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2"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88150" cy="10021875"/>
  <p:embeddedFontLst>
    <p:embeddedFont>
      <p:font typeface="Play"/>
      <p:regular r:id="rId51"/>
      <p:bold r:id="rId52"/>
    </p:embeddedFont>
    <p:embeddedFont>
      <p:font typeface="Raleway"/>
      <p:regular r:id="rId53"/>
      <p:bold r:id="rId54"/>
      <p:italic r:id="rId55"/>
      <p:boldItalic r:id="rId56"/>
    </p:embeddedFont>
    <p:embeddedFont>
      <p:font typeface="Roboto"/>
      <p:regular r:id="rId57"/>
      <p:bold r:id="rId58"/>
      <p:italic r:id="rId59"/>
      <p:boldItalic r:id="rId60"/>
    </p:embeddedFont>
    <p:embeddedFont>
      <p:font typeface="Poppins"/>
      <p:regular r:id="rId61"/>
      <p:bold r:id="rId62"/>
      <p:italic r:id="rId63"/>
      <p:boldItalic r:id="rId64"/>
    </p:embeddedFont>
    <p:embeddedFont>
      <p:font typeface="Google Sans"/>
      <p:regular r:id="rId65"/>
      <p:bold r:id="rId66"/>
      <p:italic r:id="rId67"/>
      <p:boldItalic r:id="rId68"/>
    </p:embeddedFont>
    <p:embeddedFont>
      <p:font typeface="Raleway Light"/>
      <p:regular r:id="rId69"/>
      <p:bold r:id="rId70"/>
      <p:italic r:id="rId71"/>
      <p:boldItalic r:id="rId72"/>
    </p:embeddedFont>
    <p:embeddedFont>
      <p:font typeface="Gill Sans"/>
      <p:regular r:id="rId73"/>
      <p:bold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4A33BD-E8A6-4162-A92F-8D91A45974EE}">
  <a:tblStyle styleId="{664A33BD-E8A6-4162-A92F-8D91A45974EE}"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0F2"/>
          </a:solidFill>
        </a:fill>
      </a:tcStyle>
    </a:wholeTbl>
    <a:band1H>
      <a:tcTxStyle/>
      <a:tcStyle>
        <a:fill>
          <a:solidFill>
            <a:srgbClr val="CADFE5"/>
          </a:solidFill>
        </a:fill>
      </a:tcStyle>
    </a:band1H>
    <a:band2H>
      <a:tcTxStyle/>
    </a:band2H>
    <a:band1V>
      <a:tcTxStyle/>
      <a:tcStyle>
        <a:fill>
          <a:solidFill>
            <a:srgbClr val="CADFE5"/>
          </a:solidFill>
        </a:fill>
      </a:tcStyle>
    </a:band1V>
    <a:band2V>
      <a:tcTxStyle/>
    </a:band2V>
    <a:lastCol>
      <a:tcTxStyle b="on" i="off">
        <a:font>
          <a:latin typeface="Aptos"/>
          <a:ea typeface="Aptos"/>
          <a:cs typeface="Aptos"/>
        </a:font>
        <a:schemeClr val="lt1"/>
      </a:tcTxStyle>
      <a:tcStyle>
        <a:fill>
          <a:solidFill>
            <a:schemeClr val="accent1"/>
          </a:solidFill>
        </a:fill>
      </a:tcStyle>
    </a:lastCol>
    <a:firstCol>
      <a:tcTxStyle b="on" i="off">
        <a:font>
          <a:latin typeface="Aptos"/>
          <a:ea typeface="Aptos"/>
          <a:cs typeface="Aptos"/>
        </a:font>
        <a:schemeClr val="lt1"/>
      </a:tcTxStyle>
      <a:tcStyle>
        <a:fill>
          <a:solidFill>
            <a:schemeClr val="accent1"/>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2A81B66-CE9A-47F7-AC03-E0DD65DCF05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GillSans-regular.fntdata"/><Relationship Id="rId72" Type="http://schemas.openxmlformats.org/officeDocument/2006/relationships/font" Target="fonts/RalewayLight-boldItalic.fntdata"/><Relationship Id="rId31" Type="http://schemas.openxmlformats.org/officeDocument/2006/relationships/slide" Target="slides/slide26.xml"/><Relationship Id="rId75" Type="http://schemas.openxmlformats.org/officeDocument/2006/relationships/font" Target="fonts/OpenSans-regular.fntdata"/><Relationship Id="rId30" Type="http://schemas.openxmlformats.org/officeDocument/2006/relationships/slide" Target="slides/slide25.xml"/><Relationship Id="rId74" Type="http://schemas.openxmlformats.org/officeDocument/2006/relationships/font" Target="fonts/GillSans-bold.fntdata"/><Relationship Id="rId33" Type="http://schemas.openxmlformats.org/officeDocument/2006/relationships/slide" Target="slides/slide28.xml"/><Relationship Id="rId77" Type="http://schemas.openxmlformats.org/officeDocument/2006/relationships/font" Target="fonts/OpenSans-italic.fntdata"/><Relationship Id="rId32" Type="http://schemas.openxmlformats.org/officeDocument/2006/relationships/slide" Target="slides/slide27.xml"/><Relationship Id="rId76" Type="http://schemas.openxmlformats.org/officeDocument/2006/relationships/font" Target="fonts/OpenSans-bold.fntdata"/><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font" Target="fonts/OpenSans-boldItalic.fntdata"/><Relationship Id="rId71" Type="http://schemas.openxmlformats.org/officeDocument/2006/relationships/font" Target="fonts/RalewayLight-italic.fntdata"/><Relationship Id="rId70" Type="http://schemas.openxmlformats.org/officeDocument/2006/relationships/font" Target="fonts/RalewayLigh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oppins-bold.fntdata"/><Relationship Id="rId61" Type="http://schemas.openxmlformats.org/officeDocument/2006/relationships/font" Target="fonts/Poppins-regular.fntdata"/><Relationship Id="rId20" Type="http://schemas.openxmlformats.org/officeDocument/2006/relationships/slide" Target="slides/slide15.xml"/><Relationship Id="rId64" Type="http://schemas.openxmlformats.org/officeDocument/2006/relationships/font" Target="fonts/Poppins-boldItalic.fntdata"/><Relationship Id="rId63" Type="http://schemas.openxmlformats.org/officeDocument/2006/relationships/font" Target="fonts/Poppins-italic.fntdata"/><Relationship Id="rId22" Type="http://schemas.openxmlformats.org/officeDocument/2006/relationships/slide" Target="slides/slide17.xml"/><Relationship Id="rId66" Type="http://schemas.openxmlformats.org/officeDocument/2006/relationships/font" Target="fonts/GoogleSans-bold.fntdata"/><Relationship Id="rId21" Type="http://schemas.openxmlformats.org/officeDocument/2006/relationships/slide" Target="slides/slide16.xml"/><Relationship Id="rId65" Type="http://schemas.openxmlformats.org/officeDocument/2006/relationships/font" Target="fonts/GoogleSans-regular.fntdata"/><Relationship Id="rId24" Type="http://schemas.openxmlformats.org/officeDocument/2006/relationships/slide" Target="slides/slide19.xml"/><Relationship Id="rId68" Type="http://schemas.openxmlformats.org/officeDocument/2006/relationships/font" Target="fonts/GoogleSans-boldItalic.fntdata"/><Relationship Id="rId23" Type="http://schemas.openxmlformats.org/officeDocument/2006/relationships/slide" Target="slides/slide18.xml"/><Relationship Id="rId67" Type="http://schemas.openxmlformats.org/officeDocument/2006/relationships/font" Target="fonts/GoogleSans-italic.fntdata"/><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alewayLigh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regular.fntdata"/><Relationship Id="rId50" Type="http://schemas.openxmlformats.org/officeDocument/2006/relationships/slide" Target="slides/slide45.xml"/><Relationship Id="rId53" Type="http://schemas.openxmlformats.org/officeDocument/2006/relationships/font" Target="fonts/Raleway-regular.fntdata"/><Relationship Id="rId52" Type="http://schemas.openxmlformats.org/officeDocument/2006/relationships/font" Target="fonts/Play-bold.fntdata"/><Relationship Id="rId11" Type="http://schemas.openxmlformats.org/officeDocument/2006/relationships/slide" Target="slides/slide6.xml"/><Relationship Id="rId55" Type="http://schemas.openxmlformats.org/officeDocument/2006/relationships/font" Target="fonts/Raleway-italic.fntdata"/><Relationship Id="rId10" Type="http://schemas.openxmlformats.org/officeDocument/2006/relationships/slide" Target="slides/slide5.xml"/><Relationship Id="rId54" Type="http://schemas.openxmlformats.org/officeDocument/2006/relationships/font" Target="fonts/Raleway-bold.fntdata"/><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font" Target="fonts/Raleway-boldItalic.fntdata"/><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4871" cy="502835"/>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01698" y="0"/>
            <a:ext cx="2984871" cy="502835"/>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519055"/>
            <a:ext cx="2984871" cy="502834"/>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niversity_of_South_Carolina" TargetMode="External"/><Relationship Id="rId3" Type="http://schemas.openxmlformats.org/officeDocument/2006/relationships/hyperlink" Target="https://en.wikipedia.org/wiki/Disinfection_by-product" TargetMode="External"/><Relationship Id="rId4" Type="http://schemas.openxmlformats.org/officeDocument/2006/relationships/hyperlink" Target="https://en.wikipedia.org/wiki/Water_purificatio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82" name="Google Shape;82;p1: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Des techniques classiques ont été utilisées permettant d'étudier la dynamique des émissions de COV des plantes à l'échelle d'une ou plusieurs plantes, d'un organe ou même d'une partie de la plante. MAIS ce qui a été constaté c’est une Faible efficacité d'extraction, et la difficulté à étudier les capacités d'émission totales d'une plante a un état donné de sa croissance.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D’autre part, il a été constaté une certaine Difficulté pour le conditionnement de l'adsorbant et La répétabilité/standardisation des expériences. Il était nécessaire d’avoir recours à une autre technologie plus performante et plus fiable concernant ces critères, capable d'effectuer des analyses à haut débit et Permettant une étude plus complète du volatolome des plantes.</a:t>
            </a:r>
            <a:endParaRPr/>
          </a:p>
        </p:txBody>
      </p:sp>
      <p:sp>
        <p:nvSpPr>
          <p:cNvPr id="218" name="Google Shape;218;p10: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L’intérêt s’est porté sur le VASE au vu de la Diversité des interactions avec l'environnement biotique et abiotique qui demande une étude approfondie des COVs impliqués qualitativement mais aussi quantitativement. </a:t>
            </a:r>
            <a:endParaRPr/>
          </a:p>
          <a:p>
            <a:pPr indent="0" lvl="0" marL="0" rtl="0" algn="l">
              <a:spcBef>
                <a:spcPts val="0"/>
              </a:spcBef>
              <a:spcAft>
                <a:spcPts val="0"/>
              </a:spcAft>
              <a:buNone/>
            </a:pPr>
            <a:r>
              <a:rPr lang="en-US"/>
              <a:t>LE VASE permet d’apporter des réponses aux problématiques agroécologiques et de faire des Études génétiques avancées notamment en s’intéressant aux acides gras, aux terpènes, aux composés soufrés et aux composés générés par la</a:t>
            </a:r>
            <a:r>
              <a:rPr b="0" i="0" lang="en-US">
                <a:solidFill>
                  <a:srgbClr val="1F1F1F"/>
                </a:solidFill>
                <a:latin typeface="Google Sans"/>
                <a:ea typeface="Google Sans"/>
                <a:cs typeface="Google Sans"/>
                <a:sym typeface="Google Sans"/>
              </a:rPr>
              <a:t> voie de l'acide shikimique, qui est une voie métabolique aboutissant à la biosynthèse de certains acides aminés aromatiques spécifiquement présente chez des bactéries, des mycètes, des algues, ou des plantes, mais est absente chez les animaux.</a:t>
            </a:r>
            <a:endParaRPr/>
          </a:p>
        </p:txBody>
      </p:sp>
      <p:sp>
        <p:nvSpPr>
          <p:cNvPr id="232" name="Google Shape;232;p11: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Cornflower = bleuet</a:t>
            </a:r>
            <a:endParaRPr/>
          </a:p>
          <a:p>
            <a:pPr indent="0" lvl="0" marL="0" rtl="0" algn="l">
              <a:spcBef>
                <a:spcPts val="0"/>
              </a:spcBef>
              <a:spcAft>
                <a:spcPts val="0"/>
              </a:spcAft>
              <a:buNone/>
            </a:pPr>
            <a:r>
              <a:rPr lang="en-US"/>
              <a:t>Oat = avoine</a:t>
            </a:r>
            <a:endParaRPr/>
          </a:p>
          <a:p>
            <a:pPr indent="0" lvl="0" marL="0" rtl="0" algn="l">
              <a:spcBef>
                <a:spcPts val="0"/>
              </a:spcBef>
              <a:spcAft>
                <a:spcPts val="0"/>
              </a:spcAft>
              <a:buNone/>
            </a:pPr>
            <a:r>
              <a:rPr lang="en-US"/>
              <a:t>Prunus=prunier</a:t>
            </a:r>
            <a:endParaRPr/>
          </a:p>
          <a:p>
            <a:pPr indent="0" lvl="0" marL="0" rtl="0" algn="l">
              <a:spcBef>
                <a:spcPts val="0"/>
              </a:spcBef>
              <a:spcAft>
                <a:spcPts val="0"/>
              </a:spcAft>
              <a:buNone/>
            </a:pPr>
            <a:r>
              <a:rPr lang="en-US"/>
              <a:t>Rapeseed=colza</a:t>
            </a:r>
            <a:endParaRPr/>
          </a:p>
          <a:p>
            <a:pPr indent="0" lvl="0" marL="0" rtl="0" algn="l">
              <a:spcBef>
                <a:spcPts val="0"/>
              </a:spcBef>
              <a:spcAft>
                <a:spcPts val="0"/>
              </a:spcAft>
              <a:buNone/>
            </a:pPr>
            <a:r>
              <a:rPr lang="en-US"/>
              <a:t>Les COVs ont été associés aux différentes parties de la plante concernée.</a:t>
            </a:r>
            <a:endParaRPr/>
          </a:p>
        </p:txBody>
      </p:sp>
      <p:sp>
        <p:nvSpPr>
          <p:cNvPr id="255" name="Google Shape;255;p12: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Notamment sur le colza, en travaillant d’abord sur les feuilles puis en s’intéressant à la plante entière que l’on a pu introduire dans un vial d’1L.</a:t>
            </a:r>
            <a:endParaRPr/>
          </a:p>
        </p:txBody>
      </p:sp>
      <p:sp>
        <p:nvSpPr>
          <p:cNvPr id="327" name="Google Shape;327;p13: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Sans aucune optimisation des Tests ont été réalisés sur 10 lignées génétiques et les performances DU VASE évaluées avec des triplicats. Extraction de COV foliaires uniquement. Pression d'extraction : 30 mmHg. Durée d'extraction : 16 heures à 45 °C et 110 tr/min</a:t>
            </a:r>
            <a:endParaRPr/>
          </a:p>
        </p:txBody>
      </p:sp>
      <p:sp>
        <p:nvSpPr>
          <p:cNvPr id="358" name="Google Shape;358;p14: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Une bonne répétabilité est observée malgré les variations de masse foliaire . analyses rapides et simples à mettre en œuvre : ce qui est un  Critère essentiel pour l'analyse des matrices végétales.  Des molécules spécifiques des lignées génétiques ont été mises en évidence.</a:t>
            </a:r>
            <a:endParaRPr/>
          </a:p>
        </p:txBody>
      </p:sp>
      <p:sp>
        <p:nvSpPr>
          <p:cNvPr id="374" name="Google Shape;374;p15: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1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Plants d'œillets d'Inde (souci) et de brocolis au stade croissance 2-3 feuilles.  Cultivés séparément ou ensemble. Différences d'émissions de COV entre ces deux conditions de culture.</a:t>
            </a:r>
            <a:endParaRPr/>
          </a:p>
        </p:txBody>
      </p:sp>
      <p:sp>
        <p:nvSpPr>
          <p:cNvPr id="398" name="Google Shape;398;p16: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 VaSE apporte une Approche très différente pour l'analyse des COV d'une espèce à faibles émissions comme le brocoli. Profils de terpénoïdes et de sulfures complets. Informations VASE™ : volatolome potentiel des matrices végétales à un instant précis.</a:t>
            </a:r>
            <a:endParaRPr/>
          </a:p>
          <a:p>
            <a:pPr indent="0" lvl="0" marL="0" rtl="0" algn="l">
              <a:spcBef>
                <a:spcPts val="0"/>
              </a:spcBef>
              <a:spcAft>
                <a:spcPts val="0"/>
              </a:spcAft>
              <a:buNone/>
            </a:pPr>
            <a:r>
              <a:t/>
            </a:r>
            <a:endParaRPr/>
          </a:p>
        </p:txBody>
      </p:sp>
      <p:sp>
        <p:nvSpPr>
          <p:cNvPr id="413" name="Google Shape;413;p17: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8: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L’approche par VASE présente de nombreux avantages nécessaires au dépistage des COV sur un large panel, ouvrant ainsi la voie aux analyses génétiques et aux stratégies de sélection.</a:t>
            </a:r>
            <a:endParaRPr/>
          </a:p>
        </p:txBody>
      </p:sp>
      <p:sp>
        <p:nvSpPr>
          <p:cNvPr id="483" name="Google Shape;483;p18: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9: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VASE permet l'extraction et l'analyse à haut débit des COV. Acquisition système à basse résolution pour une analyse à haut débit et une quantification absolue.</a:t>
            </a:r>
            <a:endParaRPr/>
          </a:p>
          <a:p>
            <a:pPr indent="0" lvl="0" marL="0" rtl="0" algn="l">
              <a:spcBef>
                <a:spcPts val="0"/>
              </a:spcBef>
              <a:spcAft>
                <a:spcPts val="0"/>
              </a:spcAft>
              <a:buNone/>
            </a:pPr>
            <a:r>
              <a:rPr lang="en-US"/>
              <a:t>Système à haute résolution pour un screening global des COV.</a:t>
            </a:r>
            <a:endParaRPr/>
          </a:p>
          <a:p>
            <a:pPr indent="0" lvl="0" marL="0" rtl="0" algn="l">
              <a:spcBef>
                <a:spcPts val="0"/>
              </a:spcBef>
              <a:spcAft>
                <a:spcPts val="0"/>
              </a:spcAft>
              <a:buNone/>
            </a:pPr>
            <a:r>
              <a:rPr lang="en-US"/>
              <a:t>Dans le domaine de l'écologie chimique, VASE™ permet de franchir une nouvelle étape dans l'exploration des volatolomes grâce à une quantification absolue.</a:t>
            </a:r>
            <a:endParaRPr/>
          </a:p>
        </p:txBody>
      </p:sp>
      <p:sp>
        <p:nvSpPr>
          <p:cNvPr id="518" name="Google Shape;518;p19: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Depuis près de 10 ans, nous collaborons étroitement avec Entech Instruments sur la technologie VASE®.Cette collaboration de longue date nous a permis d'accompagner l'évolution continue de VASE®, de ses premières applications aux solutions performantes et avancées d'aujourd'hui. Grâce à notre expérience de terrain, au développement de méthodes et aux retours directs des laboratoires, nous avons contribué à améliorer la robustesse, la sensibilité et la facilité d'utilisation, en adéquation avec les besoins analytiques réels. Plus qu'un simple partenariat technologique, il s'agit d'une vision partagée : fournir des solutions fiables, efficaces et durables pour l'analyse des COV et des SVOC.</a:t>
            </a:r>
            <a:endParaRPr/>
          </a:p>
        </p:txBody>
      </p:sp>
      <p:sp>
        <p:nvSpPr>
          <p:cNvPr id="90" name="Google Shape;90;p2: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0: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Nous allons découvrir maintenant les cas d’application rapportés par le laboratoire d’applications de ‘entech Instrument avec qui nous travaillons également de près pour le partage d’expérience.</a:t>
            </a:r>
            <a:endParaRPr/>
          </a:p>
        </p:txBody>
      </p:sp>
      <p:sp>
        <p:nvSpPr>
          <p:cNvPr id="533" name="Google Shape;533;p20: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1: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En plus de notre expérience chez nos clients, nous bénéficions de l’expérience d’Entech dans la caractérisation et le développement du VASE GCMS. Nos échanges réguliers nous ont permis de guider nos clients quant à l’optimisation de leurs méthodes. Matrices liquides et solides sont concernées.</a:t>
            </a:r>
            <a:endParaRPr/>
          </a:p>
        </p:txBody>
      </p:sp>
      <p:sp>
        <p:nvSpPr>
          <p:cNvPr id="546" name="Google Shape;546;p21: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2: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2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Les matrices complexes et les matrices liquides ont très rapidement suscité notre intérêt notamment dans le domaine de l’eau, du vin et des spiritueux. Répétabilité intra et inter sorbent pens avérée.</a:t>
            </a:r>
            <a:endParaRPr/>
          </a:p>
        </p:txBody>
      </p:sp>
      <p:sp>
        <p:nvSpPr>
          <p:cNvPr id="562" name="Google Shape;562;p22: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23: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2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Molécules chères à David car il y a consacré de nombreuses années d’études, où j’ai pu même l’accompagner pour les G&amp;O de l’eau potable. Le vase est tout à fait adapté à une extraction efficace de ces composés odorants que sont la MIB, géosmine et haloanisoles caractérisés et quantifiés dans l’eau et le vin.(limite de quantification de l’ordre de 0,1ng/L)</a:t>
            </a:r>
            <a:endParaRPr/>
          </a:p>
        </p:txBody>
      </p:sp>
      <p:sp>
        <p:nvSpPr>
          <p:cNvPr id="868" name="Google Shape;868;p23: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24: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2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Les sous-produits de désinfection sont également une thématique qui m’est chère puisque abordée largement lors de projets R&amp;D majeurs chez VERI. Outre les acides haloacétiques, les halocétones/haloacétonitriles, un intérêt particulier a été porté sur les DBPs iodés, notamment les THMiodés concernés par des projets de régulation quant à leur toxicité avérée. </a:t>
            </a:r>
            <a:endParaRPr/>
          </a:p>
        </p:txBody>
      </p:sp>
      <p:sp>
        <p:nvSpPr>
          <p:cNvPr id="880" name="Google Shape;880;p24: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25: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p2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i="0" lang="en-US">
                <a:solidFill>
                  <a:srgbClr val="202122"/>
                </a:solidFill>
                <a:latin typeface="Arial"/>
                <a:ea typeface="Arial"/>
                <a:cs typeface="Arial"/>
                <a:sym typeface="Arial"/>
              </a:rPr>
              <a:t>Susan D. Richardson</a:t>
            </a:r>
            <a:r>
              <a:rPr b="0" i="0" lang="en-US">
                <a:solidFill>
                  <a:srgbClr val="202122"/>
                </a:solidFill>
                <a:latin typeface="Arial"/>
                <a:ea typeface="Arial"/>
                <a:cs typeface="Arial"/>
                <a:sym typeface="Arial"/>
              </a:rPr>
              <a:t> : Professor of Chemistry at the </a:t>
            </a:r>
            <a:r>
              <a:rPr b="0" i="0" lang="en-US" u="sng" strike="noStrike">
                <a:solidFill>
                  <a:schemeClr val="hlink"/>
                </a:solidFill>
                <a:latin typeface="Arial"/>
                <a:ea typeface="Arial"/>
                <a:cs typeface="Arial"/>
                <a:sym typeface="Arial"/>
                <a:hlinkClick r:id="rId2"/>
              </a:rPr>
              <a:t>University of South Carolina</a:t>
            </a:r>
            <a:r>
              <a:rPr b="0" i="0" lang="en-US" u="none" strike="noStrike">
                <a:solidFill>
                  <a:srgbClr val="202122"/>
                </a:solidFill>
                <a:latin typeface="Arial"/>
                <a:ea typeface="Arial"/>
                <a:cs typeface="Arial"/>
                <a:sym typeface="Arial"/>
              </a:rPr>
              <a:t>, travaille aussi pour l’US EPA. David et moi avons eu l’occasion de la rencontrer lors de congrès de l’IWA pour échanger sur la thématique des DBPs. </a:t>
            </a:r>
            <a:r>
              <a:rPr b="0" i="0" lang="en-US">
                <a:solidFill>
                  <a:srgbClr val="202122"/>
                </a:solidFill>
                <a:latin typeface="Arial"/>
                <a:ea typeface="Arial"/>
                <a:cs typeface="Arial"/>
                <a:sym typeface="Arial"/>
              </a:rPr>
              <a:t>Ses travaux focussent sur emerging environmental contaminants, particulièrement ceux qui concernent l’eau potable,  including </a:t>
            </a:r>
            <a:r>
              <a:rPr b="0" i="0" lang="en-US" u="sng" strike="noStrike">
                <a:solidFill>
                  <a:schemeClr val="hlink"/>
                </a:solidFill>
                <a:latin typeface="Arial"/>
                <a:ea typeface="Arial"/>
                <a:cs typeface="Arial"/>
                <a:sym typeface="Arial"/>
                <a:hlinkClick r:id="rId3"/>
              </a:rPr>
              <a:t>disinfection by-products</a:t>
            </a:r>
            <a:r>
              <a:rPr b="0" i="0" lang="en-US">
                <a:solidFill>
                  <a:srgbClr val="202122"/>
                </a:solidFill>
                <a:latin typeface="Arial"/>
                <a:ea typeface="Arial"/>
                <a:cs typeface="Arial"/>
                <a:sym typeface="Arial"/>
              </a:rPr>
              <a:t> (DBPs) that can occur in </a:t>
            </a:r>
            <a:r>
              <a:rPr b="0" i="0" lang="en-US" u="sng" strike="noStrike">
                <a:solidFill>
                  <a:schemeClr val="hlink"/>
                </a:solidFill>
                <a:latin typeface="Arial"/>
                <a:ea typeface="Arial"/>
                <a:cs typeface="Arial"/>
                <a:sym typeface="Arial"/>
                <a:hlinkClick r:id="rId4"/>
              </a:rPr>
              <a:t>water purification</a:t>
            </a:r>
            <a:r>
              <a:rPr b="0" i="0" lang="en-US">
                <a:solidFill>
                  <a:srgbClr val="202122"/>
                </a:solidFill>
                <a:latin typeface="Arial"/>
                <a:ea typeface="Arial"/>
                <a:cs typeface="Arial"/>
                <a:sym typeface="Arial"/>
              </a:rPr>
              <a:t> systems. Rédaction d’un article par ses équipes en 2024 où elle a pu évaluer les performances du VASE comparativement à la LLE et la GCMS pour l’extraction et la quantification des THMiodés . Le VASE a été évalué selon le GAPI (Green analytical procedure index) : qui consiste en un scoring sur différents critères associés à des principes plus “verts” ou écologiques. </a:t>
            </a:r>
            <a:endParaRPr/>
          </a:p>
        </p:txBody>
      </p:sp>
      <p:sp>
        <p:nvSpPr>
          <p:cNvPr id="1079" name="Google Shape;1079;p25: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26: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2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Les équipes d’Entech ont accompagné ces équipes dans la caractérisation d’autres DBPs iodés dans l’eau potable. </a:t>
            </a:r>
            <a:endParaRPr/>
          </a:p>
        </p:txBody>
      </p:sp>
      <p:sp>
        <p:nvSpPr>
          <p:cNvPr id="1093" name="Google Shape;1093;p26: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p27: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4" name="Google Shape;2174;p2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Ou encore les hydrocarbures chlorés, je vois l’haxachlorocyclopentadiène QUI faisait partie des molécules d’intérêt suivis en R&amp;D chez Veolia.</a:t>
            </a:r>
            <a:endParaRPr/>
          </a:p>
        </p:txBody>
      </p:sp>
      <p:sp>
        <p:nvSpPr>
          <p:cNvPr id="2175" name="Google Shape;2175;p27: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p28: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4" name="Google Shape;2184;p2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Les COV présents dans les expectorations peuvent être utilisés comme biomarqueurs pour le diagnostic et le suivi des maladies pulmonaires telles que la mucoviscidose. Entech  a travaillé sur des volumes infimes d’échantillon. Le VASE permet sur des liquides biologiques sans aucune préparation d’extraire les COVs spécifiques.  </a:t>
            </a:r>
            <a:endParaRPr/>
          </a:p>
        </p:txBody>
      </p:sp>
      <p:sp>
        <p:nvSpPr>
          <p:cNvPr id="2185" name="Google Shape;2185;p28: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p29: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5" name="Google Shape;2195;p2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 VASE a été utilisé ici pour la mucoviscidose, il y a aurait un intérêt à travailler sur d’éventuelles autres maladies dont les marqueurs biologiques peuvent être extraits via cette méthode. </a:t>
            </a:r>
            <a:endParaRPr/>
          </a:p>
        </p:txBody>
      </p:sp>
      <p:sp>
        <p:nvSpPr>
          <p:cNvPr id="2196" name="Google Shape;2196;p29: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Les solutions entech peuvent être couplées à tout type de GCMS et chez REVOLAB nous avons un labo, un show room pour présenter et exploiter nos solutions globales en partenariat avec les equimentiers qui valorisent les technologies ENTECH et qui nous confient parfois les problématiques de leurs clients. </a:t>
            </a:r>
            <a:endParaRPr/>
          </a:p>
        </p:txBody>
      </p:sp>
      <p:sp>
        <p:nvSpPr>
          <p:cNvPr id="106" name="Google Shape;106;p3: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p30: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5" name="Google Shape;2205;p3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206" name="Google Shape;2206;p30: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31: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4" name="Google Shape;2214;p3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Flash-VASE réalise une extraction thermique sous vide hors ligne, suivie, si nécessaire, d'une étape de déshumidification par plaque froide ou par application d'un vide après retrait du sorbent pen du flacon d'échantillon. Ce procédé améliore non seulement les performances des solutions d'extraction thermique, mais Flash-VASE peut également s'avérer la seule méthode permettant d'effectuer une extraction thermique sur de nombreuses matrices thermolabiles.</a:t>
            </a:r>
            <a:endParaRPr/>
          </a:p>
        </p:txBody>
      </p:sp>
      <p:sp>
        <p:nvSpPr>
          <p:cNvPr id="2215" name="Google Shape;2215;p31: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32: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6" name="Google Shape;2226;p3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Un flacon en verre constitue l'intégralité de la « chambre d'échantillonnage ». À usage unique, il élimine tout risque de contamination croisée. Le circuit ne comporte ni lignes de transfert ni raccords, l'ouverture du sorbent pen étant située au sommet du flacon. L'absence de gaz vecteur chaud pour chauffer le sorbant réduit considérablement la pénétration des composés, ce qui améliore leur récupération lors de la désorption thermique, même à des températures plus basses. Même les composés très légers sont récupérés, à condition qu'ils présentent une affinité supérieure pour le sorbant contenu dans le sorbent pen que pour la matrice de l'échantillon chauffée. </a:t>
            </a:r>
            <a:endParaRPr/>
          </a:p>
        </p:txBody>
      </p:sp>
      <p:sp>
        <p:nvSpPr>
          <p:cNvPr id="2227" name="Google Shape;2227;p32: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33: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8" name="Google Shape;2238;p3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1ères investigations chez REVOLAB sur les résidus de caoutchouc utilisés dans l’industrie automobile.</a:t>
            </a:r>
            <a:endParaRPr/>
          </a:p>
        </p:txBody>
      </p:sp>
      <p:sp>
        <p:nvSpPr>
          <p:cNvPr id="2239" name="Google Shape;2239;p33: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p34: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9" name="Google Shape;2249;p3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0" i="0" lang="en-US">
                <a:solidFill>
                  <a:srgbClr val="333333"/>
                </a:solidFill>
                <a:latin typeface="arial"/>
                <a:ea typeface="arial"/>
                <a:cs typeface="arial"/>
                <a:sym typeface="arial"/>
              </a:rPr>
              <a:t>Caractérisation d’hydrocarbures d’huiles minérales (MOH - Mineral Oil Hydrocarbons) sont des dérivés du pétrole. L’exposition à ces composés peut représenter un risque sanitaire. Cette grande famille chimique se compose essentiellement de deux groupes ayant des niveaux différents de toxicité :</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arial"/>
                <a:ea typeface="arial"/>
                <a:cs typeface="arial"/>
                <a:sym typeface="arial"/>
              </a:rPr>
              <a:t>Les hydrocarbures aromatiques d'huiles minérales (MOAH - Mineral Oil Aromatic Hydrocarbons) sont suspectés d’être des substances cancérigènes, et des perturbateurs endocriniens</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arial"/>
                <a:ea typeface="arial"/>
                <a:cs typeface="arial"/>
                <a:sym typeface="arial"/>
              </a:rPr>
              <a:t>Les hydrocarbures saturés d'huiles minérales (MOSH - Mineral Oil Saturated Hydrocarbons) s’accumuleraient dans les tissus humains et seraient susceptibles d'avoir des effets néfastes sur des organes</a:t>
            </a:r>
            <a:endParaRPr/>
          </a:p>
          <a:p>
            <a:pPr indent="0" lvl="0" marL="0" rtl="0" algn="l">
              <a:spcBef>
                <a:spcPts val="0"/>
              </a:spcBef>
              <a:spcAft>
                <a:spcPts val="0"/>
              </a:spcAft>
              <a:buNone/>
            </a:pPr>
            <a:r>
              <a:t/>
            </a:r>
            <a:endParaRPr/>
          </a:p>
        </p:txBody>
      </p:sp>
      <p:sp>
        <p:nvSpPr>
          <p:cNvPr id="2250" name="Google Shape;2250;p34: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35: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5" name="Google Shape;2265;p3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Précurseurs des MOSH-MOAH + MOH qui méritent d’être investigués de plus près. </a:t>
            </a:r>
            <a:endParaRPr/>
          </a:p>
        </p:txBody>
      </p:sp>
      <p:sp>
        <p:nvSpPr>
          <p:cNvPr id="2266" name="Google Shape;2266;p35: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36: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7" name="Google Shape;2277;p3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Investigations chez entech que REVOLAB compte s’approprier et appliquer méthode développée sur d’autres matrices : caract. des PFAS!!!</a:t>
            </a:r>
            <a:endParaRPr/>
          </a:p>
        </p:txBody>
      </p:sp>
      <p:sp>
        <p:nvSpPr>
          <p:cNvPr id="2278" name="Google Shape;2278;p36: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37: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8" name="Google Shape;2288;p3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Réponse sur des standards dopés sur les sorbents pens</a:t>
            </a:r>
            <a:endParaRPr/>
          </a:p>
        </p:txBody>
      </p:sp>
      <p:sp>
        <p:nvSpPr>
          <p:cNvPr id="2289" name="Google Shape;2289;p37: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p38: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0" name="Google Shape;2300;p3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Prochaines investigations suite aux demandes/ besoins clients: caract. des PFAS dans les matériaux.  </a:t>
            </a:r>
            <a:endParaRPr/>
          </a:p>
        </p:txBody>
      </p:sp>
      <p:sp>
        <p:nvSpPr>
          <p:cNvPr id="2301" name="Google Shape;2301;p38: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39: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6" name="Google Shape;2316;p3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Test sur ech réels : papier de cuissons, revêtements ustensiles de cuisine…</a:t>
            </a:r>
            <a:endParaRPr/>
          </a:p>
        </p:txBody>
      </p:sp>
      <p:sp>
        <p:nvSpPr>
          <p:cNvPr id="2317" name="Google Shape;2317;p39: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Une avancée majeure dans l'analyse de l'espace de tête**Le sorbent pen représente une révolution dans l'analyse de l'espace de tête, remettant en question les méthodes d'extraction traditionnelles. Grâce à l'adsorption sous vide directement dans l'espace de tête du flacon (pression inférieure à 0,01 atm), l'extraction est plus rapide, plus efficace et nettement améliorée pour les composés volatils lourds.</a:t>
            </a:r>
            <a:endParaRPr/>
          </a:p>
        </p:txBody>
      </p:sp>
      <p:sp>
        <p:nvSpPr>
          <p:cNvPr id="121" name="Google Shape;121;p4: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p40: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6" name="Google Shape;2326;p4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Sac de cuissons, revêtement de friteuse, papier sulfurisé et spatules, les ustensiles de cuisine, on le sait sont tous concernés par le relargage des PFAS.  Ils constituent des matrices très intéressantes à étudier pour la quantification des PFAS. </a:t>
            </a:r>
            <a:endParaRPr/>
          </a:p>
        </p:txBody>
      </p:sp>
      <p:sp>
        <p:nvSpPr>
          <p:cNvPr id="2327" name="Google Shape;2327;p40: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3" name="Shape 2333"/>
        <p:cNvGrpSpPr/>
        <p:nvPr/>
      </p:nvGrpSpPr>
      <p:grpSpPr>
        <a:xfrm>
          <a:off x="0" y="0"/>
          <a:ext cx="0" cy="0"/>
          <a:chOff x="0" y="0"/>
          <a:chExt cx="0" cy="0"/>
        </a:xfrm>
      </p:grpSpPr>
      <p:sp>
        <p:nvSpPr>
          <p:cNvPr id="2334" name="Google Shape;2334;p41: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5" name="Google Shape;2335;p4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Bcp de matrices concernées…..</a:t>
            </a:r>
            <a:endParaRPr/>
          </a:p>
        </p:txBody>
      </p:sp>
      <p:sp>
        <p:nvSpPr>
          <p:cNvPr id="2336" name="Google Shape;2336;p41: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p42: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4" name="Google Shape;2364;p4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Autres investigations sur les billes de PET recyclé : épuisement de la matrice en benzène sans avoir à passer par des procédés de cryobroyage🡪 gain de temps pr la quantification. Si vous êtes intéressé par la méthodologie, n’hésitez à venir nous questionner!</a:t>
            </a:r>
            <a:endParaRPr/>
          </a:p>
        </p:txBody>
      </p:sp>
      <p:sp>
        <p:nvSpPr>
          <p:cNvPr id="2365" name="Google Shape;2365;p42: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p43: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6" name="Google Shape;2376;p4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Pour la technique Flash-VASE, solutions pour éviter l’oxydation de l’échantillon pendant l’extraction!!!  il est préférable d'utiliser le module VXB-PV-EP qui permet de multiples remplissages/vidanges des ensembles stylo/flacon.Niveaux théoriques d'oxygène résiduel dans les flacons par rapport à la pression atmosphérique lors d'une mise sous vide à 0,2 psia :Vide seul : 3 000 ppm1 rinçage à l'azote jusqu'à 5,3 psig (20 psia) : 30 ppm2 rinçages à l'azote jusqu'à 5,3 psig : 0,3 ppm3 rinçages à l'azote jusqu'à 5,3 psig : 0,003 ppmUne oxydation visible a été observée lors du chauffage du PET à plus de 230 °C lorsque l'oxygène n'était pas correctement éliminé.La technique Flash-VASE de produits naturels bénéficiera nettement d'un vide à faible teneur en oxygène.</a:t>
            </a:r>
            <a:endParaRPr/>
          </a:p>
        </p:txBody>
      </p:sp>
      <p:sp>
        <p:nvSpPr>
          <p:cNvPr id="2377" name="Google Shape;2377;p43: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p44: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7" name="Google Shape;2387;p4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388" name="Google Shape;2388;p44: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p45: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6" name="Google Shape;2396;p4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397" name="Google Shape;2397;p45: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39" name="Google Shape;139;p5: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52" name="Google Shape;152;p6: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En fonction de la nature de la matrice et de ce qu’on veut aller chercher ou explorer on va se diriger vers l’une ou l’autre des solutions entech.</a:t>
            </a:r>
            <a:endParaRPr/>
          </a:p>
        </p:txBody>
      </p:sp>
      <p:sp>
        <p:nvSpPr>
          <p:cNvPr id="165" name="Google Shape;165;p7: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P2M2: </a:t>
            </a:r>
            <a:r>
              <a:rPr b="1" i="0" lang="en-US">
                <a:solidFill>
                  <a:srgbClr val="4F4F4F"/>
                </a:solidFill>
                <a:latin typeface="Raleway"/>
                <a:ea typeface="Raleway"/>
                <a:cs typeface="Raleway"/>
                <a:sym typeface="Raleway"/>
              </a:rPr>
              <a:t>Plateforme de Profilage Métabolique et de Métabolomique; Inrae : </a:t>
            </a:r>
            <a:r>
              <a:rPr b="1" i="0" lang="en-US">
                <a:solidFill>
                  <a:srgbClr val="012928"/>
                </a:solidFill>
                <a:latin typeface="Poppins"/>
                <a:ea typeface="Poppins"/>
                <a:cs typeface="Poppins"/>
                <a:sym typeface="Poppins"/>
              </a:rPr>
              <a:t>Institut national de recherche pour l'agriculture, l'alimentation et l'environnement</a:t>
            </a:r>
            <a:endParaRPr/>
          </a:p>
          <a:p>
            <a:pPr indent="0" lvl="0" marL="0" rtl="0" algn="l">
              <a:spcBef>
                <a:spcPts val="0"/>
              </a:spcBef>
              <a:spcAft>
                <a:spcPts val="0"/>
              </a:spcAft>
              <a:buNone/>
            </a:pPr>
            <a:r>
              <a:rPr b="1" i="0" lang="en-US">
                <a:solidFill>
                  <a:srgbClr val="4D5156"/>
                </a:solidFill>
                <a:latin typeface="Roboto"/>
                <a:ea typeface="Roboto"/>
                <a:cs typeface="Roboto"/>
                <a:sym typeface="Roboto"/>
              </a:rPr>
              <a:t>Institut de Génétique pour l’Environnement et la Protection des Plantes </a:t>
            </a:r>
            <a:r>
              <a:rPr b="0" i="0" lang="en-US">
                <a:solidFill>
                  <a:srgbClr val="4D5156"/>
                </a:solidFill>
                <a:latin typeface="Roboto"/>
                <a:ea typeface="Roboto"/>
                <a:cs typeface="Roboto"/>
                <a:sym typeface="Roboto"/>
              </a:rPr>
              <a:t>(depend de l’inrae et université de rennes)</a:t>
            </a:r>
            <a:endParaRPr/>
          </a:p>
          <a:p>
            <a:pPr indent="0" lvl="0" marL="0" rtl="0" algn="just">
              <a:spcBef>
                <a:spcPts val="0"/>
              </a:spcBef>
              <a:spcAft>
                <a:spcPts val="0"/>
              </a:spcAft>
              <a:buNone/>
            </a:pPr>
            <a:r>
              <a:rPr b="0" i="0" lang="en-US">
                <a:solidFill>
                  <a:srgbClr val="4D5156"/>
                </a:solidFill>
                <a:latin typeface="Roboto"/>
                <a:ea typeface="Roboto"/>
                <a:cs typeface="Roboto"/>
                <a:sym typeface="Roboto"/>
              </a:rPr>
              <a:t>Projet </a:t>
            </a:r>
            <a:r>
              <a:rPr b="1" i="0" lang="en-US">
                <a:solidFill>
                  <a:srgbClr val="39383A"/>
                </a:solidFill>
                <a:latin typeface="Raleway Light"/>
                <a:ea typeface="Raleway Light"/>
                <a:cs typeface="Raleway Light"/>
                <a:sym typeface="Raleway Light"/>
              </a:rPr>
              <a:t>ARDECO : Anticiper les Retraits des substances phytosanitaires par le Développement d’une infrastructure d’Ecologie Chimique Opérationnelle et générique. </a:t>
            </a:r>
            <a:endParaRPr/>
          </a:p>
          <a:p>
            <a:pPr indent="0" lvl="0" marL="0" rtl="0" algn="just">
              <a:spcBef>
                <a:spcPts val="0"/>
              </a:spcBef>
              <a:spcAft>
                <a:spcPts val="0"/>
              </a:spcAft>
              <a:buNone/>
            </a:pPr>
            <a:r>
              <a:rPr b="0" i="0" lang="en-US">
                <a:solidFill>
                  <a:srgbClr val="39383A"/>
                </a:solidFill>
                <a:latin typeface="Raleway Light"/>
                <a:ea typeface="Raleway Light"/>
                <a:cs typeface="Raleway Light"/>
                <a:sym typeface="Raleway Light"/>
              </a:rPr>
              <a:t>Les</a:t>
            </a:r>
            <a:r>
              <a:rPr b="1" i="0" lang="en-US">
                <a:solidFill>
                  <a:srgbClr val="39383A"/>
                </a:solidFill>
                <a:latin typeface="Raleway Light"/>
                <a:ea typeface="Raleway Light"/>
                <a:cs typeface="Raleway Light"/>
                <a:sym typeface="Raleway Light"/>
              </a:rPr>
              <a:t> médiateurs chimiques</a:t>
            </a:r>
            <a:r>
              <a:rPr b="0" i="0" lang="en-US">
                <a:solidFill>
                  <a:srgbClr val="39383A"/>
                </a:solidFill>
                <a:latin typeface="Raleway Light"/>
                <a:ea typeface="Raleway Light"/>
                <a:cs typeface="Raleway Light"/>
                <a:sym typeface="Raleway Light"/>
              </a:rPr>
              <a:t> volatils utilisés dans le biocontrôle sont des biomimétiques des composés utilisés par les insectes pour communiquer entre eux et percevoir leur environnement. Ils sont utilisés pour de la surveillance par piégeage, du piégeage de masse « attract-and-kill », ou du « push-pull » (repousser le ravageur de la culture tout en l’attirant ailleurs).</a:t>
            </a:r>
            <a:endParaRPr/>
          </a:p>
          <a:p>
            <a:pPr indent="0" lvl="0" marL="0" rtl="0" algn="l">
              <a:spcBef>
                <a:spcPts val="0"/>
              </a:spcBef>
              <a:spcAft>
                <a:spcPts val="0"/>
              </a:spcAft>
              <a:buNone/>
            </a:pPr>
            <a:br>
              <a:rPr lang="en-US"/>
            </a:br>
            <a:endParaRPr b="0" i="0">
              <a:solidFill>
                <a:srgbClr val="39383A"/>
              </a:solidFill>
              <a:latin typeface="Raleway Light"/>
              <a:ea typeface="Raleway Light"/>
              <a:cs typeface="Raleway Light"/>
              <a:sym typeface="Raleway Light"/>
            </a:endParaRPr>
          </a:p>
          <a:p>
            <a:pPr indent="0" lvl="0" marL="0" rtl="0" algn="l">
              <a:spcBef>
                <a:spcPts val="0"/>
              </a:spcBef>
              <a:spcAft>
                <a:spcPts val="0"/>
              </a:spcAft>
              <a:buNone/>
            </a:pPr>
            <a:r>
              <a:t/>
            </a:r>
            <a:endParaRPr/>
          </a:p>
        </p:txBody>
      </p:sp>
      <p:sp>
        <p:nvSpPr>
          <p:cNvPr id="175" name="Google Shape;175;p8: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438150" y="1252538"/>
            <a:ext cx="6011863"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L’inrae travaille sur différentes matrices: solide ou liquide. Allant d’une partie de la plante à la plante entière pour pouvoir justement attribuer la génèse des COVs impliqués et associer l’émission des COVs à l’empreinte génétique de la plante. Différentes familles de composés sont recherchés comme émissions pour le colza, le bleuet ou encore le prunier : des plantes concernées par des insectes ravageurs. </a:t>
            </a:r>
            <a:endParaRPr/>
          </a:p>
        </p:txBody>
      </p:sp>
      <p:sp>
        <p:nvSpPr>
          <p:cNvPr id="188" name="Google Shape;188;p9:notes"/>
          <p:cNvSpPr txBox="1"/>
          <p:nvPr>
            <p:ph idx="12" type="sldNum"/>
          </p:nvPr>
        </p:nvSpPr>
        <p:spPr>
          <a:xfrm>
            <a:off x="3901698" y="9519055"/>
            <a:ext cx="2984871"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45.jp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2"/>
          <p:cNvSpPr/>
          <p:nvPr/>
        </p:nvSpPr>
        <p:spPr>
          <a:xfrm>
            <a:off x="0" y="0"/>
            <a:ext cx="12192000" cy="6858000"/>
          </a:xfrm>
          <a:prstGeom prst="rect">
            <a:avLst/>
          </a:prstGeom>
          <a:solidFill>
            <a:schemeClr val="dk1"/>
          </a:solidFill>
          <a:ln cap="flat" cmpd="sng" w="19050">
            <a:solidFill>
              <a:srgbClr val="0043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 name="Google Shape;17;p2"/>
          <p:cNvSpPr/>
          <p:nvPr/>
        </p:nvSpPr>
        <p:spPr>
          <a:xfrm>
            <a:off x="2" y="2950866"/>
            <a:ext cx="2617938" cy="1635760"/>
          </a:xfrm>
          <a:prstGeom prst="rect">
            <a:avLst/>
          </a:prstGeom>
          <a:gradFill>
            <a:gsLst>
              <a:gs pos="0">
                <a:srgbClr val="92D050"/>
              </a:gs>
              <a:gs pos="98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Google Shape;18;p2"/>
          <p:cNvSpPr/>
          <p:nvPr/>
        </p:nvSpPr>
        <p:spPr>
          <a:xfrm>
            <a:off x="1803748" y="2950865"/>
            <a:ext cx="10388250" cy="1635759"/>
          </a:xfrm>
          <a:prstGeom prst="rect">
            <a:avLst/>
          </a:prstGeom>
          <a:gradFill>
            <a:gsLst>
              <a:gs pos="0">
                <a:schemeClr val="accent3"/>
              </a:gs>
              <a:gs pos="99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Google Shape;19;p2"/>
          <p:cNvSpPr txBox="1"/>
          <p:nvPr>
            <p:ph type="ctrTitle"/>
          </p:nvPr>
        </p:nvSpPr>
        <p:spPr>
          <a:xfrm>
            <a:off x="3068667" y="2950866"/>
            <a:ext cx="7916449" cy="163575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b="1"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
          <p:cNvSpPr txBox="1"/>
          <p:nvPr>
            <p:ph idx="1" type="subTitle"/>
          </p:nvPr>
        </p:nvSpPr>
        <p:spPr>
          <a:xfrm>
            <a:off x="3068667" y="4774900"/>
            <a:ext cx="7599333" cy="1174221"/>
          </a:xfrm>
          <a:prstGeom prst="rect">
            <a:avLst/>
          </a:prstGeom>
          <a:noFill/>
          <a:ln>
            <a:noFill/>
          </a:ln>
        </p:spPr>
        <p:txBody>
          <a:bodyPr anchorCtr="0" anchor="t" bIns="45700" lIns="91425" spcFirstLastPara="1" rIns="91425" wrap="square" tIns="45700">
            <a:noAutofit/>
          </a:bodyPr>
          <a:lstStyle>
            <a:lvl1pPr lvl="0" algn="l">
              <a:lnSpc>
                <a:spcPct val="100000"/>
              </a:lnSpc>
              <a:spcBef>
                <a:spcPts val="1000"/>
              </a:spcBef>
              <a:spcAft>
                <a:spcPts val="0"/>
              </a:spcAft>
              <a:buClr>
                <a:schemeClr val="lt1"/>
              </a:buClr>
              <a:buSzPts val="1600"/>
              <a:buNone/>
              <a:defRPr b="0"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accent1"/>
              </a:buClr>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2"/>
          <p:cNvSpPr/>
          <p:nvPr/>
        </p:nvSpPr>
        <p:spPr>
          <a:xfrm>
            <a:off x="630267" y="2950866"/>
            <a:ext cx="2346960" cy="1635760"/>
          </a:xfrm>
          <a:prstGeom prst="round2DiagRect">
            <a:avLst>
              <a:gd fmla="val 50000" name="adj1"/>
              <a:gd fmla="val 0" name="adj2"/>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2" name="Google Shape;22;p2"/>
          <p:cNvSpPr/>
          <p:nvPr/>
        </p:nvSpPr>
        <p:spPr>
          <a:xfrm>
            <a:off x="9367728" y="799245"/>
            <a:ext cx="2824272" cy="2151620"/>
          </a:xfrm>
          <a:prstGeom prst="round2DiagRect">
            <a:avLst>
              <a:gd fmla="val 38357" name="adj1"/>
              <a:gd fmla="val 0" name="adj2"/>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Une image contenant Police, Graphique, texte, graphisme&#10;&#10;Le contenu généré par l’IA peut être incorrect." id="23" name="Google Shape;23;p2"/>
          <p:cNvPicPr preferRelativeResize="0"/>
          <p:nvPr/>
        </p:nvPicPr>
        <p:blipFill rotWithShape="1">
          <a:blip r:embed="rId4">
            <a:alphaModFix/>
          </a:blip>
          <a:srcRect b="0" l="0" r="0" t="0"/>
          <a:stretch/>
        </p:blipFill>
        <p:spPr>
          <a:xfrm>
            <a:off x="1612170" y="1342136"/>
            <a:ext cx="5951812" cy="142045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eux contenus">
  <p:cSld name="4_Deux contenus">
    <p:spTree>
      <p:nvGrpSpPr>
        <p:cNvPr id="24" name="Shape 24"/>
        <p:cNvGrpSpPr/>
        <p:nvPr/>
      </p:nvGrpSpPr>
      <p:grpSpPr>
        <a:xfrm>
          <a:off x="0" y="0"/>
          <a:ext cx="0" cy="0"/>
          <a:chOff x="0" y="0"/>
          <a:chExt cx="0" cy="0"/>
        </a:xfrm>
      </p:grpSpPr>
      <p:sp>
        <p:nvSpPr>
          <p:cNvPr id="25" name="Google Shape;25;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eux contenus">
  <p:cSld name="3_Deux contenus">
    <p:spTree>
      <p:nvGrpSpPr>
        <p:cNvPr id="26" name="Shape 26"/>
        <p:cNvGrpSpPr/>
        <p:nvPr/>
      </p:nvGrpSpPr>
      <p:grpSpPr>
        <a:xfrm>
          <a:off x="0" y="0"/>
          <a:ext cx="0" cy="0"/>
          <a:chOff x="0" y="0"/>
          <a:chExt cx="0" cy="0"/>
        </a:xfrm>
      </p:grpSpPr>
      <p:sp>
        <p:nvSpPr>
          <p:cNvPr id="27" name="Google Shape;2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4"/>
          <p:cNvSpPr/>
          <p:nvPr>
            <p:ph idx="2" type="pic"/>
          </p:nvPr>
        </p:nvSpPr>
        <p:spPr>
          <a:xfrm>
            <a:off x="8951934" y="1352811"/>
            <a:ext cx="2743200" cy="1934795"/>
          </a:xfrm>
          <a:prstGeom prst="round2DiagRect">
            <a:avLst>
              <a:gd fmla="val 37018" name="adj1"/>
              <a:gd fmla="val 0" name="adj2"/>
            </a:avLst>
          </a:prstGeom>
          <a:noFill/>
          <a:ln>
            <a:noFill/>
          </a:ln>
        </p:spPr>
      </p:sp>
      <p:sp>
        <p:nvSpPr>
          <p:cNvPr id="29" name="Google Shape;29;p4"/>
          <p:cNvSpPr/>
          <p:nvPr>
            <p:ph idx="3" type="pic"/>
          </p:nvPr>
        </p:nvSpPr>
        <p:spPr>
          <a:xfrm>
            <a:off x="8116557" y="3732981"/>
            <a:ext cx="2843385" cy="1810766"/>
          </a:xfrm>
          <a:prstGeom prst="round2DiagRect">
            <a:avLst>
              <a:gd fmla="val 37018" name="adj1"/>
              <a:gd fmla="val 0" name="adj2"/>
            </a:avLst>
          </a:prstGeom>
          <a:noFill/>
          <a:ln>
            <a:noFill/>
          </a:ln>
        </p:spPr>
      </p:sp>
      <p:sp>
        <p:nvSpPr>
          <p:cNvPr id="30" name="Google Shape;30;p4"/>
          <p:cNvSpPr/>
          <p:nvPr>
            <p:ph idx="4" type="pic"/>
          </p:nvPr>
        </p:nvSpPr>
        <p:spPr>
          <a:xfrm>
            <a:off x="511464" y="2351820"/>
            <a:ext cx="2843385" cy="1810767"/>
          </a:xfrm>
          <a:prstGeom prst="round2DiagRect">
            <a:avLst>
              <a:gd fmla="val 37018" name="adj1"/>
              <a:gd fmla="val 0" name="adj2"/>
            </a:avLst>
          </a:prstGeom>
          <a:noFill/>
          <a:ln>
            <a:noFill/>
          </a:ln>
        </p:spPr>
      </p:sp>
      <p:sp>
        <p:nvSpPr>
          <p:cNvPr id="31" name="Google Shape;31;p4"/>
          <p:cNvSpPr/>
          <p:nvPr>
            <p:ph idx="5" type="pic"/>
          </p:nvPr>
        </p:nvSpPr>
        <p:spPr>
          <a:xfrm>
            <a:off x="1390858" y="757912"/>
            <a:ext cx="2048415" cy="1347391"/>
          </a:xfrm>
          <a:prstGeom prst="round2DiagRect">
            <a:avLst>
              <a:gd fmla="val 37018" name="adj1"/>
              <a:gd fmla="val 0" name="adj2"/>
            </a:avLst>
          </a:prstGeom>
          <a:noFill/>
          <a:ln>
            <a:noFill/>
          </a:ln>
        </p:spPr>
      </p:sp>
      <p:sp>
        <p:nvSpPr>
          <p:cNvPr id="32" name="Google Shape;32;p4"/>
          <p:cNvSpPr/>
          <p:nvPr>
            <p:ph idx="6" type="pic"/>
          </p:nvPr>
        </p:nvSpPr>
        <p:spPr>
          <a:xfrm>
            <a:off x="3700398" y="412886"/>
            <a:ext cx="2395602" cy="1440966"/>
          </a:xfrm>
          <a:prstGeom prst="round2DiagRect">
            <a:avLst>
              <a:gd fmla="val 37018" name="adj1"/>
              <a:gd fmla="val 0" name="adj2"/>
            </a:avLst>
          </a:prstGeom>
          <a:noFill/>
          <a:ln>
            <a:noFill/>
          </a:ln>
        </p:spPr>
      </p:sp>
      <p:sp>
        <p:nvSpPr>
          <p:cNvPr id="33" name="Google Shape;33;p4"/>
          <p:cNvSpPr/>
          <p:nvPr>
            <p:ph idx="7" type="pic"/>
          </p:nvPr>
        </p:nvSpPr>
        <p:spPr>
          <a:xfrm>
            <a:off x="6399556" y="412886"/>
            <a:ext cx="2435466" cy="1653718"/>
          </a:xfrm>
          <a:prstGeom prst="round2DiagRect">
            <a:avLst>
              <a:gd fmla="val 37018" name="adj1"/>
              <a:gd fmla="val 0" name="adj2"/>
            </a:avLst>
          </a:prstGeom>
          <a:noFill/>
          <a:ln>
            <a:noFill/>
          </a:ln>
        </p:spPr>
      </p:sp>
      <p:sp>
        <p:nvSpPr>
          <p:cNvPr id="34" name="Google Shape;34;p4"/>
          <p:cNvSpPr/>
          <p:nvPr>
            <p:ph idx="8" type="pic"/>
          </p:nvPr>
        </p:nvSpPr>
        <p:spPr>
          <a:xfrm>
            <a:off x="2182223" y="4315530"/>
            <a:ext cx="2106099" cy="1521600"/>
          </a:xfrm>
          <a:prstGeom prst="round2DiagRect">
            <a:avLst>
              <a:gd fmla="val 37018" name="adj1"/>
              <a:gd fmla="val 0" name="adj2"/>
            </a:avLst>
          </a:prstGeom>
          <a:noFill/>
          <a:ln>
            <a:noFill/>
          </a:ln>
        </p:spPr>
      </p:sp>
      <p:sp>
        <p:nvSpPr>
          <p:cNvPr id="35" name="Google Shape;35;p4"/>
          <p:cNvSpPr/>
          <p:nvPr>
            <p:ph idx="9" type="pic"/>
          </p:nvPr>
        </p:nvSpPr>
        <p:spPr>
          <a:xfrm>
            <a:off x="4634630" y="4315529"/>
            <a:ext cx="3056351" cy="1810767"/>
          </a:xfrm>
          <a:prstGeom prst="round2DiagRect">
            <a:avLst>
              <a:gd fmla="val 37018" name="adj1"/>
              <a:gd fmla="val 0" name="adj2"/>
            </a:avLst>
          </a:prstGeom>
          <a:noFill/>
          <a:ln>
            <a:noFill/>
          </a:ln>
        </p:spPr>
      </p:sp>
      <p:cxnSp>
        <p:nvCxnSpPr>
          <p:cNvPr id="36" name="Google Shape;36;p4"/>
          <p:cNvCxnSpPr/>
          <p:nvPr/>
        </p:nvCxnSpPr>
        <p:spPr>
          <a:xfrm>
            <a:off x="6980294" y="2884713"/>
            <a:ext cx="1971640" cy="161526"/>
          </a:xfrm>
          <a:prstGeom prst="straightConnector1">
            <a:avLst/>
          </a:prstGeom>
          <a:noFill/>
          <a:ln cap="flat" cmpd="sng" w="19050">
            <a:solidFill>
              <a:schemeClr val="accent1"/>
            </a:solidFill>
            <a:prstDash val="solid"/>
            <a:miter lim="800000"/>
            <a:headEnd len="sm" w="sm" type="none"/>
            <a:tailEnd len="sm" w="sm" type="none"/>
          </a:ln>
        </p:spPr>
      </p:cxnSp>
      <p:cxnSp>
        <p:nvCxnSpPr>
          <p:cNvPr id="37" name="Google Shape;37;p4"/>
          <p:cNvCxnSpPr/>
          <p:nvPr/>
        </p:nvCxnSpPr>
        <p:spPr>
          <a:xfrm flipH="1" rot="10800000">
            <a:off x="6648608" y="2051599"/>
            <a:ext cx="968681" cy="510899"/>
          </a:xfrm>
          <a:prstGeom prst="straightConnector1">
            <a:avLst/>
          </a:prstGeom>
          <a:noFill/>
          <a:ln cap="flat" cmpd="sng" w="19050">
            <a:solidFill>
              <a:schemeClr val="accent1"/>
            </a:solidFill>
            <a:prstDash val="solid"/>
            <a:miter lim="800000"/>
            <a:headEnd len="sm" w="sm" type="none"/>
            <a:tailEnd len="sm" w="sm" type="none"/>
          </a:ln>
        </p:spPr>
      </p:cxnSp>
      <p:cxnSp>
        <p:nvCxnSpPr>
          <p:cNvPr id="38" name="Google Shape;38;p4"/>
          <p:cNvCxnSpPr/>
          <p:nvPr/>
        </p:nvCxnSpPr>
        <p:spPr>
          <a:xfrm>
            <a:off x="4901823" y="1877680"/>
            <a:ext cx="576514" cy="799793"/>
          </a:xfrm>
          <a:prstGeom prst="straightConnector1">
            <a:avLst/>
          </a:prstGeom>
          <a:noFill/>
          <a:ln cap="flat" cmpd="sng" w="19050">
            <a:solidFill>
              <a:schemeClr val="accent1"/>
            </a:solidFill>
            <a:prstDash val="solid"/>
            <a:miter lim="800000"/>
            <a:headEnd len="sm" w="sm" type="none"/>
            <a:tailEnd len="sm" w="sm" type="none"/>
          </a:ln>
        </p:spPr>
      </p:cxnSp>
      <p:cxnSp>
        <p:nvCxnSpPr>
          <p:cNvPr id="39" name="Google Shape;39;p4"/>
          <p:cNvCxnSpPr>
            <a:stCxn id="30" idx="0"/>
          </p:cNvCxnSpPr>
          <p:nvPr/>
        </p:nvCxnSpPr>
        <p:spPr>
          <a:xfrm flipH="1" rot="10800000">
            <a:off x="3354849" y="3046304"/>
            <a:ext cx="1959000" cy="210900"/>
          </a:xfrm>
          <a:prstGeom prst="straightConnector1">
            <a:avLst/>
          </a:prstGeom>
          <a:noFill/>
          <a:ln cap="flat" cmpd="sng" w="19050">
            <a:solidFill>
              <a:schemeClr val="accent1"/>
            </a:solidFill>
            <a:prstDash val="solid"/>
            <a:miter lim="800000"/>
            <a:headEnd len="sm" w="sm" type="none"/>
            <a:tailEnd len="sm" w="sm" type="none"/>
          </a:ln>
        </p:spPr>
      </p:cxnSp>
      <p:cxnSp>
        <p:nvCxnSpPr>
          <p:cNvPr id="40" name="Google Shape;40;p4"/>
          <p:cNvCxnSpPr/>
          <p:nvPr/>
        </p:nvCxnSpPr>
        <p:spPr>
          <a:xfrm flipH="1" rot="10800000">
            <a:off x="4033381" y="3340571"/>
            <a:ext cx="1423394" cy="963936"/>
          </a:xfrm>
          <a:prstGeom prst="straightConnector1">
            <a:avLst/>
          </a:prstGeom>
          <a:noFill/>
          <a:ln cap="flat" cmpd="sng" w="19050">
            <a:solidFill>
              <a:schemeClr val="accent1"/>
            </a:solidFill>
            <a:prstDash val="solid"/>
            <a:miter lim="800000"/>
            <a:headEnd len="sm" w="sm" type="none"/>
            <a:tailEnd len="sm" w="sm" type="none"/>
          </a:ln>
        </p:spPr>
      </p:cxnSp>
      <p:cxnSp>
        <p:nvCxnSpPr>
          <p:cNvPr id="41" name="Google Shape;41;p4"/>
          <p:cNvCxnSpPr/>
          <p:nvPr/>
        </p:nvCxnSpPr>
        <p:spPr>
          <a:xfrm rot="10800000">
            <a:off x="6356639" y="3722065"/>
            <a:ext cx="291969" cy="593464"/>
          </a:xfrm>
          <a:prstGeom prst="straightConnector1">
            <a:avLst/>
          </a:prstGeom>
          <a:noFill/>
          <a:ln cap="flat" cmpd="sng" w="19050">
            <a:solidFill>
              <a:schemeClr val="accent1"/>
            </a:solidFill>
            <a:prstDash val="solid"/>
            <a:miter lim="800000"/>
            <a:headEnd len="sm" w="sm" type="none"/>
            <a:tailEnd len="sm" w="sm" type="none"/>
          </a:ln>
        </p:spPr>
      </p:cxnSp>
      <p:cxnSp>
        <p:nvCxnSpPr>
          <p:cNvPr id="42" name="Google Shape;42;p4"/>
          <p:cNvCxnSpPr/>
          <p:nvPr/>
        </p:nvCxnSpPr>
        <p:spPr>
          <a:xfrm rot="10800000">
            <a:off x="6909915" y="3341486"/>
            <a:ext cx="1248706" cy="757484"/>
          </a:xfrm>
          <a:prstGeom prst="straightConnector1">
            <a:avLst/>
          </a:prstGeom>
          <a:noFill/>
          <a:ln cap="flat" cmpd="sng" w="19050">
            <a:solidFill>
              <a:schemeClr val="accent1"/>
            </a:solidFill>
            <a:prstDash val="solid"/>
            <a:miter lim="800000"/>
            <a:headEnd len="sm" w="sm" type="none"/>
            <a:tailEnd len="sm" w="sm" type="none"/>
          </a:ln>
        </p:spPr>
      </p:cxnSp>
      <p:pic>
        <p:nvPicPr>
          <p:cNvPr descr="Une image contenant Graphique, graphisme, clipart, conception&#10;&#10;Le contenu généré par l’IA peut être incorrect." id="43" name="Google Shape;43;p4"/>
          <p:cNvPicPr preferRelativeResize="0"/>
          <p:nvPr/>
        </p:nvPicPr>
        <p:blipFill rotWithShape="1">
          <a:blip r:embed="rId2">
            <a:alphaModFix/>
          </a:blip>
          <a:srcRect b="0" l="0" r="0" t="0"/>
          <a:stretch/>
        </p:blipFill>
        <p:spPr>
          <a:xfrm>
            <a:off x="5485787" y="2270916"/>
            <a:ext cx="1356083" cy="1400183"/>
          </a:xfrm>
          <a:prstGeom prst="rect">
            <a:avLst/>
          </a:prstGeom>
          <a:noFill/>
          <a:ln>
            <a:noFill/>
          </a:ln>
        </p:spPr>
      </p:pic>
      <p:cxnSp>
        <p:nvCxnSpPr>
          <p:cNvPr id="44" name="Google Shape;44;p4"/>
          <p:cNvCxnSpPr/>
          <p:nvPr/>
        </p:nvCxnSpPr>
        <p:spPr>
          <a:xfrm>
            <a:off x="3313022" y="1985516"/>
            <a:ext cx="2000941" cy="860025"/>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5" name="Shape 45"/>
        <p:cNvGrpSpPr/>
        <p:nvPr/>
      </p:nvGrpSpPr>
      <p:grpSpPr>
        <a:xfrm>
          <a:off x="0" y="0"/>
          <a:ext cx="0" cy="0"/>
          <a:chOff x="0" y="0"/>
          <a:chExt cx="0" cy="0"/>
        </a:xfrm>
      </p:grpSpPr>
      <p:sp>
        <p:nvSpPr>
          <p:cNvPr id="46" name="Google Shape;4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accent1"/>
              </a:buClr>
              <a:buSzPts val="1800"/>
              <a:buNone/>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pic>
        <p:nvPicPr>
          <p:cNvPr descr="Une image contenant Graphique, graphisme, clipart, conception&#10;&#10;Le contenu généré par l’IA peut être incorrect." id="49" name="Google Shape;49;p5"/>
          <p:cNvPicPr preferRelativeResize="0"/>
          <p:nvPr/>
        </p:nvPicPr>
        <p:blipFill rotWithShape="1">
          <a:blip r:embed="rId2">
            <a:alphaModFix/>
          </a:blip>
          <a:srcRect b="0" l="0" r="0" t="0"/>
          <a:stretch/>
        </p:blipFill>
        <p:spPr>
          <a:xfrm>
            <a:off x="10647122" y="339060"/>
            <a:ext cx="1356083" cy="1400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0" name="Shape 50"/>
        <p:cNvGrpSpPr/>
        <p:nvPr/>
      </p:nvGrpSpPr>
      <p:grpSpPr>
        <a:xfrm>
          <a:off x="0" y="0"/>
          <a:ext cx="0" cy="0"/>
          <a:chOff x="0" y="0"/>
          <a:chExt cx="0" cy="0"/>
        </a:xfrm>
      </p:grpSpPr>
      <p:sp>
        <p:nvSpPr>
          <p:cNvPr id="51" name="Google Shape;51;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accent1"/>
              </a:buClr>
              <a:buSzPts val="1800"/>
              <a:buNone/>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accent1"/>
              </a:buClr>
              <a:buSzPts val="1800"/>
              <a:buNone/>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pic>
        <p:nvPicPr>
          <p:cNvPr descr="Une image contenant Graphique, graphisme, clipart, conception&#10;&#10;Le contenu généré par l’IA peut être incorrect." id="55" name="Google Shape;55;p6"/>
          <p:cNvPicPr preferRelativeResize="0"/>
          <p:nvPr/>
        </p:nvPicPr>
        <p:blipFill rotWithShape="1">
          <a:blip r:embed="rId2">
            <a:alphaModFix/>
          </a:blip>
          <a:srcRect b="0" l="0" r="0" t="0"/>
          <a:stretch/>
        </p:blipFill>
        <p:spPr>
          <a:xfrm>
            <a:off x="10647122" y="339060"/>
            <a:ext cx="1356083" cy="14001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ux contenus">
  <p:cSld name="1_Deux contenus">
    <p:spTree>
      <p:nvGrpSpPr>
        <p:cNvPr id="56" name="Shape 56"/>
        <p:cNvGrpSpPr/>
        <p:nvPr/>
      </p:nvGrpSpPr>
      <p:grpSpPr>
        <a:xfrm>
          <a:off x="0" y="0"/>
          <a:ext cx="0" cy="0"/>
          <a:chOff x="0" y="0"/>
          <a:chExt cx="0" cy="0"/>
        </a:xfrm>
      </p:grpSpPr>
      <p:sp>
        <p:nvSpPr>
          <p:cNvPr id="57" name="Google Shape;5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accent1"/>
              </a:buClr>
              <a:buSzPts val="1800"/>
              <a:buNone/>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pic>
        <p:nvPicPr>
          <p:cNvPr descr="Une image contenant Graphique, graphisme, clipart, conception&#10;&#10;Le contenu généré par l’IA peut être incorrect." id="60" name="Google Shape;60;p7"/>
          <p:cNvPicPr preferRelativeResize="0"/>
          <p:nvPr/>
        </p:nvPicPr>
        <p:blipFill rotWithShape="1">
          <a:blip r:embed="rId2">
            <a:alphaModFix/>
          </a:blip>
          <a:srcRect b="0" l="0" r="0" t="0"/>
          <a:stretch/>
        </p:blipFill>
        <p:spPr>
          <a:xfrm>
            <a:off x="10647122" y="339060"/>
            <a:ext cx="1356083" cy="140018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eux contenus">
  <p:cSld name="2_Deux contenus">
    <p:spTree>
      <p:nvGrpSpPr>
        <p:cNvPr id="61" name="Shape 61"/>
        <p:cNvGrpSpPr/>
        <p:nvPr/>
      </p:nvGrpSpPr>
      <p:grpSpPr>
        <a:xfrm>
          <a:off x="0" y="0"/>
          <a:ext cx="0" cy="0"/>
          <a:chOff x="0" y="0"/>
          <a:chExt cx="0" cy="0"/>
        </a:xfrm>
      </p:grpSpPr>
      <p:sp>
        <p:nvSpPr>
          <p:cNvPr id="62" name="Google Shape;6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800"/>
              <a:buFont typeface="Play"/>
              <a:buNone/>
              <a:defRPr b="1" sz="2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
          <p:cNvSpPr txBox="1"/>
          <p:nvPr>
            <p:ph idx="1" type="body"/>
          </p:nvPr>
        </p:nvSpPr>
        <p:spPr>
          <a:xfrm>
            <a:off x="939452" y="2440602"/>
            <a:ext cx="3127851" cy="1325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8"/>
          <p:cNvSpPr txBox="1"/>
          <p:nvPr>
            <p:ph idx="2" type="body"/>
          </p:nvPr>
        </p:nvSpPr>
        <p:spPr>
          <a:xfrm>
            <a:off x="4664906" y="2440602"/>
            <a:ext cx="3127851" cy="1325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8"/>
          <p:cNvSpPr txBox="1"/>
          <p:nvPr>
            <p:ph idx="3" type="body"/>
          </p:nvPr>
        </p:nvSpPr>
        <p:spPr>
          <a:xfrm>
            <a:off x="8377488" y="2440602"/>
            <a:ext cx="2976312" cy="1325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8"/>
          <p:cNvSpPr txBox="1"/>
          <p:nvPr>
            <p:ph idx="4" type="body"/>
          </p:nvPr>
        </p:nvSpPr>
        <p:spPr>
          <a:xfrm>
            <a:off x="939452" y="4716495"/>
            <a:ext cx="3127851" cy="13255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8"/>
          <p:cNvSpPr txBox="1"/>
          <p:nvPr>
            <p:ph idx="5" type="body"/>
          </p:nvPr>
        </p:nvSpPr>
        <p:spPr>
          <a:xfrm>
            <a:off x="4664905" y="4716495"/>
            <a:ext cx="3127851" cy="13255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8"/>
          <p:cNvSpPr txBox="1"/>
          <p:nvPr>
            <p:ph idx="6" type="body"/>
          </p:nvPr>
        </p:nvSpPr>
        <p:spPr>
          <a:xfrm>
            <a:off x="8377487" y="4716495"/>
            <a:ext cx="2976312" cy="13255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400"/>
              <a:buNone/>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ne image contenant Graphique, graphisme, clipart, conception&#10;&#10;Le contenu généré par l’IA peut être incorrect." id="70" name="Google Shape;70;p8"/>
          <p:cNvPicPr preferRelativeResize="0"/>
          <p:nvPr/>
        </p:nvPicPr>
        <p:blipFill rotWithShape="1">
          <a:blip r:embed="rId2">
            <a:alphaModFix/>
          </a:blip>
          <a:srcRect b="0" l="0" r="0" t="0"/>
          <a:stretch/>
        </p:blipFill>
        <p:spPr>
          <a:xfrm>
            <a:off x="10647122" y="339060"/>
            <a:ext cx="1356083" cy="14001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eux contenus">
  <p:cSld name="6_Deux contenus">
    <p:spTree>
      <p:nvGrpSpPr>
        <p:cNvPr id="71" name="Shape 71"/>
        <p:cNvGrpSpPr/>
        <p:nvPr/>
      </p:nvGrpSpPr>
      <p:grpSpPr>
        <a:xfrm>
          <a:off x="0" y="0"/>
          <a:ext cx="0" cy="0"/>
          <a:chOff x="0" y="0"/>
          <a:chExt cx="0" cy="0"/>
        </a:xfrm>
      </p:grpSpPr>
      <p:sp>
        <p:nvSpPr>
          <p:cNvPr id="72" name="Google Shape;7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800"/>
              <a:buFont typeface="Play"/>
              <a:buNone/>
              <a:defRPr b="1" sz="2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9"/>
          <p:cNvSpPr txBox="1"/>
          <p:nvPr>
            <p:ph idx="1" type="body"/>
          </p:nvPr>
        </p:nvSpPr>
        <p:spPr>
          <a:xfrm>
            <a:off x="963461" y="2440601"/>
            <a:ext cx="2380989" cy="334642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600"/>
              <a:buNone/>
              <a:defRPr sz="1600"/>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accent2"/>
                </a:solidFill>
              </a:defRPr>
            </a:lvl1pPr>
            <a:lvl2pPr indent="0" lvl="1" marL="0" algn="r">
              <a:spcBef>
                <a:spcPts val="0"/>
              </a:spcBef>
              <a:buNone/>
              <a:defRPr sz="1200">
                <a:solidFill>
                  <a:schemeClr val="accent2"/>
                </a:solidFill>
              </a:defRPr>
            </a:lvl2pPr>
            <a:lvl3pPr indent="0" lvl="2" marL="0" algn="r">
              <a:spcBef>
                <a:spcPts val="0"/>
              </a:spcBef>
              <a:buNone/>
              <a:defRPr sz="1200">
                <a:solidFill>
                  <a:schemeClr val="accent2"/>
                </a:solidFill>
              </a:defRPr>
            </a:lvl3pPr>
            <a:lvl4pPr indent="0" lvl="3" marL="0" algn="r">
              <a:spcBef>
                <a:spcPts val="0"/>
              </a:spcBef>
              <a:buNone/>
              <a:defRPr sz="1200">
                <a:solidFill>
                  <a:schemeClr val="accent2"/>
                </a:solidFill>
              </a:defRPr>
            </a:lvl4pPr>
            <a:lvl5pPr indent="0" lvl="4" marL="0" algn="r">
              <a:spcBef>
                <a:spcPts val="0"/>
              </a:spcBef>
              <a:buNone/>
              <a:defRPr sz="1200">
                <a:solidFill>
                  <a:schemeClr val="accent2"/>
                </a:solidFill>
              </a:defRPr>
            </a:lvl5pPr>
            <a:lvl6pPr indent="0" lvl="5" marL="0" algn="r">
              <a:spcBef>
                <a:spcPts val="0"/>
              </a:spcBef>
              <a:buNone/>
              <a:defRPr sz="1200">
                <a:solidFill>
                  <a:schemeClr val="accent2"/>
                </a:solidFill>
              </a:defRPr>
            </a:lvl6pPr>
            <a:lvl7pPr indent="0" lvl="6" marL="0" algn="r">
              <a:spcBef>
                <a:spcPts val="0"/>
              </a:spcBef>
              <a:buNone/>
              <a:defRPr sz="1200">
                <a:solidFill>
                  <a:schemeClr val="accent2"/>
                </a:solidFill>
              </a:defRPr>
            </a:lvl7pPr>
            <a:lvl8pPr indent="0" lvl="7" marL="0" algn="r">
              <a:spcBef>
                <a:spcPts val="0"/>
              </a:spcBef>
              <a:buNone/>
              <a:defRPr sz="1200">
                <a:solidFill>
                  <a:schemeClr val="accent2"/>
                </a:solidFill>
              </a:defRPr>
            </a:lvl8pPr>
            <a:lvl9pPr indent="0" lvl="8" marL="0" algn="r">
              <a:spcBef>
                <a:spcPts val="0"/>
              </a:spcBef>
              <a:buNone/>
              <a:defRPr sz="1200">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9"/>
          <p:cNvSpPr txBox="1"/>
          <p:nvPr>
            <p:ph idx="2" type="body"/>
          </p:nvPr>
        </p:nvSpPr>
        <p:spPr>
          <a:xfrm>
            <a:off x="3593927" y="2440601"/>
            <a:ext cx="2380989" cy="334642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600"/>
              <a:buNone/>
              <a:defRPr sz="1600"/>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9"/>
          <p:cNvSpPr txBox="1"/>
          <p:nvPr>
            <p:ph idx="3" type="body"/>
          </p:nvPr>
        </p:nvSpPr>
        <p:spPr>
          <a:xfrm>
            <a:off x="6224392" y="2440601"/>
            <a:ext cx="2380989" cy="334642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600"/>
              <a:buNone/>
              <a:defRPr sz="1600"/>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
          <p:cNvSpPr txBox="1"/>
          <p:nvPr>
            <p:ph idx="4" type="body"/>
          </p:nvPr>
        </p:nvSpPr>
        <p:spPr>
          <a:xfrm>
            <a:off x="8842332" y="2440601"/>
            <a:ext cx="2380989" cy="334642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b="0" sz="1800">
                <a:solidFill>
                  <a:schemeClr val="dk1"/>
                </a:solidFill>
              </a:defRPr>
            </a:lvl1pPr>
            <a:lvl2pPr indent="-317500" lvl="1" marL="914400" algn="l">
              <a:lnSpc>
                <a:spcPct val="90000"/>
              </a:lnSpc>
              <a:spcBef>
                <a:spcPts val="500"/>
              </a:spcBef>
              <a:spcAft>
                <a:spcPts val="0"/>
              </a:spcAft>
              <a:buSzPts val="1400"/>
              <a:buChar char="•"/>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accent1"/>
              </a:buClr>
              <a:buSzPts val="1600"/>
              <a:buNone/>
              <a:defRPr sz="1600"/>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ne image contenant Graphique, graphisme, clipart, conception&#10;&#10;Le contenu généré par l’IA peut être incorrect." id="78" name="Google Shape;78;p9"/>
          <p:cNvPicPr preferRelativeResize="0"/>
          <p:nvPr/>
        </p:nvPicPr>
        <p:blipFill rotWithShape="1">
          <a:blip r:embed="rId2">
            <a:alphaModFix/>
          </a:blip>
          <a:srcRect b="0" l="0" r="0" t="0"/>
          <a:stretch/>
        </p:blipFill>
        <p:spPr>
          <a:xfrm>
            <a:off x="10647122" y="339060"/>
            <a:ext cx="1356083" cy="140018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311900"/>
            <a:ext cx="12192000" cy="546100"/>
          </a:xfrm>
          <a:prstGeom prst="rect">
            <a:avLst/>
          </a:prstGeom>
          <a:solidFill>
            <a:schemeClr val="dk1"/>
          </a:solidFill>
          <a:ln cap="flat" cmpd="sng" w="19050">
            <a:solidFill>
              <a:srgbClr val="0043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Play"/>
              <a:buNone/>
              <a:defRPr b="1" i="0" sz="28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Play"/>
                <a:ea typeface="Play"/>
                <a:cs typeface="Play"/>
                <a:sym typeface="Play"/>
              </a:defRPr>
            </a:lvl1pPr>
            <a:lvl2pPr indent="-317500" lvl="1" marL="914400" marR="0" rtl="0" algn="l">
              <a:lnSpc>
                <a:spcPct val="90000"/>
              </a:lnSpc>
              <a:spcBef>
                <a:spcPts val="50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4pPr>
            <a:lvl5pPr indent="-317500" lvl="4" marL="2286000" marR="0" rtl="0" algn="l">
              <a:lnSpc>
                <a:spcPct val="90000"/>
              </a:lnSpc>
              <a:spcBef>
                <a:spcPts val="500"/>
              </a:spcBef>
              <a:spcAft>
                <a:spcPts val="0"/>
              </a:spcAft>
              <a:buClr>
                <a:schemeClr val="accent3"/>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accent2"/>
                </a:solidFill>
                <a:latin typeface="Arial"/>
                <a:ea typeface="Arial"/>
                <a:cs typeface="Arial"/>
                <a:sym typeface="Arial"/>
              </a:defRPr>
            </a:lvl1pPr>
            <a:lvl2pPr indent="0" lvl="1" marL="0" marR="0" rtl="0" algn="r">
              <a:spcBef>
                <a:spcPts val="0"/>
              </a:spcBef>
              <a:buNone/>
              <a:defRPr b="0" i="0" sz="1200" u="none" cap="none" strike="noStrike">
                <a:solidFill>
                  <a:schemeClr val="accent2"/>
                </a:solidFill>
                <a:latin typeface="Arial"/>
                <a:ea typeface="Arial"/>
                <a:cs typeface="Arial"/>
                <a:sym typeface="Arial"/>
              </a:defRPr>
            </a:lvl2pPr>
            <a:lvl3pPr indent="0" lvl="2" marL="0" marR="0" rtl="0" algn="r">
              <a:spcBef>
                <a:spcPts val="0"/>
              </a:spcBef>
              <a:buNone/>
              <a:defRPr b="0" i="0" sz="1200" u="none" cap="none" strike="noStrike">
                <a:solidFill>
                  <a:schemeClr val="accent2"/>
                </a:solidFill>
                <a:latin typeface="Arial"/>
                <a:ea typeface="Arial"/>
                <a:cs typeface="Arial"/>
                <a:sym typeface="Arial"/>
              </a:defRPr>
            </a:lvl3pPr>
            <a:lvl4pPr indent="0" lvl="3" marL="0" marR="0" rtl="0" algn="r">
              <a:spcBef>
                <a:spcPts val="0"/>
              </a:spcBef>
              <a:buNone/>
              <a:defRPr b="0" i="0" sz="1200" u="none" cap="none" strike="noStrike">
                <a:solidFill>
                  <a:schemeClr val="accent2"/>
                </a:solidFill>
                <a:latin typeface="Arial"/>
                <a:ea typeface="Arial"/>
                <a:cs typeface="Arial"/>
                <a:sym typeface="Arial"/>
              </a:defRPr>
            </a:lvl4pPr>
            <a:lvl5pPr indent="0" lvl="4" marL="0" marR="0" rtl="0" algn="r">
              <a:spcBef>
                <a:spcPts val="0"/>
              </a:spcBef>
              <a:buNone/>
              <a:defRPr b="0" i="0" sz="1200" u="none" cap="none" strike="noStrike">
                <a:solidFill>
                  <a:schemeClr val="accent2"/>
                </a:solidFill>
                <a:latin typeface="Arial"/>
                <a:ea typeface="Arial"/>
                <a:cs typeface="Arial"/>
                <a:sym typeface="Arial"/>
              </a:defRPr>
            </a:lvl5pPr>
            <a:lvl6pPr indent="0" lvl="5" marL="0" marR="0" rtl="0" algn="r">
              <a:spcBef>
                <a:spcPts val="0"/>
              </a:spcBef>
              <a:buNone/>
              <a:defRPr b="0" i="0" sz="1200" u="none" cap="none" strike="noStrike">
                <a:solidFill>
                  <a:schemeClr val="accent2"/>
                </a:solidFill>
                <a:latin typeface="Arial"/>
                <a:ea typeface="Arial"/>
                <a:cs typeface="Arial"/>
                <a:sym typeface="Arial"/>
              </a:defRPr>
            </a:lvl6pPr>
            <a:lvl7pPr indent="0" lvl="6" marL="0" marR="0" rtl="0" algn="r">
              <a:spcBef>
                <a:spcPts val="0"/>
              </a:spcBef>
              <a:buNone/>
              <a:defRPr b="0" i="0" sz="1200" u="none" cap="none" strike="noStrike">
                <a:solidFill>
                  <a:schemeClr val="accent2"/>
                </a:solidFill>
                <a:latin typeface="Arial"/>
                <a:ea typeface="Arial"/>
                <a:cs typeface="Arial"/>
                <a:sym typeface="Arial"/>
              </a:defRPr>
            </a:lvl7pPr>
            <a:lvl8pPr indent="0" lvl="7" marL="0" marR="0" rtl="0" algn="r">
              <a:spcBef>
                <a:spcPts val="0"/>
              </a:spcBef>
              <a:buNone/>
              <a:defRPr b="0" i="0" sz="1200" u="none" cap="none" strike="noStrike">
                <a:solidFill>
                  <a:schemeClr val="accent2"/>
                </a:solidFill>
                <a:latin typeface="Arial"/>
                <a:ea typeface="Arial"/>
                <a:cs typeface="Arial"/>
                <a:sym typeface="Arial"/>
              </a:defRPr>
            </a:lvl8pPr>
            <a:lvl9pPr indent="0" lvl="8" marL="0" marR="0" rtl="0" algn="r">
              <a:spcBef>
                <a:spcPts val="0"/>
              </a:spcBef>
              <a:buNone/>
              <a:defRPr b="0" i="0" sz="12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Une image contenant Police, Graphique, graphisme, logo&#10;&#10;Le contenu généré par l’IA peut être incorrect." id="14" name="Google Shape;14;p1"/>
          <p:cNvPicPr preferRelativeResize="0"/>
          <p:nvPr/>
        </p:nvPicPr>
        <p:blipFill rotWithShape="1">
          <a:blip r:embed="rId1">
            <a:alphaModFix/>
          </a:blip>
          <a:srcRect b="0" l="0" r="0" t="0"/>
          <a:stretch/>
        </p:blipFill>
        <p:spPr>
          <a:xfrm>
            <a:off x="838201" y="6356350"/>
            <a:ext cx="1900141"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5.png"/><Relationship Id="rId4" Type="http://schemas.openxmlformats.org/officeDocument/2006/relationships/image" Target="../media/image51.png"/><Relationship Id="rId5" Type="http://schemas.openxmlformats.org/officeDocument/2006/relationships/image" Target="../media/image48.png"/><Relationship Id="rId6" Type="http://schemas.openxmlformats.org/officeDocument/2006/relationships/image" Target="../media/image42.png"/><Relationship Id="rId7"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40" Type="http://schemas.openxmlformats.org/officeDocument/2006/relationships/image" Target="../media/image88.gif"/><Relationship Id="rId20" Type="http://schemas.openxmlformats.org/officeDocument/2006/relationships/image" Target="../media/image73.gif"/><Relationship Id="rId42" Type="http://schemas.openxmlformats.org/officeDocument/2006/relationships/image" Target="../media/image118.png"/><Relationship Id="rId41" Type="http://schemas.openxmlformats.org/officeDocument/2006/relationships/image" Target="../media/image61.jpg"/><Relationship Id="rId22" Type="http://schemas.openxmlformats.org/officeDocument/2006/relationships/image" Target="../media/image33.jpg"/><Relationship Id="rId44" Type="http://schemas.openxmlformats.org/officeDocument/2006/relationships/image" Target="../media/image101.png"/><Relationship Id="rId21" Type="http://schemas.openxmlformats.org/officeDocument/2006/relationships/image" Target="../media/image67.png"/><Relationship Id="rId43" Type="http://schemas.openxmlformats.org/officeDocument/2006/relationships/image" Target="../media/image112.png"/><Relationship Id="rId24" Type="http://schemas.openxmlformats.org/officeDocument/2006/relationships/image" Target="../media/image75.png"/><Relationship Id="rId46" Type="http://schemas.openxmlformats.org/officeDocument/2006/relationships/image" Target="../media/image106.png"/><Relationship Id="rId23" Type="http://schemas.openxmlformats.org/officeDocument/2006/relationships/image" Target="../media/image68.png"/><Relationship Id="rId4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7.jpg"/><Relationship Id="rId4" Type="http://schemas.openxmlformats.org/officeDocument/2006/relationships/image" Target="../media/image55.png"/><Relationship Id="rId9" Type="http://schemas.openxmlformats.org/officeDocument/2006/relationships/image" Target="../media/image77.png"/><Relationship Id="rId26" Type="http://schemas.openxmlformats.org/officeDocument/2006/relationships/image" Target="../media/image71.png"/><Relationship Id="rId25" Type="http://schemas.openxmlformats.org/officeDocument/2006/relationships/image" Target="../media/image76.png"/><Relationship Id="rId28" Type="http://schemas.openxmlformats.org/officeDocument/2006/relationships/image" Target="../media/image104.png"/><Relationship Id="rId27" Type="http://schemas.openxmlformats.org/officeDocument/2006/relationships/image" Target="../media/image80.png"/><Relationship Id="rId5" Type="http://schemas.openxmlformats.org/officeDocument/2006/relationships/image" Target="../media/image53.png"/><Relationship Id="rId6" Type="http://schemas.openxmlformats.org/officeDocument/2006/relationships/image" Target="../media/image54.png"/><Relationship Id="rId29" Type="http://schemas.openxmlformats.org/officeDocument/2006/relationships/image" Target="../media/image82.png"/><Relationship Id="rId7" Type="http://schemas.openxmlformats.org/officeDocument/2006/relationships/image" Target="../media/image62.png"/><Relationship Id="rId8" Type="http://schemas.openxmlformats.org/officeDocument/2006/relationships/image" Target="../media/image63.png"/><Relationship Id="rId31" Type="http://schemas.openxmlformats.org/officeDocument/2006/relationships/image" Target="../media/image85.png"/><Relationship Id="rId30" Type="http://schemas.openxmlformats.org/officeDocument/2006/relationships/image" Target="../media/image78.png"/><Relationship Id="rId11" Type="http://schemas.openxmlformats.org/officeDocument/2006/relationships/image" Target="../media/image58.png"/><Relationship Id="rId33" Type="http://schemas.openxmlformats.org/officeDocument/2006/relationships/image" Target="../media/image84.png"/><Relationship Id="rId10" Type="http://schemas.openxmlformats.org/officeDocument/2006/relationships/image" Target="../media/image56.jpg"/><Relationship Id="rId32" Type="http://schemas.openxmlformats.org/officeDocument/2006/relationships/image" Target="../media/image79.png"/><Relationship Id="rId13" Type="http://schemas.openxmlformats.org/officeDocument/2006/relationships/image" Target="../media/image60.gif"/><Relationship Id="rId35" Type="http://schemas.openxmlformats.org/officeDocument/2006/relationships/image" Target="../media/image87.png"/><Relationship Id="rId12" Type="http://schemas.openxmlformats.org/officeDocument/2006/relationships/image" Target="../media/image59.png"/><Relationship Id="rId34" Type="http://schemas.openxmlformats.org/officeDocument/2006/relationships/image" Target="../media/image49.png"/><Relationship Id="rId15" Type="http://schemas.openxmlformats.org/officeDocument/2006/relationships/image" Target="../media/image65.png"/><Relationship Id="rId37" Type="http://schemas.openxmlformats.org/officeDocument/2006/relationships/image" Target="../media/image107.png"/><Relationship Id="rId14" Type="http://schemas.openxmlformats.org/officeDocument/2006/relationships/image" Target="../media/image64.png"/><Relationship Id="rId36" Type="http://schemas.openxmlformats.org/officeDocument/2006/relationships/image" Target="../media/image102.png"/><Relationship Id="rId17" Type="http://schemas.openxmlformats.org/officeDocument/2006/relationships/image" Target="../media/image86.png"/><Relationship Id="rId39" Type="http://schemas.openxmlformats.org/officeDocument/2006/relationships/image" Target="../media/image99.png"/><Relationship Id="rId16" Type="http://schemas.openxmlformats.org/officeDocument/2006/relationships/image" Target="../media/image66.png"/><Relationship Id="rId38" Type="http://schemas.openxmlformats.org/officeDocument/2006/relationships/image" Target="../media/image115.png"/><Relationship Id="rId19" Type="http://schemas.openxmlformats.org/officeDocument/2006/relationships/image" Target="../media/image69.png"/><Relationship Id="rId18" Type="http://schemas.openxmlformats.org/officeDocument/2006/relationships/image" Target="../media/image83.png"/></Relationships>
</file>

<file path=ppt/slides/_rels/slide13.xml.rels><?xml version="1.0" encoding="UTF-8" standalone="yes"?><Relationships xmlns="http://schemas.openxmlformats.org/package/2006/relationships"><Relationship Id="rId20" Type="http://schemas.openxmlformats.org/officeDocument/2006/relationships/image" Target="../media/image73.gif"/><Relationship Id="rId22" Type="http://schemas.openxmlformats.org/officeDocument/2006/relationships/image" Target="../media/image6.jpg"/><Relationship Id="rId21"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7.jpg"/><Relationship Id="rId4" Type="http://schemas.openxmlformats.org/officeDocument/2006/relationships/image" Target="../media/image55.png"/><Relationship Id="rId9" Type="http://schemas.openxmlformats.org/officeDocument/2006/relationships/image" Target="../media/image77.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62.png"/><Relationship Id="rId8" Type="http://schemas.openxmlformats.org/officeDocument/2006/relationships/image" Target="../media/image63.png"/><Relationship Id="rId11" Type="http://schemas.openxmlformats.org/officeDocument/2006/relationships/image" Target="../media/image58.png"/><Relationship Id="rId10" Type="http://schemas.openxmlformats.org/officeDocument/2006/relationships/image" Target="../media/image56.jpg"/><Relationship Id="rId13" Type="http://schemas.openxmlformats.org/officeDocument/2006/relationships/image" Target="../media/image60.gif"/><Relationship Id="rId12" Type="http://schemas.openxmlformats.org/officeDocument/2006/relationships/image" Target="../media/image59.png"/><Relationship Id="rId15" Type="http://schemas.openxmlformats.org/officeDocument/2006/relationships/image" Target="../media/image65.png"/><Relationship Id="rId14" Type="http://schemas.openxmlformats.org/officeDocument/2006/relationships/image" Target="../media/image64.png"/><Relationship Id="rId17" Type="http://schemas.openxmlformats.org/officeDocument/2006/relationships/image" Target="../media/image86.png"/><Relationship Id="rId16" Type="http://schemas.openxmlformats.org/officeDocument/2006/relationships/image" Target="../media/image66.png"/><Relationship Id="rId19" Type="http://schemas.openxmlformats.org/officeDocument/2006/relationships/image" Target="../media/image69.png"/><Relationship Id="rId18" Type="http://schemas.openxmlformats.org/officeDocument/2006/relationships/image" Target="../media/image8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1.png"/><Relationship Id="rId4" Type="http://schemas.openxmlformats.org/officeDocument/2006/relationships/image" Target="../media/image119.png"/><Relationship Id="rId5" Type="http://schemas.openxmlformats.org/officeDocument/2006/relationships/image" Target="../media/image122.png"/><Relationship Id="rId6" Type="http://schemas.openxmlformats.org/officeDocument/2006/relationships/image" Target="../media/image121.png"/><Relationship Id="rId7"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7.png"/><Relationship Id="rId4" Type="http://schemas.openxmlformats.org/officeDocument/2006/relationships/image" Target="../media/image138.png"/><Relationship Id="rId9" Type="http://schemas.openxmlformats.org/officeDocument/2006/relationships/image" Target="../media/image132.png"/><Relationship Id="rId5" Type="http://schemas.openxmlformats.org/officeDocument/2006/relationships/image" Target="../media/image123.png"/><Relationship Id="rId6" Type="http://schemas.openxmlformats.org/officeDocument/2006/relationships/image" Target="../media/image126.png"/><Relationship Id="rId7" Type="http://schemas.openxmlformats.org/officeDocument/2006/relationships/image" Target="../media/image124.png"/><Relationship Id="rId8" Type="http://schemas.openxmlformats.org/officeDocument/2006/relationships/image" Target="../media/image1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5.png"/><Relationship Id="rId4" Type="http://schemas.openxmlformats.org/officeDocument/2006/relationships/image" Target="../media/image39.png"/><Relationship Id="rId5" Type="http://schemas.openxmlformats.org/officeDocument/2006/relationships/image" Target="../media/image130.png"/><Relationship Id="rId6" Type="http://schemas.openxmlformats.org/officeDocument/2006/relationships/image" Target="../media/image127.png"/><Relationship Id="rId7" Type="http://schemas.openxmlformats.org/officeDocument/2006/relationships/image" Target="../media/image6.jpg"/></Relationships>
</file>

<file path=ppt/slides/_rels/slide17.xml.rels><?xml version="1.0" encoding="UTF-8" standalone="yes"?><Relationships xmlns="http://schemas.openxmlformats.org/package/2006/relationships"><Relationship Id="rId20" Type="http://schemas.openxmlformats.org/officeDocument/2006/relationships/image" Target="../media/image146.png"/><Relationship Id="rId22" Type="http://schemas.openxmlformats.org/officeDocument/2006/relationships/image" Target="../media/image158.png"/><Relationship Id="rId21" Type="http://schemas.openxmlformats.org/officeDocument/2006/relationships/image" Target="../media/image136.png"/><Relationship Id="rId24" Type="http://schemas.openxmlformats.org/officeDocument/2006/relationships/image" Target="../media/image150.png"/><Relationship Id="rId23"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5.png"/><Relationship Id="rId4" Type="http://schemas.openxmlformats.org/officeDocument/2006/relationships/image" Target="../media/image39.png"/><Relationship Id="rId9" Type="http://schemas.openxmlformats.org/officeDocument/2006/relationships/image" Target="../media/image147.png"/><Relationship Id="rId26" Type="http://schemas.openxmlformats.org/officeDocument/2006/relationships/image" Target="../media/image164.png"/><Relationship Id="rId25" Type="http://schemas.openxmlformats.org/officeDocument/2006/relationships/image" Target="../media/image156.png"/><Relationship Id="rId28" Type="http://schemas.openxmlformats.org/officeDocument/2006/relationships/image" Target="../media/image157.png"/><Relationship Id="rId27" Type="http://schemas.openxmlformats.org/officeDocument/2006/relationships/image" Target="../media/image163.png"/><Relationship Id="rId5" Type="http://schemas.openxmlformats.org/officeDocument/2006/relationships/image" Target="../media/image128.png"/><Relationship Id="rId6" Type="http://schemas.openxmlformats.org/officeDocument/2006/relationships/image" Target="../media/image129.png"/><Relationship Id="rId29" Type="http://schemas.openxmlformats.org/officeDocument/2006/relationships/image" Target="../media/image160.png"/><Relationship Id="rId7" Type="http://schemas.openxmlformats.org/officeDocument/2006/relationships/image" Target="../media/image134.png"/><Relationship Id="rId8" Type="http://schemas.openxmlformats.org/officeDocument/2006/relationships/image" Target="../media/image145.png"/><Relationship Id="rId11" Type="http://schemas.openxmlformats.org/officeDocument/2006/relationships/image" Target="../media/image144.png"/><Relationship Id="rId10" Type="http://schemas.openxmlformats.org/officeDocument/2006/relationships/image" Target="../media/image139.png"/><Relationship Id="rId13" Type="http://schemas.openxmlformats.org/officeDocument/2006/relationships/image" Target="../media/image155.png"/><Relationship Id="rId12" Type="http://schemas.openxmlformats.org/officeDocument/2006/relationships/image" Target="../media/image141.png"/><Relationship Id="rId15" Type="http://schemas.openxmlformats.org/officeDocument/2006/relationships/image" Target="../media/image135.png"/><Relationship Id="rId14" Type="http://schemas.openxmlformats.org/officeDocument/2006/relationships/image" Target="../media/image152.png"/><Relationship Id="rId17" Type="http://schemas.openxmlformats.org/officeDocument/2006/relationships/image" Target="../media/image154.png"/><Relationship Id="rId16" Type="http://schemas.openxmlformats.org/officeDocument/2006/relationships/image" Target="../media/image148.png"/><Relationship Id="rId19" Type="http://schemas.openxmlformats.org/officeDocument/2006/relationships/image" Target="../media/image151.png"/><Relationship Id="rId18" Type="http://schemas.openxmlformats.org/officeDocument/2006/relationships/image" Target="../media/image1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9.png"/><Relationship Id="rId4" Type="http://schemas.openxmlformats.org/officeDocument/2006/relationships/image" Target="../media/image167.png"/><Relationship Id="rId9" Type="http://schemas.openxmlformats.org/officeDocument/2006/relationships/image" Target="../media/image175.png"/><Relationship Id="rId5" Type="http://schemas.openxmlformats.org/officeDocument/2006/relationships/image" Target="../media/image169.png"/><Relationship Id="rId6" Type="http://schemas.openxmlformats.org/officeDocument/2006/relationships/image" Target="../media/image162.png"/><Relationship Id="rId7" Type="http://schemas.openxmlformats.org/officeDocument/2006/relationships/image" Target="../media/image128.png"/><Relationship Id="rId8" Type="http://schemas.openxmlformats.org/officeDocument/2006/relationships/image" Target="../media/image144.png"/><Relationship Id="rId11" Type="http://schemas.openxmlformats.org/officeDocument/2006/relationships/image" Target="../media/image171.png"/><Relationship Id="rId10" Type="http://schemas.openxmlformats.org/officeDocument/2006/relationships/image" Target="../media/image188.png"/><Relationship Id="rId12" Type="http://schemas.openxmlformats.org/officeDocument/2006/relationships/image" Target="../media/image1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8.jpg"/><Relationship Id="rId4" Type="http://schemas.openxmlformats.org/officeDocument/2006/relationships/image" Target="../media/image165.png"/><Relationship Id="rId5" Type="http://schemas.openxmlformats.org/officeDocument/2006/relationships/image" Target="../media/image174.png"/><Relationship Id="rId6"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91.jpg"/><Relationship Id="rId5" Type="http://schemas.openxmlformats.org/officeDocument/2006/relationships/image" Target="../media/image172.png"/><Relationship Id="rId6" Type="http://schemas.openxmlformats.org/officeDocument/2006/relationships/image" Target="../media/image1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176.png"/><Relationship Id="rId5" Type="http://schemas.openxmlformats.org/officeDocument/2006/relationships/image" Target="../media/image226.png"/><Relationship Id="rId6" Type="http://schemas.openxmlformats.org/officeDocument/2006/relationships/image" Target="../media/image223.png"/><Relationship Id="rId7" Type="http://schemas.openxmlformats.org/officeDocument/2006/relationships/image" Target="../media/image2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1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17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178.png"/><Relationship Id="rId5" Type="http://schemas.openxmlformats.org/officeDocument/2006/relationships/image" Target="../media/image179.gif"/><Relationship Id="rId6" Type="http://schemas.openxmlformats.org/officeDocument/2006/relationships/image" Target="../media/image18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186.jpg"/><Relationship Id="rId5" Type="http://schemas.openxmlformats.org/officeDocument/2006/relationships/image" Target="../media/image180.png"/><Relationship Id="rId6" Type="http://schemas.openxmlformats.org/officeDocument/2006/relationships/image" Target="../media/image183.png"/><Relationship Id="rId7" Type="http://schemas.openxmlformats.org/officeDocument/2006/relationships/image" Target="../media/image187.png"/><Relationship Id="rId8" Type="http://schemas.openxmlformats.org/officeDocument/2006/relationships/image" Target="../media/image2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182.png"/><Relationship Id="rId5" Type="http://schemas.openxmlformats.org/officeDocument/2006/relationships/image" Target="../media/image195.png"/><Relationship Id="rId6" Type="http://schemas.openxmlformats.org/officeDocument/2006/relationships/image" Target="../media/image18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184.png"/><Relationship Id="rId5" Type="http://schemas.openxmlformats.org/officeDocument/2006/relationships/image" Target="../media/image18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19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2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7.jpg"/><Relationship Id="rId11" Type="http://schemas.openxmlformats.org/officeDocument/2006/relationships/image" Target="../media/image16.png"/><Relationship Id="rId10" Type="http://schemas.openxmlformats.org/officeDocument/2006/relationships/image" Target="../media/image28.jpg"/><Relationship Id="rId9" Type="http://schemas.openxmlformats.org/officeDocument/2006/relationships/image" Target="../media/image30.jpg"/><Relationship Id="rId5" Type="http://schemas.openxmlformats.org/officeDocument/2006/relationships/image" Target="../media/image22.jpg"/><Relationship Id="rId6" Type="http://schemas.openxmlformats.org/officeDocument/2006/relationships/image" Target="../media/image140.png"/><Relationship Id="rId7" Type="http://schemas.openxmlformats.org/officeDocument/2006/relationships/image" Target="../media/image14.pn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193.png"/><Relationship Id="rId5" Type="http://schemas.openxmlformats.org/officeDocument/2006/relationships/image" Target="../media/image1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1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205.png"/><Relationship Id="rId5" Type="http://schemas.openxmlformats.org/officeDocument/2006/relationships/image" Target="../media/image1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image" Target="../media/image207.png"/><Relationship Id="rId5" Type="http://schemas.openxmlformats.org/officeDocument/2006/relationships/image" Target="../media/image201.png"/><Relationship Id="rId6" Type="http://schemas.openxmlformats.org/officeDocument/2006/relationships/image" Target="../media/image208.png"/><Relationship Id="rId7" Type="http://schemas.openxmlformats.org/officeDocument/2006/relationships/image" Target="../media/image200.png"/><Relationship Id="rId8" Type="http://schemas.openxmlformats.org/officeDocument/2006/relationships/image" Target="../media/image1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hyperlink" Target="https://efsa.onlinelibrary.wiley.com/doi/epdf/10.2903/j.efsa.2023.8215" TargetMode="External"/><Relationship Id="rId5" Type="http://schemas.openxmlformats.org/officeDocument/2006/relationships/image" Target="../media/image206.png"/><Relationship Id="rId6" Type="http://schemas.openxmlformats.org/officeDocument/2006/relationships/image" Target="../media/image2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jpg"/><Relationship Id="rId4" Type="http://schemas.openxmlformats.org/officeDocument/2006/relationships/image" Target="../media/image19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2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jpg"/><Relationship Id="rId4" Type="http://schemas.openxmlformats.org/officeDocument/2006/relationships/image" Target="../media/image209.png"/><Relationship Id="rId5" Type="http://schemas.openxmlformats.org/officeDocument/2006/relationships/image" Target="../media/image217.png"/><Relationship Id="rId6" Type="http://schemas.openxmlformats.org/officeDocument/2006/relationships/image" Target="../media/image211.png"/><Relationship Id="rId7" Type="http://schemas.openxmlformats.org/officeDocument/2006/relationships/image" Target="../media/image203.png"/><Relationship Id="rId8" Type="http://schemas.openxmlformats.org/officeDocument/2006/relationships/image" Target="../media/image2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19.jpg"/><Relationship Id="rId4" Type="http://schemas.openxmlformats.org/officeDocument/2006/relationships/image" Target="../media/image6.jpg"/><Relationship Id="rId5" Type="http://schemas.openxmlformats.org/officeDocument/2006/relationships/image" Target="../media/image1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7.png"/><Relationship Id="rId11" Type="http://schemas.openxmlformats.org/officeDocument/2006/relationships/image" Target="../media/image21.png"/><Relationship Id="rId10" Type="http://schemas.openxmlformats.org/officeDocument/2006/relationships/image" Target="../media/image23.png"/><Relationship Id="rId9" Type="http://schemas.openxmlformats.org/officeDocument/2006/relationships/image" Target="../media/image27.jpg"/><Relationship Id="rId5" Type="http://schemas.openxmlformats.org/officeDocument/2006/relationships/image" Target="../media/image18.png"/><Relationship Id="rId6" Type="http://schemas.openxmlformats.org/officeDocument/2006/relationships/image" Target="../media/image6.jpg"/><Relationship Id="rId7" Type="http://schemas.openxmlformats.org/officeDocument/2006/relationships/image" Target="../media/image34.png"/><Relationship Id="rId8"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5.png"/><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jpg"/><Relationship Id="rId4" Type="http://schemas.openxmlformats.org/officeDocument/2006/relationships/image" Target="../media/image214.png"/><Relationship Id="rId5" Type="http://schemas.openxmlformats.org/officeDocument/2006/relationships/image" Target="../media/image221.jpg"/><Relationship Id="rId6" Type="http://schemas.openxmlformats.org/officeDocument/2006/relationships/image" Target="../media/image21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222.png"/><Relationship Id="rId5" Type="http://schemas.openxmlformats.org/officeDocument/2006/relationships/image" Target="../media/image2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6.png"/><Relationship Id="rId5" Type="http://schemas.openxmlformats.org/officeDocument/2006/relationships/image" Target="../media/image31.jpg"/><Relationship Id="rId6" Type="http://schemas.openxmlformats.org/officeDocument/2006/relationships/image" Target="../media/image37.png"/><Relationship Id="rId7"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35.png"/><Relationship Id="rId5" Type="http://schemas.openxmlformats.org/officeDocument/2006/relationships/image" Target="../media/image111.png"/><Relationship Id="rId6" Type="http://schemas.openxmlformats.org/officeDocument/2006/relationships/image" Target="../media/image38.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1.png"/><Relationship Id="rId13" Type="http://schemas.openxmlformats.org/officeDocument/2006/relationships/image" Target="../media/image47.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33.jpg"/><Relationship Id="rId9"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61.jpg"/><Relationship Id="rId7" Type="http://schemas.openxmlformats.org/officeDocument/2006/relationships/image" Target="../media/image43.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0"/>
          <p:cNvSpPr txBox="1"/>
          <p:nvPr>
            <p:ph type="ctrTitle"/>
          </p:nvPr>
        </p:nvSpPr>
        <p:spPr>
          <a:xfrm>
            <a:off x="3130901" y="2757948"/>
            <a:ext cx="7916449" cy="163575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en-US"/>
              <a:t>VASE™ and Flash-VASE™ new reference methods for VOCs and SVOCs analysis:</a:t>
            </a:r>
            <a:br>
              <a:rPr lang="en-US"/>
            </a:br>
            <a:r>
              <a:rPr lang="en-US"/>
              <a:t>Application cases </a:t>
            </a:r>
            <a:endParaRPr/>
          </a:p>
        </p:txBody>
      </p:sp>
      <p:pic>
        <p:nvPicPr>
          <p:cNvPr id="85" name="Google Shape;85;p10"/>
          <p:cNvPicPr preferRelativeResize="0"/>
          <p:nvPr/>
        </p:nvPicPr>
        <p:blipFill rotWithShape="1">
          <a:blip r:embed="rId3">
            <a:alphaModFix/>
          </a:blip>
          <a:srcRect b="0" l="0" r="0" t="0"/>
          <a:stretch/>
        </p:blipFill>
        <p:spPr>
          <a:xfrm>
            <a:off x="-2" y="6079252"/>
            <a:ext cx="12192001" cy="791308"/>
          </a:xfrm>
          <a:prstGeom prst="rect">
            <a:avLst/>
          </a:prstGeom>
          <a:noFill/>
          <a:ln>
            <a:noFill/>
          </a:ln>
        </p:spPr>
      </p:pic>
      <p:pic>
        <p:nvPicPr>
          <p:cNvPr id="86" name="Google Shape;86;p10"/>
          <p:cNvPicPr preferRelativeResize="0"/>
          <p:nvPr/>
        </p:nvPicPr>
        <p:blipFill rotWithShape="1">
          <a:blip r:embed="rId4">
            <a:alphaModFix/>
          </a:blip>
          <a:srcRect b="0" l="0" r="0" t="0"/>
          <a:stretch/>
        </p:blipFill>
        <p:spPr>
          <a:xfrm>
            <a:off x="10134355" y="4159603"/>
            <a:ext cx="2002971" cy="3870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21" name="Google Shape;221;p19"/>
          <p:cNvPicPr preferRelativeResize="0"/>
          <p:nvPr/>
        </p:nvPicPr>
        <p:blipFill rotWithShape="1">
          <a:blip r:embed="rId3">
            <a:alphaModFix/>
          </a:blip>
          <a:srcRect b="0" l="0" r="32422" t="0"/>
          <a:stretch/>
        </p:blipFill>
        <p:spPr>
          <a:xfrm>
            <a:off x="2012087" y="988182"/>
            <a:ext cx="4670065" cy="3944401"/>
          </a:xfrm>
          <a:prstGeom prst="rect">
            <a:avLst/>
          </a:prstGeom>
          <a:noFill/>
          <a:ln cap="flat" cmpd="sng" w="19050">
            <a:solidFill>
              <a:schemeClr val="lt1"/>
            </a:solidFill>
            <a:prstDash val="solid"/>
            <a:round/>
            <a:headEnd len="sm" w="sm" type="none"/>
            <a:tailEnd len="sm" w="sm" type="none"/>
          </a:ln>
        </p:spPr>
      </p:pic>
      <p:pic>
        <p:nvPicPr>
          <p:cNvPr id="222" name="Google Shape;222;p19"/>
          <p:cNvPicPr preferRelativeResize="0"/>
          <p:nvPr/>
        </p:nvPicPr>
        <p:blipFill rotWithShape="1">
          <a:blip r:embed="rId4">
            <a:alphaModFix/>
          </a:blip>
          <a:srcRect b="0" l="0" r="0" t="0"/>
          <a:stretch/>
        </p:blipFill>
        <p:spPr>
          <a:xfrm>
            <a:off x="4557282" y="4932583"/>
            <a:ext cx="2124870" cy="539561"/>
          </a:xfrm>
          <a:prstGeom prst="rect">
            <a:avLst/>
          </a:prstGeom>
          <a:noFill/>
          <a:ln>
            <a:noFill/>
          </a:ln>
        </p:spPr>
      </p:pic>
      <p:pic>
        <p:nvPicPr>
          <p:cNvPr id="223" name="Google Shape;223;p19"/>
          <p:cNvPicPr preferRelativeResize="0"/>
          <p:nvPr/>
        </p:nvPicPr>
        <p:blipFill rotWithShape="1">
          <a:blip r:embed="rId5">
            <a:alphaModFix/>
          </a:blip>
          <a:srcRect b="0" l="0" r="0" t="0"/>
          <a:stretch/>
        </p:blipFill>
        <p:spPr>
          <a:xfrm>
            <a:off x="7543357" y="966876"/>
            <a:ext cx="1259204" cy="1304535"/>
          </a:xfrm>
          <a:prstGeom prst="rect">
            <a:avLst/>
          </a:prstGeom>
          <a:noFill/>
          <a:ln>
            <a:noFill/>
          </a:ln>
        </p:spPr>
      </p:pic>
      <p:pic>
        <p:nvPicPr>
          <p:cNvPr id="224" name="Google Shape;224;p19"/>
          <p:cNvPicPr preferRelativeResize="0"/>
          <p:nvPr/>
        </p:nvPicPr>
        <p:blipFill rotWithShape="1">
          <a:blip r:embed="rId6">
            <a:alphaModFix/>
          </a:blip>
          <a:srcRect b="0" l="0" r="0" t="0"/>
          <a:stretch/>
        </p:blipFill>
        <p:spPr>
          <a:xfrm>
            <a:off x="9595338" y="1741584"/>
            <a:ext cx="2240131" cy="577534"/>
          </a:xfrm>
          <a:prstGeom prst="rect">
            <a:avLst/>
          </a:prstGeom>
          <a:noFill/>
          <a:ln>
            <a:noFill/>
          </a:ln>
        </p:spPr>
      </p:pic>
      <p:sp>
        <p:nvSpPr>
          <p:cNvPr id="225" name="Google Shape;225;p19"/>
          <p:cNvSpPr txBox="1"/>
          <p:nvPr/>
        </p:nvSpPr>
        <p:spPr>
          <a:xfrm>
            <a:off x="7296735" y="2548628"/>
            <a:ext cx="4785509" cy="34163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Classic techniques have been used</a:t>
            </a:r>
            <a:endParaRPr/>
          </a:p>
          <a:p>
            <a:pPr indent="0" lvl="0" marL="0" marR="0" rtl="0" algn="l">
              <a:spcBef>
                <a:spcPts val="0"/>
              </a:spcBef>
              <a:spcAft>
                <a:spcPts val="0"/>
              </a:spcAft>
              <a:buNone/>
            </a:pPr>
            <a:r>
              <a:t/>
            </a:r>
            <a:endParaRPr b="1" i="0" sz="1200" u="none" cap="none" strike="noStrike">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Possibility of studying the dynamics of plant VOC emissions at the scale of one or more plants, a plant organ, or even at the scale of the field</a:t>
            </a:r>
            <a:endParaRPr/>
          </a:p>
          <a:p>
            <a:pPr indent="-209550" lvl="0" marL="285750" marR="0" rtl="0" algn="l">
              <a:spcBef>
                <a:spcPts val="0"/>
              </a:spcBef>
              <a:spcAft>
                <a:spcPts val="0"/>
              </a:spcAft>
              <a:buClr>
                <a:schemeClr val="dk1"/>
              </a:buClr>
              <a:buSzPts val="1200"/>
              <a:buFont typeface="Noto Sans Symbols"/>
              <a:buNone/>
            </a:pPr>
            <a:r>
              <a:t/>
            </a:r>
            <a:endParaRPr b="1" i="0" sz="12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BUT</a:t>
            </a:r>
            <a:endParaRPr/>
          </a:p>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Lack of extractive efficiency, making it impossible to study the total emitting capacities of a plant</a:t>
            </a:r>
            <a:endParaRPr/>
          </a:p>
          <a:p>
            <a:pPr indent="-285750" lvl="0" marL="2857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Difficult cleaning of adsorbent</a:t>
            </a:r>
            <a:endParaRPr/>
          </a:p>
          <a:p>
            <a:pPr indent="-285750" lvl="0" marL="2857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Difficulty in standardizing and repeating experiments</a:t>
            </a:r>
            <a:endParaRPr/>
          </a:p>
          <a:p>
            <a:pPr indent="0" lvl="0" marL="0" marR="0" rtl="0" algn="l">
              <a:spcBef>
                <a:spcPts val="0"/>
              </a:spcBef>
              <a:spcAft>
                <a:spcPts val="0"/>
              </a:spcAft>
              <a:buNone/>
            </a:pPr>
            <a:r>
              <a:t/>
            </a:r>
            <a:endParaRPr b="1" i="0" sz="1200" u="none" cap="none" strike="noStrike">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Need for a more powerful, reliable technology that can perform high-throughput analysis</a:t>
            </a:r>
            <a:endParaRPr/>
          </a:p>
          <a:p>
            <a:pPr indent="0" lvl="0" marL="0" marR="0" rtl="0" algn="l">
              <a:spcBef>
                <a:spcPts val="0"/>
              </a:spcBef>
              <a:spcAft>
                <a:spcPts val="0"/>
              </a:spcAft>
              <a:buNone/>
            </a:pPr>
            <a:r>
              <a:t/>
            </a:r>
            <a:endParaRPr b="1" sz="1200">
              <a:solidFill>
                <a:srgbClr val="002060"/>
              </a:solidFill>
              <a:latin typeface="Arial"/>
              <a:ea typeface="Arial"/>
              <a:cs typeface="Arial"/>
              <a:sym typeface="Arial"/>
            </a:endParaRPr>
          </a:p>
          <a:p>
            <a:pPr indent="-171450" lvl="0" marL="171450" marR="0" rtl="0" algn="l">
              <a:spcBef>
                <a:spcPts val="0"/>
              </a:spcBef>
              <a:spcAft>
                <a:spcPts val="0"/>
              </a:spcAft>
              <a:buClr>
                <a:srgbClr val="002060"/>
              </a:buClr>
              <a:buSzPts val="1200"/>
              <a:buFont typeface="Noto Sans Symbols"/>
              <a:buChar char="⇒"/>
            </a:pPr>
            <a:r>
              <a:rPr b="1" lang="en-US" sz="1200">
                <a:solidFill>
                  <a:srgbClr val="002060"/>
                </a:solidFill>
                <a:latin typeface="Arial"/>
                <a:ea typeface="Arial"/>
                <a:cs typeface="Arial"/>
                <a:sym typeface="Arial"/>
              </a:rPr>
              <a:t> Would allow for a more comprehensive study of the plant volatolome.</a:t>
            </a:r>
            <a:endParaRPr/>
          </a:p>
        </p:txBody>
      </p:sp>
      <p:sp>
        <p:nvSpPr>
          <p:cNvPr id="226" name="Google Shape;226;p19"/>
          <p:cNvSpPr txBox="1"/>
          <p:nvPr/>
        </p:nvSpPr>
        <p:spPr>
          <a:xfrm>
            <a:off x="1967483" y="5561172"/>
            <a:ext cx="502196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u="sng">
                <a:solidFill>
                  <a:schemeClr val="dk1"/>
                </a:solidFill>
                <a:latin typeface="Arial"/>
                <a:ea typeface="Arial"/>
                <a:cs typeface="Arial"/>
                <a:sym typeface="Arial"/>
              </a:rPr>
              <a:t>Mediation of plant-environment interactions by VOCs</a:t>
            </a:r>
            <a:endParaRPr/>
          </a:p>
        </p:txBody>
      </p:sp>
      <p:sp>
        <p:nvSpPr>
          <p:cNvPr id="227" name="Google Shape;227;p19"/>
          <p:cNvSpPr txBox="1"/>
          <p:nvPr/>
        </p:nvSpPr>
        <p:spPr>
          <a:xfrm>
            <a:off x="1492955" y="0"/>
            <a:ext cx="1058928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Play"/>
                <a:ea typeface="Play"/>
                <a:cs typeface="Play"/>
                <a:sym typeface="Play"/>
              </a:rPr>
              <a:t>Plant Volatile Compounds: Roles and Trapping Techniques</a:t>
            </a:r>
            <a:endParaRPr b="1" sz="3200">
              <a:solidFill>
                <a:schemeClr val="dk1"/>
              </a:solidFill>
              <a:latin typeface="Play"/>
              <a:ea typeface="Play"/>
              <a:cs typeface="Play"/>
              <a:sym typeface="Play"/>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28" name="Google Shape;228;p19"/>
          <p:cNvPicPr preferRelativeResize="0"/>
          <p:nvPr/>
        </p:nvPicPr>
        <p:blipFill rotWithShape="1">
          <a:blip r:embed="rId7">
            <a:alphaModFix/>
          </a:blip>
          <a:srcRect b="0" l="0" r="0" t="0"/>
          <a:stretch/>
        </p:blipFill>
        <p:spPr>
          <a:xfrm>
            <a:off x="-4798" y="-16784"/>
            <a:ext cx="1357698" cy="631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35" name="Google Shape;235;p20"/>
          <p:cNvGrpSpPr/>
          <p:nvPr/>
        </p:nvGrpSpPr>
        <p:grpSpPr>
          <a:xfrm>
            <a:off x="451575" y="136525"/>
            <a:ext cx="11631394" cy="6077604"/>
            <a:chOff x="17870895" y="5877897"/>
            <a:chExt cx="11631394" cy="6077604"/>
          </a:xfrm>
        </p:grpSpPr>
        <p:sp>
          <p:nvSpPr>
            <p:cNvPr id="236" name="Google Shape;236;p20"/>
            <p:cNvSpPr txBox="1"/>
            <p:nvPr/>
          </p:nvSpPr>
          <p:spPr>
            <a:xfrm>
              <a:off x="18562095" y="5877897"/>
              <a:ext cx="5172434"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Diversity of interactions with the biotic and abiotic environment</a:t>
              </a:r>
              <a:endParaRPr b="1" i="0" sz="1600" u="none" cap="none" strike="noStrike">
                <a:solidFill>
                  <a:srgbClr val="002060"/>
                </a:solidFill>
                <a:latin typeface="Arial"/>
                <a:ea typeface="Arial"/>
                <a:cs typeface="Arial"/>
                <a:sym typeface="Arial"/>
              </a:endParaRPr>
            </a:p>
          </p:txBody>
        </p:sp>
        <p:sp>
          <p:nvSpPr>
            <p:cNvPr id="237" name="Google Shape;237;p20"/>
            <p:cNvSpPr txBox="1"/>
            <p:nvPr/>
          </p:nvSpPr>
          <p:spPr>
            <a:xfrm>
              <a:off x="24646416" y="5891934"/>
              <a:ext cx="4855873" cy="584775"/>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2060"/>
                  </a:solidFill>
                  <a:latin typeface="Arial"/>
                  <a:ea typeface="Arial"/>
                  <a:cs typeface="Arial"/>
                  <a:sym typeface="Arial"/>
                </a:rPr>
                <a:t>Qualitative and quantitative diversity of Volatile Organic Compounds emission</a:t>
              </a:r>
              <a:endParaRPr b="1" i="0" sz="1600" u="none" cap="none" strike="noStrike">
                <a:solidFill>
                  <a:srgbClr val="002060"/>
                </a:solidFill>
                <a:latin typeface="Arial"/>
                <a:ea typeface="Arial"/>
                <a:cs typeface="Arial"/>
                <a:sym typeface="Arial"/>
              </a:endParaRPr>
            </a:p>
          </p:txBody>
        </p:sp>
        <p:sp>
          <p:nvSpPr>
            <p:cNvPr id="238" name="Google Shape;238;p20"/>
            <p:cNvSpPr/>
            <p:nvPr/>
          </p:nvSpPr>
          <p:spPr>
            <a:xfrm>
              <a:off x="23792195" y="6044936"/>
              <a:ext cx="809597" cy="51309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9" name="Google Shape;239;p20"/>
            <p:cNvCxnSpPr>
              <a:endCxn id="236" idx="1"/>
            </p:cNvCxnSpPr>
            <p:nvPr/>
          </p:nvCxnSpPr>
          <p:spPr>
            <a:xfrm rot="-5400000">
              <a:off x="15701145" y="8340035"/>
              <a:ext cx="5030700" cy="691200"/>
            </a:xfrm>
            <a:prstGeom prst="bentConnector2">
              <a:avLst/>
            </a:prstGeom>
            <a:noFill/>
            <a:ln cap="flat" cmpd="sng" w="57150">
              <a:solidFill>
                <a:srgbClr val="FF0000"/>
              </a:solidFill>
              <a:prstDash val="solid"/>
              <a:miter lim="800000"/>
              <a:headEnd len="sm" w="sm" type="none"/>
              <a:tailEnd len="med" w="med" type="triangle"/>
            </a:ln>
          </p:spPr>
        </p:cxnSp>
        <p:sp>
          <p:nvSpPr>
            <p:cNvPr id="240" name="Google Shape;240;p20"/>
            <p:cNvSpPr txBox="1"/>
            <p:nvPr/>
          </p:nvSpPr>
          <p:spPr>
            <a:xfrm>
              <a:off x="25605775" y="7242898"/>
              <a:ext cx="2937153" cy="338554"/>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Fatty Acid Derivatives</a:t>
              </a:r>
              <a:endParaRPr b="0" i="0" sz="1600" u="none" cap="none" strike="noStrike">
                <a:solidFill>
                  <a:srgbClr val="002060"/>
                </a:solidFill>
                <a:latin typeface="Arial"/>
                <a:ea typeface="Arial"/>
                <a:cs typeface="Arial"/>
                <a:sym typeface="Arial"/>
              </a:endParaRPr>
            </a:p>
          </p:txBody>
        </p:sp>
        <p:sp>
          <p:nvSpPr>
            <p:cNvPr id="241" name="Google Shape;241;p20"/>
            <p:cNvSpPr txBox="1"/>
            <p:nvPr/>
          </p:nvSpPr>
          <p:spPr>
            <a:xfrm>
              <a:off x="25605777" y="7644117"/>
              <a:ext cx="2937151" cy="338554"/>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Terpenoids</a:t>
              </a:r>
              <a:endParaRPr b="0" i="0" sz="1600" u="none" cap="none" strike="noStrike">
                <a:solidFill>
                  <a:srgbClr val="002060"/>
                </a:solidFill>
                <a:latin typeface="Arial"/>
                <a:ea typeface="Arial"/>
                <a:cs typeface="Arial"/>
                <a:sym typeface="Arial"/>
              </a:endParaRPr>
            </a:p>
          </p:txBody>
        </p:sp>
        <p:sp>
          <p:nvSpPr>
            <p:cNvPr id="242" name="Google Shape;242;p20"/>
            <p:cNvSpPr txBox="1"/>
            <p:nvPr/>
          </p:nvSpPr>
          <p:spPr>
            <a:xfrm>
              <a:off x="25605775" y="8054247"/>
              <a:ext cx="2937151" cy="338554"/>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Sulfur compound</a:t>
              </a:r>
              <a:endParaRPr b="0" i="0" sz="1600" u="none" cap="none" strike="noStrike">
                <a:solidFill>
                  <a:srgbClr val="002060"/>
                </a:solidFill>
                <a:latin typeface="Arial"/>
                <a:ea typeface="Arial"/>
                <a:cs typeface="Arial"/>
                <a:sym typeface="Arial"/>
              </a:endParaRPr>
            </a:p>
          </p:txBody>
        </p:sp>
        <p:sp>
          <p:nvSpPr>
            <p:cNvPr id="243" name="Google Shape;243;p20"/>
            <p:cNvSpPr txBox="1"/>
            <p:nvPr/>
          </p:nvSpPr>
          <p:spPr>
            <a:xfrm>
              <a:off x="25605773" y="8486192"/>
              <a:ext cx="2937153" cy="338554"/>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600"/>
                <a:buFont typeface="Arial"/>
                <a:buNone/>
              </a:pPr>
              <a:r>
                <a:rPr b="1" lang="en-US" sz="1600">
                  <a:solidFill>
                    <a:srgbClr val="002060"/>
                  </a:solidFill>
                  <a:latin typeface="Arial"/>
                  <a:ea typeface="Arial"/>
                  <a:cs typeface="Arial"/>
                  <a:sym typeface="Arial"/>
                </a:rPr>
                <a:t>Shikimate pathway</a:t>
              </a:r>
              <a:endParaRPr b="0" i="0" sz="1600" u="none" cap="none" strike="noStrike">
                <a:solidFill>
                  <a:srgbClr val="002060"/>
                </a:solidFill>
                <a:latin typeface="Arial"/>
                <a:ea typeface="Arial"/>
                <a:cs typeface="Arial"/>
                <a:sym typeface="Arial"/>
              </a:endParaRPr>
            </a:p>
          </p:txBody>
        </p:sp>
        <p:sp>
          <p:nvSpPr>
            <p:cNvPr id="244" name="Google Shape;244;p20"/>
            <p:cNvSpPr txBox="1"/>
            <p:nvPr/>
          </p:nvSpPr>
          <p:spPr>
            <a:xfrm>
              <a:off x="18793097" y="6704118"/>
              <a:ext cx="4322208" cy="156966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u="sng">
                  <a:solidFill>
                    <a:schemeClr val="dk1"/>
                  </a:solidFill>
                  <a:latin typeface="Arial"/>
                  <a:ea typeface="Arial"/>
                  <a:cs typeface="Arial"/>
                  <a:sym typeface="Arial"/>
                </a:rPr>
                <a:t>VOCs emission depends on :</a:t>
              </a:r>
              <a:endParaRPr/>
            </a:p>
            <a:p>
              <a:pPr indent="0" lvl="0" marL="0" marR="0" rtl="0" algn="l">
                <a:spcBef>
                  <a:spcPts val="0"/>
                </a:spcBef>
                <a:spcAft>
                  <a:spcPts val="0"/>
                </a:spcAft>
                <a:buNone/>
              </a:pPr>
              <a:r>
                <a:t/>
              </a:r>
              <a:endParaRPr b="1" sz="1600">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Plant Family, Specie or Cultivar</a:t>
              </a:r>
              <a:endParaRPr/>
            </a:p>
            <a:p>
              <a:pPr indent="-171450" lvl="0" marL="171450"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Type of Emitting Organ</a:t>
              </a:r>
              <a:endParaRPr/>
            </a:p>
            <a:p>
              <a:pPr indent="-171450" lvl="0" marL="171450"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Growth State of the Plant</a:t>
              </a:r>
              <a:endParaRPr/>
            </a:p>
            <a:p>
              <a:pPr indent="-171450" lvl="0" marL="171450"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Stress suffered by the Plant</a:t>
              </a:r>
              <a:endParaRPr/>
            </a:p>
          </p:txBody>
        </p:sp>
        <p:sp>
          <p:nvSpPr>
            <p:cNvPr id="245" name="Google Shape;245;p20"/>
            <p:cNvSpPr txBox="1"/>
            <p:nvPr/>
          </p:nvSpPr>
          <p:spPr>
            <a:xfrm>
              <a:off x="18144305" y="9761769"/>
              <a:ext cx="11285847" cy="830997"/>
            </a:xfrm>
            <a:prstGeom prst="rect">
              <a:avLst/>
            </a:prstGeom>
            <a:solidFill>
              <a:srgbClr val="F3D7D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Possibility of  levers for the emission of these compounds</a:t>
              </a:r>
              <a:endParaRPr/>
            </a:p>
            <a:p>
              <a:pPr indent="-342900" lvl="0" marL="342900" marR="0" rtl="0" algn="ctr">
                <a:spcBef>
                  <a:spcPts val="0"/>
                </a:spcBef>
                <a:spcAft>
                  <a:spcPts val="0"/>
                </a:spcAft>
                <a:buClr>
                  <a:schemeClr val="dk1"/>
                </a:buClr>
                <a:buSzPts val="1600"/>
                <a:buFont typeface="Noto Sans Symbols"/>
                <a:buChar char="⇒"/>
              </a:pPr>
              <a:r>
                <a:rPr b="1" lang="en-US" sz="1600">
                  <a:solidFill>
                    <a:schemeClr val="dk1"/>
                  </a:solidFill>
                  <a:latin typeface="Arial"/>
                  <a:ea typeface="Arial"/>
                  <a:cs typeface="Arial"/>
                  <a:sym typeface="Arial"/>
                </a:rPr>
                <a:t>Answers to agroecological issues</a:t>
              </a:r>
              <a:endParaRPr/>
            </a:p>
            <a:p>
              <a:pPr indent="-171450" lvl="0" marL="171450" marR="0" rtl="0" algn="ctr">
                <a:spcBef>
                  <a:spcPts val="0"/>
                </a:spcBef>
                <a:spcAft>
                  <a:spcPts val="0"/>
                </a:spcAft>
                <a:buClr>
                  <a:schemeClr val="dk1"/>
                </a:buClr>
                <a:buSzPts val="1600"/>
                <a:buFont typeface="Noto Sans Symbols"/>
                <a:buChar char="⇒"/>
              </a:pPr>
              <a:r>
                <a:rPr b="1" lang="en-US" sz="1600">
                  <a:solidFill>
                    <a:schemeClr val="dk1"/>
                  </a:solidFill>
                  <a:latin typeface="Arial"/>
                  <a:ea typeface="Arial"/>
                  <a:cs typeface="Arial"/>
                  <a:sym typeface="Arial"/>
                </a:rPr>
                <a:t> Advanced genetic studies </a:t>
              </a:r>
              <a:endParaRPr/>
            </a:p>
          </p:txBody>
        </p:sp>
        <p:sp>
          <p:nvSpPr>
            <p:cNvPr id="246" name="Google Shape;246;p20"/>
            <p:cNvSpPr txBox="1"/>
            <p:nvPr/>
          </p:nvSpPr>
          <p:spPr>
            <a:xfrm>
              <a:off x="18144306" y="11370726"/>
              <a:ext cx="11285847" cy="584775"/>
            </a:xfrm>
            <a:prstGeom prst="rect">
              <a:avLst/>
            </a:prstGeom>
            <a:solidFill>
              <a:srgbClr val="F3D7D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Need for a clean, efficient, standardized, polyvalent, repeatable and reproducible VOC capture technology at high throughput.</a:t>
              </a:r>
              <a:endParaRPr b="1" sz="1600">
                <a:solidFill>
                  <a:schemeClr val="dk1"/>
                </a:solidFill>
                <a:latin typeface="Arial"/>
                <a:ea typeface="Arial"/>
                <a:cs typeface="Arial"/>
                <a:sym typeface="Arial"/>
              </a:endParaRPr>
            </a:p>
          </p:txBody>
        </p:sp>
        <p:sp>
          <p:nvSpPr>
            <p:cNvPr id="247" name="Google Shape;247;p20"/>
            <p:cNvSpPr txBox="1"/>
            <p:nvPr/>
          </p:nvSpPr>
          <p:spPr>
            <a:xfrm>
              <a:off x="18144306" y="10565820"/>
              <a:ext cx="11285847" cy="830997"/>
            </a:xfrm>
            <a:prstGeom prst="rect">
              <a:avLst/>
            </a:prstGeom>
            <a:solidFill>
              <a:srgbClr val="F3D7D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600">
                <a:solidFill>
                  <a:schemeClr val="dk1"/>
                </a:solidFill>
                <a:latin typeface="Arial"/>
                <a:ea typeface="Arial"/>
                <a:cs typeface="Arial"/>
                <a:sym typeface="Arial"/>
              </a:endParaRPr>
            </a:p>
            <a:p>
              <a:pPr indent="0" lvl="0" marL="0" marR="0" rtl="0" algn="ctr">
                <a:spcBef>
                  <a:spcPts val="0"/>
                </a:spcBef>
                <a:spcAft>
                  <a:spcPts val="0"/>
                </a:spcAft>
                <a:buNone/>
              </a:pPr>
              <a:r>
                <a:rPr b="1" lang="en-US" sz="1600">
                  <a:solidFill>
                    <a:schemeClr val="dk1"/>
                  </a:solidFill>
                  <a:latin typeface="Arial"/>
                  <a:ea typeface="Arial"/>
                  <a:cs typeface="Arial"/>
                  <a:sym typeface="Arial"/>
                </a:rPr>
                <a:t>Conventional techniques of  VOCs trapping have some defects : Difficulties to have clean blanks, Lack of extractive efficiency and Standardization difficulties.</a:t>
              </a:r>
              <a:endParaRPr/>
            </a:p>
          </p:txBody>
        </p:sp>
        <p:sp>
          <p:nvSpPr>
            <p:cNvPr id="248" name="Google Shape;248;p20"/>
            <p:cNvSpPr/>
            <p:nvPr/>
          </p:nvSpPr>
          <p:spPr>
            <a:xfrm rot="5400000">
              <a:off x="26967328" y="6554990"/>
              <a:ext cx="623244" cy="51309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20"/>
            <p:cNvSpPr/>
            <p:nvPr/>
          </p:nvSpPr>
          <p:spPr>
            <a:xfrm rot="10800000">
              <a:off x="23121193" y="7237741"/>
              <a:ext cx="2151600" cy="51309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0" name="Google Shape;250;p20"/>
            <p:cNvPicPr preferRelativeResize="0"/>
            <p:nvPr/>
          </p:nvPicPr>
          <p:blipFill rotWithShape="1">
            <a:blip r:embed="rId3">
              <a:alphaModFix/>
            </a:blip>
            <a:srcRect b="23042" l="0" r="0" t="13783"/>
            <a:stretch/>
          </p:blipFill>
          <p:spPr>
            <a:xfrm>
              <a:off x="18154713" y="8355098"/>
              <a:ext cx="941007" cy="594481"/>
            </a:xfrm>
            <a:prstGeom prst="rect">
              <a:avLst/>
            </a:prstGeom>
            <a:noFill/>
            <a:ln>
              <a:noFill/>
            </a:ln>
          </p:spPr>
        </p:pic>
        <p:sp>
          <p:nvSpPr>
            <p:cNvPr id="251" name="Google Shape;251;p20"/>
            <p:cNvSpPr txBox="1"/>
            <p:nvPr/>
          </p:nvSpPr>
          <p:spPr>
            <a:xfrm rot="-1961442">
              <a:off x="21338120" y="7823694"/>
              <a:ext cx="4122214" cy="1200329"/>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Interest in VASE™ technological innovation for its many advantages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8" name="Google Shape;258;p21"/>
          <p:cNvSpPr txBox="1"/>
          <p:nvPr/>
        </p:nvSpPr>
        <p:spPr>
          <a:xfrm>
            <a:off x="110873" y="145053"/>
            <a:ext cx="11342817" cy="3708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Various matrix tests</a:t>
            </a:r>
            <a:endParaRPr b="1" sz="3200">
              <a:solidFill>
                <a:schemeClr val="dk1"/>
              </a:solidFill>
              <a:latin typeface="Play"/>
              <a:ea typeface="Play"/>
              <a:cs typeface="Play"/>
              <a:sym typeface="Play"/>
            </a:endParaRPr>
          </a:p>
        </p:txBody>
      </p:sp>
      <p:sp>
        <p:nvSpPr>
          <p:cNvPr id="259" name="Google Shape;259;p21"/>
          <p:cNvSpPr/>
          <p:nvPr/>
        </p:nvSpPr>
        <p:spPr>
          <a:xfrm>
            <a:off x="0" y="0"/>
            <a:ext cx="12192000" cy="68580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latin typeface="Twentieth Century"/>
              <a:ea typeface="Twentieth Century"/>
              <a:cs typeface="Twentieth Century"/>
              <a:sym typeface="Twentieth Century"/>
            </a:endParaRPr>
          </a:p>
        </p:txBody>
      </p:sp>
      <p:sp>
        <p:nvSpPr>
          <p:cNvPr id="260" name="Google Shape;260;p21"/>
          <p:cNvSpPr txBox="1"/>
          <p:nvPr/>
        </p:nvSpPr>
        <p:spPr>
          <a:xfrm>
            <a:off x="51309" y="664020"/>
            <a:ext cx="2315434" cy="769441"/>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000000"/>
                </a:solidFill>
                <a:latin typeface="Arial"/>
                <a:ea typeface="Arial"/>
                <a:cs typeface="Arial"/>
                <a:sym typeface="Arial"/>
              </a:rPr>
              <a:t>Leaves and roots of 4-5 leaf Brassica napus plants. Older plant flowers. All parts needs to be extracted separately VS whole</a:t>
            </a:r>
            <a:endParaRPr b="1" i="0" sz="1100" u="none" cap="none" strike="noStrike">
              <a:solidFill>
                <a:srgbClr val="000000"/>
              </a:solidFill>
              <a:latin typeface="Arial"/>
              <a:ea typeface="Arial"/>
              <a:cs typeface="Arial"/>
              <a:sym typeface="Arial"/>
            </a:endParaRPr>
          </a:p>
        </p:txBody>
      </p:sp>
      <p:pic>
        <p:nvPicPr>
          <p:cNvPr id="261" name="Google Shape;261;p21"/>
          <p:cNvPicPr preferRelativeResize="0"/>
          <p:nvPr/>
        </p:nvPicPr>
        <p:blipFill rotWithShape="1">
          <a:blip r:embed="rId3">
            <a:alphaModFix/>
          </a:blip>
          <a:srcRect b="10358" l="19144" r="17470" t="6594"/>
          <a:stretch/>
        </p:blipFill>
        <p:spPr>
          <a:xfrm>
            <a:off x="2464759" y="1133379"/>
            <a:ext cx="1226519" cy="2479314"/>
          </a:xfrm>
          <a:prstGeom prst="rect">
            <a:avLst/>
          </a:prstGeom>
          <a:noFill/>
          <a:ln>
            <a:noFill/>
          </a:ln>
        </p:spPr>
      </p:pic>
      <p:pic>
        <p:nvPicPr>
          <p:cNvPr id="262" name="Google Shape;262;p21"/>
          <p:cNvPicPr preferRelativeResize="0"/>
          <p:nvPr/>
        </p:nvPicPr>
        <p:blipFill rotWithShape="1">
          <a:blip r:embed="rId4">
            <a:alphaModFix/>
          </a:blip>
          <a:srcRect b="35498" l="18391" r="16227" t="37228"/>
          <a:stretch/>
        </p:blipFill>
        <p:spPr>
          <a:xfrm>
            <a:off x="222076" y="2355087"/>
            <a:ext cx="778775" cy="324871"/>
          </a:xfrm>
          <a:prstGeom prst="rect">
            <a:avLst/>
          </a:prstGeom>
          <a:noFill/>
          <a:ln>
            <a:noFill/>
          </a:ln>
        </p:spPr>
      </p:pic>
      <p:pic>
        <p:nvPicPr>
          <p:cNvPr id="263" name="Google Shape;263;p21"/>
          <p:cNvPicPr preferRelativeResize="0"/>
          <p:nvPr/>
        </p:nvPicPr>
        <p:blipFill rotWithShape="1">
          <a:blip r:embed="rId5">
            <a:alphaModFix/>
          </a:blip>
          <a:srcRect b="39779" l="10928" r="15311" t="36765"/>
          <a:stretch/>
        </p:blipFill>
        <p:spPr>
          <a:xfrm>
            <a:off x="1028741" y="2658936"/>
            <a:ext cx="944970" cy="300508"/>
          </a:xfrm>
          <a:prstGeom prst="rect">
            <a:avLst/>
          </a:prstGeom>
          <a:noFill/>
          <a:ln>
            <a:noFill/>
          </a:ln>
        </p:spPr>
      </p:pic>
      <p:pic>
        <p:nvPicPr>
          <p:cNvPr id="264" name="Google Shape;264;p21"/>
          <p:cNvPicPr preferRelativeResize="0"/>
          <p:nvPr/>
        </p:nvPicPr>
        <p:blipFill rotWithShape="1">
          <a:blip r:embed="rId6">
            <a:alphaModFix/>
          </a:blip>
          <a:srcRect b="40840" l="0" r="0" t="37356"/>
          <a:stretch/>
        </p:blipFill>
        <p:spPr>
          <a:xfrm>
            <a:off x="1148976" y="2278283"/>
            <a:ext cx="704500" cy="153607"/>
          </a:xfrm>
          <a:prstGeom prst="rect">
            <a:avLst/>
          </a:prstGeom>
          <a:noFill/>
          <a:ln>
            <a:noFill/>
          </a:ln>
        </p:spPr>
      </p:pic>
      <p:pic>
        <p:nvPicPr>
          <p:cNvPr id="265" name="Google Shape;265;p21"/>
          <p:cNvPicPr preferRelativeResize="0"/>
          <p:nvPr/>
        </p:nvPicPr>
        <p:blipFill rotWithShape="1">
          <a:blip r:embed="rId7">
            <a:alphaModFix/>
          </a:blip>
          <a:srcRect b="29334" l="0" r="0" t="31485"/>
          <a:stretch/>
        </p:blipFill>
        <p:spPr>
          <a:xfrm>
            <a:off x="685919" y="3070433"/>
            <a:ext cx="629864" cy="246787"/>
          </a:xfrm>
          <a:prstGeom prst="rect">
            <a:avLst/>
          </a:prstGeom>
          <a:noFill/>
          <a:ln>
            <a:noFill/>
          </a:ln>
        </p:spPr>
      </p:pic>
      <p:pic>
        <p:nvPicPr>
          <p:cNvPr id="266" name="Google Shape;266;p21"/>
          <p:cNvPicPr preferRelativeResize="0"/>
          <p:nvPr/>
        </p:nvPicPr>
        <p:blipFill rotWithShape="1">
          <a:blip r:embed="rId8">
            <a:alphaModFix/>
          </a:blip>
          <a:srcRect b="34075" l="0" r="0" t="35897"/>
          <a:stretch/>
        </p:blipFill>
        <p:spPr>
          <a:xfrm>
            <a:off x="500475" y="1870139"/>
            <a:ext cx="1000751" cy="300508"/>
          </a:xfrm>
          <a:prstGeom prst="rect">
            <a:avLst/>
          </a:prstGeom>
          <a:noFill/>
          <a:ln>
            <a:noFill/>
          </a:ln>
        </p:spPr>
      </p:pic>
      <p:sp>
        <p:nvSpPr>
          <p:cNvPr id="267" name="Google Shape;267;p21"/>
          <p:cNvSpPr/>
          <p:nvPr/>
        </p:nvSpPr>
        <p:spPr>
          <a:xfrm>
            <a:off x="2314828" y="1029810"/>
            <a:ext cx="304086" cy="2582883"/>
          </a:xfrm>
          <a:prstGeom prst="lef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8" name="Google Shape;268;p21"/>
          <p:cNvSpPr/>
          <p:nvPr/>
        </p:nvSpPr>
        <p:spPr>
          <a:xfrm rot="10800000">
            <a:off x="3613829" y="1029810"/>
            <a:ext cx="304086" cy="728931"/>
          </a:xfrm>
          <a:prstGeom prst="lef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9" name="Google Shape;269;p21"/>
          <p:cNvSpPr/>
          <p:nvPr/>
        </p:nvSpPr>
        <p:spPr>
          <a:xfrm rot="10800000">
            <a:off x="3764745" y="1987525"/>
            <a:ext cx="304086" cy="728931"/>
          </a:xfrm>
          <a:prstGeom prst="lef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0" name="Google Shape;270;p21"/>
          <p:cNvSpPr/>
          <p:nvPr/>
        </p:nvSpPr>
        <p:spPr>
          <a:xfrm rot="10800000">
            <a:off x="3615559" y="2871145"/>
            <a:ext cx="304086" cy="728931"/>
          </a:xfrm>
          <a:prstGeom prst="lef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271" name="Google Shape;271;p21"/>
          <p:cNvPicPr preferRelativeResize="0"/>
          <p:nvPr/>
        </p:nvPicPr>
        <p:blipFill rotWithShape="1">
          <a:blip r:embed="rId9">
            <a:alphaModFix/>
          </a:blip>
          <a:srcRect b="40646" l="0" r="0" t="41219"/>
          <a:stretch/>
        </p:blipFill>
        <p:spPr>
          <a:xfrm>
            <a:off x="4136852" y="3382923"/>
            <a:ext cx="1158467" cy="210096"/>
          </a:xfrm>
          <a:prstGeom prst="rect">
            <a:avLst/>
          </a:prstGeom>
          <a:noFill/>
          <a:ln>
            <a:noFill/>
          </a:ln>
        </p:spPr>
      </p:pic>
      <p:pic>
        <p:nvPicPr>
          <p:cNvPr id="272" name="Google Shape;272;p21"/>
          <p:cNvPicPr preferRelativeResize="0"/>
          <p:nvPr/>
        </p:nvPicPr>
        <p:blipFill rotWithShape="1">
          <a:blip r:embed="rId10">
            <a:alphaModFix/>
          </a:blip>
          <a:srcRect b="28856" l="0" r="0" t="26187"/>
          <a:stretch/>
        </p:blipFill>
        <p:spPr>
          <a:xfrm>
            <a:off x="4043470" y="2989422"/>
            <a:ext cx="602293" cy="270770"/>
          </a:xfrm>
          <a:prstGeom prst="rect">
            <a:avLst/>
          </a:prstGeom>
          <a:noFill/>
          <a:ln>
            <a:noFill/>
          </a:ln>
        </p:spPr>
      </p:pic>
      <p:pic>
        <p:nvPicPr>
          <p:cNvPr id="273" name="Google Shape;273;p21"/>
          <p:cNvPicPr preferRelativeResize="0"/>
          <p:nvPr/>
        </p:nvPicPr>
        <p:blipFill rotWithShape="1">
          <a:blip r:embed="rId11">
            <a:alphaModFix/>
          </a:blip>
          <a:srcRect b="7672" l="33262" r="31284" t="0"/>
          <a:stretch/>
        </p:blipFill>
        <p:spPr>
          <a:xfrm>
            <a:off x="5537242" y="2906821"/>
            <a:ext cx="252510" cy="657579"/>
          </a:xfrm>
          <a:prstGeom prst="rect">
            <a:avLst/>
          </a:prstGeom>
          <a:noFill/>
          <a:ln>
            <a:noFill/>
          </a:ln>
        </p:spPr>
      </p:pic>
      <p:pic>
        <p:nvPicPr>
          <p:cNvPr id="274" name="Google Shape;274;p21"/>
          <p:cNvPicPr preferRelativeResize="0"/>
          <p:nvPr/>
        </p:nvPicPr>
        <p:blipFill rotWithShape="1">
          <a:blip r:embed="rId12">
            <a:alphaModFix/>
          </a:blip>
          <a:srcRect b="28496" l="0" r="0" t="28698"/>
          <a:stretch/>
        </p:blipFill>
        <p:spPr>
          <a:xfrm>
            <a:off x="4811124" y="2915794"/>
            <a:ext cx="810569" cy="346971"/>
          </a:xfrm>
          <a:prstGeom prst="rect">
            <a:avLst/>
          </a:prstGeom>
          <a:noFill/>
          <a:ln>
            <a:noFill/>
          </a:ln>
        </p:spPr>
      </p:pic>
      <p:pic>
        <p:nvPicPr>
          <p:cNvPr id="275" name="Google Shape;275;p21"/>
          <p:cNvPicPr preferRelativeResize="0"/>
          <p:nvPr/>
        </p:nvPicPr>
        <p:blipFill rotWithShape="1">
          <a:blip r:embed="rId13">
            <a:alphaModFix/>
          </a:blip>
          <a:srcRect b="0" l="0" r="0" t="0"/>
          <a:stretch/>
        </p:blipFill>
        <p:spPr>
          <a:xfrm>
            <a:off x="4138099" y="1832280"/>
            <a:ext cx="488971" cy="488971"/>
          </a:xfrm>
          <a:prstGeom prst="rect">
            <a:avLst/>
          </a:prstGeom>
          <a:noFill/>
          <a:ln>
            <a:noFill/>
          </a:ln>
        </p:spPr>
      </p:pic>
      <p:pic>
        <p:nvPicPr>
          <p:cNvPr id="276" name="Google Shape;276;p21"/>
          <p:cNvPicPr preferRelativeResize="0"/>
          <p:nvPr/>
        </p:nvPicPr>
        <p:blipFill rotWithShape="1">
          <a:blip r:embed="rId14">
            <a:alphaModFix/>
          </a:blip>
          <a:srcRect b="0" l="1928" r="2912" t="0"/>
          <a:stretch/>
        </p:blipFill>
        <p:spPr>
          <a:xfrm>
            <a:off x="4811124" y="1970752"/>
            <a:ext cx="687095" cy="270770"/>
          </a:xfrm>
          <a:prstGeom prst="rect">
            <a:avLst/>
          </a:prstGeom>
          <a:noFill/>
          <a:ln>
            <a:noFill/>
          </a:ln>
        </p:spPr>
      </p:pic>
      <p:pic>
        <p:nvPicPr>
          <p:cNvPr id="277" name="Google Shape;277;p21"/>
          <p:cNvPicPr preferRelativeResize="0"/>
          <p:nvPr/>
        </p:nvPicPr>
        <p:blipFill rotWithShape="1">
          <a:blip r:embed="rId15">
            <a:alphaModFix/>
          </a:blip>
          <a:srcRect b="0" l="0" r="0" t="0"/>
          <a:stretch/>
        </p:blipFill>
        <p:spPr>
          <a:xfrm rot="-3646358">
            <a:off x="5546740" y="2144156"/>
            <a:ext cx="351908" cy="280977"/>
          </a:xfrm>
          <a:prstGeom prst="rect">
            <a:avLst/>
          </a:prstGeom>
          <a:noFill/>
          <a:ln>
            <a:noFill/>
          </a:ln>
        </p:spPr>
      </p:pic>
      <p:pic>
        <p:nvPicPr>
          <p:cNvPr id="278" name="Google Shape;278;p21"/>
          <p:cNvPicPr preferRelativeResize="0"/>
          <p:nvPr/>
        </p:nvPicPr>
        <p:blipFill rotWithShape="1">
          <a:blip r:embed="rId16">
            <a:alphaModFix/>
          </a:blip>
          <a:srcRect b="0" l="0" r="0" t="0"/>
          <a:stretch/>
        </p:blipFill>
        <p:spPr>
          <a:xfrm>
            <a:off x="4062165" y="2499442"/>
            <a:ext cx="564905" cy="188890"/>
          </a:xfrm>
          <a:prstGeom prst="rect">
            <a:avLst/>
          </a:prstGeom>
          <a:noFill/>
          <a:ln>
            <a:noFill/>
          </a:ln>
        </p:spPr>
      </p:pic>
      <p:pic>
        <p:nvPicPr>
          <p:cNvPr id="279" name="Google Shape;279;p21"/>
          <p:cNvPicPr preferRelativeResize="0"/>
          <p:nvPr/>
        </p:nvPicPr>
        <p:blipFill rotWithShape="1">
          <a:blip r:embed="rId17">
            <a:alphaModFix/>
          </a:blip>
          <a:srcRect b="0" l="0" r="0" t="0"/>
          <a:stretch/>
        </p:blipFill>
        <p:spPr>
          <a:xfrm>
            <a:off x="4878487" y="2473231"/>
            <a:ext cx="619732" cy="201413"/>
          </a:xfrm>
          <a:prstGeom prst="rect">
            <a:avLst/>
          </a:prstGeom>
          <a:noFill/>
          <a:ln>
            <a:noFill/>
          </a:ln>
        </p:spPr>
      </p:pic>
      <p:pic>
        <p:nvPicPr>
          <p:cNvPr id="280" name="Google Shape;280;p21"/>
          <p:cNvPicPr preferRelativeResize="0"/>
          <p:nvPr/>
        </p:nvPicPr>
        <p:blipFill rotWithShape="1">
          <a:blip r:embed="rId18">
            <a:alphaModFix/>
          </a:blip>
          <a:srcRect b="40614" l="0" r="0" t="41844"/>
          <a:stretch/>
        </p:blipFill>
        <p:spPr>
          <a:xfrm>
            <a:off x="3914875" y="923780"/>
            <a:ext cx="742538" cy="130256"/>
          </a:xfrm>
          <a:prstGeom prst="rect">
            <a:avLst/>
          </a:prstGeom>
          <a:noFill/>
          <a:ln>
            <a:noFill/>
          </a:ln>
        </p:spPr>
      </p:pic>
      <p:pic>
        <p:nvPicPr>
          <p:cNvPr id="281" name="Google Shape;281;p21"/>
          <p:cNvPicPr preferRelativeResize="0"/>
          <p:nvPr/>
        </p:nvPicPr>
        <p:blipFill rotWithShape="1">
          <a:blip r:embed="rId19">
            <a:alphaModFix/>
          </a:blip>
          <a:srcRect b="0" l="0" r="0" t="0"/>
          <a:stretch/>
        </p:blipFill>
        <p:spPr>
          <a:xfrm>
            <a:off x="5053686" y="923780"/>
            <a:ext cx="687096" cy="220357"/>
          </a:xfrm>
          <a:prstGeom prst="rect">
            <a:avLst/>
          </a:prstGeom>
          <a:noFill/>
          <a:ln>
            <a:noFill/>
          </a:ln>
        </p:spPr>
      </p:pic>
      <p:pic>
        <p:nvPicPr>
          <p:cNvPr id="282" name="Google Shape;282;p21"/>
          <p:cNvPicPr preferRelativeResize="0"/>
          <p:nvPr/>
        </p:nvPicPr>
        <p:blipFill rotWithShape="1">
          <a:blip r:embed="rId20">
            <a:alphaModFix/>
          </a:blip>
          <a:srcRect b="36884" l="0" r="0" t="35220"/>
          <a:stretch/>
        </p:blipFill>
        <p:spPr>
          <a:xfrm>
            <a:off x="4091114" y="1284450"/>
            <a:ext cx="787373" cy="219650"/>
          </a:xfrm>
          <a:prstGeom prst="rect">
            <a:avLst/>
          </a:prstGeom>
          <a:noFill/>
          <a:ln>
            <a:noFill/>
          </a:ln>
        </p:spPr>
      </p:pic>
      <p:pic>
        <p:nvPicPr>
          <p:cNvPr id="283" name="Google Shape;283;p21"/>
          <p:cNvPicPr preferRelativeResize="0"/>
          <p:nvPr/>
        </p:nvPicPr>
        <p:blipFill rotWithShape="1">
          <a:blip r:embed="rId21">
            <a:alphaModFix/>
          </a:blip>
          <a:srcRect b="0" l="0" r="0" t="0"/>
          <a:stretch/>
        </p:blipFill>
        <p:spPr>
          <a:xfrm>
            <a:off x="4993856" y="1360798"/>
            <a:ext cx="660262" cy="270770"/>
          </a:xfrm>
          <a:prstGeom prst="rect">
            <a:avLst/>
          </a:prstGeom>
          <a:noFill/>
          <a:ln>
            <a:noFill/>
          </a:ln>
        </p:spPr>
      </p:pic>
      <p:sp>
        <p:nvSpPr>
          <p:cNvPr id="284" name="Google Shape;284;p21"/>
          <p:cNvSpPr/>
          <p:nvPr/>
        </p:nvSpPr>
        <p:spPr>
          <a:xfrm>
            <a:off x="0" y="538135"/>
            <a:ext cx="5868140" cy="3163853"/>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5" name="Google Shape;285;p21"/>
          <p:cNvPicPr preferRelativeResize="0"/>
          <p:nvPr/>
        </p:nvPicPr>
        <p:blipFill rotWithShape="1">
          <a:blip r:embed="rId22">
            <a:alphaModFix/>
          </a:blip>
          <a:srcRect b="0" l="0" r="0" t="0"/>
          <a:stretch/>
        </p:blipFill>
        <p:spPr>
          <a:xfrm>
            <a:off x="5937667" y="641868"/>
            <a:ext cx="1605930" cy="1203954"/>
          </a:xfrm>
          <a:prstGeom prst="ellipse">
            <a:avLst/>
          </a:prstGeom>
          <a:noFill/>
          <a:ln>
            <a:noFill/>
          </a:ln>
        </p:spPr>
      </p:pic>
      <p:sp>
        <p:nvSpPr>
          <p:cNvPr id="286" name="Google Shape;286;p21"/>
          <p:cNvSpPr txBox="1"/>
          <p:nvPr/>
        </p:nvSpPr>
        <p:spPr>
          <a:xfrm>
            <a:off x="6088950" y="1909611"/>
            <a:ext cx="1704273" cy="646331"/>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000000"/>
                </a:solidFill>
                <a:latin typeface="Arial"/>
                <a:ea typeface="Arial"/>
                <a:cs typeface="Arial"/>
                <a:sym typeface="Arial"/>
              </a:rPr>
              <a:t>Extraction of a fresh cornflower (Cyanus segetum).</a:t>
            </a:r>
            <a:endParaRPr b="1" i="0" sz="1200" u="none" cap="none" strike="noStrike">
              <a:solidFill>
                <a:srgbClr val="000000"/>
              </a:solidFill>
              <a:latin typeface="Arial"/>
              <a:ea typeface="Arial"/>
              <a:cs typeface="Arial"/>
              <a:sym typeface="Arial"/>
            </a:endParaRPr>
          </a:p>
        </p:txBody>
      </p:sp>
      <p:sp>
        <p:nvSpPr>
          <p:cNvPr id="287" name="Google Shape;287;p21"/>
          <p:cNvSpPr/>
          <p:nvPr/>
        </p:nvSpPr>
        <p:spPr>
          <a:xfrm>
            <a:off x="7635929" y="1098563"/>
            <a:ext cx="542605" cy="260401"/>
          </a:xfrm>
          <a:prstGeom prst="rightArrow">
            <a:avLst>
              <a:gd fmla="val 50000" name="adj1"/>
              <a:gd fmla="val 50000" name="adj2"/>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Calibri"/>
              <a:ea typeface="Calibri"/>
              <a:cs typeface="Calibri"/>
              <a:sym typeface="Calibri"/>
            </a:endParaRPr>
          </a:p>
        </p:txBody>
      </p:sp>
      <p:pic>
        <p:nvPicPr>
          <p:cNvPr id="288" name="Google Shape;288;p21"/>
          <p:cNvPicPr preferRelativeResize="0"/>
          <p:nvPr/>
        </p:nvPicPr>
        <p:blipFill rotWithShape="1">
          <a:blip r:embed="rId23">
            <a:alphaModFix/>
          </a:blip>
          <a:srcRect b="0" l="0" r="0" t="0"/>
          <a:stretch/>
        </p:blipFill>
        <p:spPr>
          <a:xfrm>
            <a:off x="8519122" y="790489"/>
            <a:ext cx="627698" cy="713611"/>
          </a:xfrm>
          <a:prstGeom prst="rect">
            <a:avLst/>
          </a:prstGeom>
          <a:noFill/>
          <a:ln>
            <a:noFill/>
          </a:ln>
        </p:spPr>
      </p:pic>
      <p:pic>
        <p:nvPicPr>
          <p:cNvPr id="289" name="Google Shape;289;p21"/>
          <p:cNvPicPr preferRelativeResize="0"/>
          <p:nvPr/>
        </p:nvPicPr>
        <p:blipFill rotWithShape="1">
          <a:blip r:embed="rId24">
            <a:alphaModFix/>
          </a:blip>
          <a:srcRect b="0" l="0" r="0" t="0"/>
          <a:stretch/>
        </p:blipFill>
        <p:spPr>
          <a:xfrm>
            <a:off x="9857781" y="1653184"/>
            <a:ext cx="702902" cy="731604"/>
          </a:xfrm>
          <a:prstGeom prst="rect">
            <a:avLst/>
          </a:prstGeom>
          <a:noFill/>
          <a:ln>
            <a:noFill/>
          </a:ln>
        </p:spPr>
      </p:pic>
      <p:pic>
        <p:nvPicPr>
          <p:cNvPr id="290" name="Google Shape;290;p21"/>
          <p:cNvPicPr preferRelativeResize="0"/>
          <p:nvPr/>
        </p:nvPicPr>
        <p:blipFill rotWithShape="1">
          <a:blip r:embed="rId25">
            <a:alphaModFix/>
          </a:blip>
          <a:srcRect b="0" l="0" r="0" t="0"/>
          <a:stretch/>
        </p:blipFill>
        <p:spPr>
          <a:xfrm>
            <a:off x="8092766" y="1570866"/>
            <a:ext cx="605732" cy="638685"/>
          </a:xfrm>
          <a:prstGeom prst="rect">
            <a:avLst/>
          </a:prstGeom>
          <a:noFill/>
          <a:ln>
            <a:noFill/>
          </a:ln>
        </p:spPr>
      </p:pic>
      <p:pic>
        <p:nvPicPr>
          <p:cNvPr id="291" name="Google Shape;291;p21"/>
          <p:cNvPicPr preferRelativeResize="0"/>
          <p:nvPr/>
        </p:nvPicPr>
        <p:blipFill rotWithShape="1">
          <a:blip r:embed="rId26">
            <a:alphaModFix/>
          </a:blip>
          <a:srcRect b="0" l="0" r="0" t="0"/>
          <a:stretch/>
        </p:blipFill>
        <p:spPr>
          <a:xfrm>
            <a:off x="9427913" y="826575"/>
            <a:ext cx="901015" cy="567699"/>
          </a:xfrm>
          <a:prstGeom prst="rect">
            <a:avLst/>
          </a:prstGeom>
          <a:noFill/>
          <a:ln>
            <a:noFill/>
          </a:ln>
        </p:spPr>
      </p:pic>
      <p:pic>
        <p:nvPicPr>
          <p:cNvPr id="292" name="Google Shape;292;p21"/>
          <p:cNvPicPr preferRelativeResize="0"/>
          <p:nvPr/>
        </p:nvPicPr>
        <p:blipFill rotWithShape="1">
          <a:blip r:embed="rId27">
            <a:alphaModFix/>
          </a:blip>
          <a:srcRect b="0" l="0" r="0" t="0"/>
          <a:stretch/>
        </p:blipFill>
        <p:spPr>
          <a:xfrm>
            <a:off x="8936953" y="1601231"/>
            <a:ext cx="836143" cy="735806"/>
          </a:xfrm>
          <a:prstGeom prst="rect">
            <a:avLst/>
          </a:prstGeom>
          <a:noFill/>
          <a:ln>
            <a:noFill/>
          </a:ln>
        </p:spPr>
      </p:pic>
      <p:pic>
        <p:nvPicPr>
          <p:cNvPr id="293" name="Google Shape;293;p21"/>
          <p:cNvPicPr preferRelativeResize="0"/>
          <p:nvPr/>
        </p:nvPicPr>
        <p:blipFill rotWithShape="1">
          <a:blip r:embed="rId28">
            <a:alphaModFix/>
          </a:blip>
          <a:srcRect b="0" l="0" r="0" t="0"/>
          <a:stretch/>
        </p:blipFill>
        <p:spPr>
          <a:xfrm>
            <a:off x="9488459" y="2973872"/>
            <a:ext cx="901015" cy="685581"/>
          </a:xfrm>
          <a:prstGeom prst="rect">
            <a:avLst/>
          </a:prstGeom>
          <a:noFill/>
          <a:ln>
            <a:noFill/>
          </a:ln>
        </p:spPr>
      </p:pic>
      <p:pic>
        <p:nvPicPr>
          <p:cNvPr id="294" name="Google Shape;294;p21"/>
          <p:cNvPicPr preferRelativeResize="0"/>
          <p:nvPr/>
        </p:nvPicPr>
        <p:blipFill rotWithShape="1">
          <a:blip r:embed="rId29">
            <a:alphaModFix/>
          </a:blip>
          <a:srcRect b="0" l="0" r="0" t="0"/>
          <a:stretch/>
        </p:blipFill>
        <p:spPr>
          <a:xfrm>
            <a:off x="10782055" y="1713288"/>
            <a:ext cx="773404" cy="773404"/>
          </a:xfrm>
          <a:prstGeom prst="rect">
            <a:avLst/>
          </a:prstGeom>
          <a:noFill/>
          <a:ln>
            <a:noFill/>
          </a:ln>
        </p:spPr>
      </p:pic>
      <p:pic>
        <p:nvPicPr>
          <p:cNvPr id="295" name="Google Shape;295;p21"/>
          <p:cNvPicPr preferRelativeResize="0"/>
          <p:nvPr/>
        </p:nvPicPr>
        <p:blipFill rotWithShape="1">
          <a:blip r:embed="rId30">
            <a:alphaModFix/>
          </a:blip>
          <a:srcRect b="0" l="0" r="0" t="0"/>
          <a:stretch/>
        </p:blipFill>
        <p:spPr>
          <a:xfrm>
            <a:off x="10654315" y="2636000"/>
            <a:ext cx="901144" cy="425694"/>
          </a:xfrm>
          <a:prstGeom prst="rect">
            <a:avLst/>
          </a:prstGeom>
          <a:noFill/>
          <a:ln>
            <a:noFill/>
          </a:ln>
        </p:spPr>
      </p:pic>
      <p:pic>
        <p:nvPicPr>
          <p:cNvPr id="296" name="Google Shape;296;p21"/>
          <p:cNvPicPr preferRelativeResize="0"/>
          <p:nvPr/>
        </p:nvPicPr>
        <p:blipFill rotWithShape="1">
          <a:blip r:embed="rId31">
            <a:alphaModFix/>
          </a:blip>
          <a:srcRect b="0" l="0" r="0" t="0"/>
          <a:stretch/>
        </p:blipFill>
        <p:spPr>
          <a:xfrm>
            <a:off x="9426694" y="2529952"/>
            <a:ext cx="954794" cy="451038"/>
          </a:xfrm>
          <a:prstGeom prst="rect">
            <a:avLst/>
          </a:prstGeom>
          <a:noFill/>
          <a:ln>
            <a:noFill/>
          </a:ln>
        </p:spPr>
      </p:pic>
      <p:pic>
        <p:nvPicPr>
          <p:cNvPr id="297" name="Google Shape;297;p21"/>
          <p:cNvPicPr preferRelativeResize="0"/>
          <p:nvPr/>
        </p:nvPicPr>
        <p:blipFill rotWithShape="1">
          <a:blip r:embed="rId32">
            <a:alphaModFix/>
          </a:blip>
          <a:srcRect b="0" l="0" r="0" t="0"/>
          <a:stretch/>
        </p:blipFill>
        <p:spPr>
          <a:xfrm>
            <a:off x="8670153" y="2455526"/>
            <a:ext cx="596603" cy="665763"/>
          </a:xfrm>
          <a:prstGeom prst="rect">
            <a:avLst/>
          </a:prstGeom>
          <a:noFill/>
          <a:ln>
            <a:noFill/>
          </a:ln>
        </p:spPr>
      </p:pic>
      <p:pic>
        <p:nvPicPr>
          <p:cNvPr id="298" name="Google Shape;298;p21"/>
          <p:cNvPicPr preferRelativeResize="0"/>
          <p:nvPr/>
        </p:nvPicPr>
        <p:blipFill rotWithShape="1">
          <a:blip r:embed="rId33">
            <a:alphaModFix/>
          </a:blip>
          <a:srcRect b="0" l="0" r="0" t="0"/>
          <a:stretch/>
        </p:blipFill>
        <p:spPr>
          <a:xfrm>
            <a:off x="7742836" y="2805181"/>
            <a:ext cx="844113" cy="705626"/>
          </a:xfrm>
          <a:prstGeom prst="rect">
            <a:avLst/>
          </a:prstGeom>
          <a:noFill/>
          <a:ln>
            <a:noFill/>
          </a:ln>
        </p:spPr>
      </p:pic>
      <p:pic>
        <p:nvPicPr>
          <p:cNvPr id="299" name="Google Shape;299;p21"/>
          <p:cNvPicPr preferRelativeResize="0"/>
          <p:nvPr/>
        </p:nvPicPr>
        <p:blipFill rotWithShape="1">
          <a:blip r:embed="rId34">
            <a:alphaModFix/>
          </a:blip>
          <a:srcRect b="0" l="0" r="0" t="0"/>
          <a:stretch/>
        </p:blipFill>
        <p:spPr>
          <a:xfrm>
            <a:off x="72622" y="4797508"/>
            <a:ext cx="1300481" cy="1300481"/>
          </a:xfrm>
          <a:prstGeom prst="ellipse">
            <a:avLst/>
          </a:prstGeom>
          <a:noFill/>
          <a:ln>
            <a:noFill/>
          </a:ln>
        </p:spPr>
      </p:pic>
      <p:sp>
        <p:nvSpPr>
          <p:cNvPr id="300" name="Google Shape;300;p21"/>
          <p:cNvSpPr txBox="1"/>
          <p:nvPr/>
        </p:nvSpPr>
        <p:spPr>
          <a:xfrm>
            <a:off x="51309" y="3905597"/>
            <a:ext cx="2920141" cy="461665"/>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000000"/>
                </a:solidFill>
                <a:latin typeface="Arial"/>
                <a:ea typeface="Arial"/>
                <a:cs typeface="Arial"/>
                <a:sym typeface="Arial"/>
              </a:rPr>
              <a:t>Extraction of fresh leaves of Prunus padus</a:t>
            </a:r>
            <a:endParaRPr b="1" i="0" sz="1200" u="none" cap="none" strike="noStrike">
              <a:solidFill>
                <a:srgbClr val="000000"/>
              </a:solidFill>
              <a:latin typeface="Arial"/>
              <a:ea typeface="Arial"/>
              <a:cs typeface="Arial"/>
              <a:sym typeface="Arial"/>
            </a:endParaRPr>
          </a:p>
        </p:txBody>
      </p:sp>
      <p:sp>
        <p:nvSpPr>
          <p:cNvPr id="301" name="Google Shape;301;p21"/>
          <p:cNvSpPr/>
          <p:nvPr/>
        </p:nvSpPr>
        <p:spPr>
          <a:xfrm>
            <a:off x="1466310" y="5279269"/>
            <a:ext cx="625191" cy="287800"/>
          </a:xfrm>
          <a:prstGeom prst="rightArrow">
            <a:avLst>
              <a:gd fmla="val 50000" name="adj1"/>
              <a:gd fmla="val 50000" name="adj2"/>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02" name="Google Shape;302;p21"/>
          <p:cNvPicPr preferRelativeResize="0"/>
          <p:nvPr/>
        </p:nvPicPr>
        <p:blipFill rotWithShape="1">
          <a:blip r:embed="rId35">
            <a:alphaModFix/>
          </a:blip>
          <a:srcRect b="0" l="0" r="0" t="0"/>
          <a:stretch/>
        </p:blipFill>
        <p:spPr>
          <a:xfrm>
            <a:off x="2076466" y="4544336"/>
            <a:ext cx="1557247" cy="490955"/>
          </a:xfrm>
          <a:prstGeom prst="rect">
            <a:avLst/>
          </a:prstGeom>
          <a:noFill/>
          <a:ln>
            <a:noFill/>
          </a:ln>
        </p:spPr>
      </p:pic>
      <p:pic>
        <p:nvPicPr>
          <p:cNvPr id="303" name="Google Shape;303;p21"/>
          <p:cNvPicPr preferRelativeResize="0"/>
          <p:nvPr/>
        </p:nvPicPr>
        <p:blipFill rotWithShape="1">
          <a:blip r:embed="rId36">
            <a:alphaModFix/>
          </a:blip>
          <a:srcRect b="0" l="0" r="0" t="0"/>
          <a:stretch/>
        </p:blipFill>
        <p:spPr>
          <a:xfrm>
            <a:off x="3675843" y="4200074"/>
            <a:ext cx="802940" cy="666189"/>
          </a:xfrm>
          <a:prstGeom prst="rect">
            <a:avLst/>
          </a:prstGeom>
          <a:noFill/>
          <a:ln>
            <a:noFill/>
          </a:ln>
        </p:spPr>
      </p:pic>
      <p:pic>
        <p:nvPicPr>
          <p:cNvPr id="304" name="Google Shape;304;p21"/>
          <p:cNvPicPr preferRelativeResize="0"/>
          <p:nvPr/>
        </p:nvPicPr>
        <p:blipFill rotWithShape="1">
          <a:blip r:embed="rId14">
            <a:alphaModFix/>
          </a:blip>
          <a:srcRect b="0" l="1928" r="2912" t="0"/>
          <a:stretch/>
        </p:blipFill>
        <p:spPr>
          <a:xfrm>
            <a:off x="2360729" y="5233140"/>
            <a:ext cx="1137711" cy="448348"/>
          </a:xfrm>
          <a:prstGeom prst="rect">
            <a:avLst/>
          </a:prstGeom>
          <a:noFill/>
          <a:ln>
            <a:noFill/>
          </a:ln>
        </p:spPr>
      </p:pic>
      <p:pic>
        <p:nvPicPr>
          <p:cNvPr id="305" name="Google Shape;305;p21"/>
          <p:cNvPicPr preferRelativeResize="0"/>
          <p:nvPr/>
        </p:nvPicPr>
        <p:blipFill rotWithShape="1">
          <a:blip r:embed="rId37">
            <a:alphaModFix/>
          </a:blip>
          <a:srcRect b="0" l="0" r="0" t="0"/>
          <a:stretch/>
        </p:blipFill>
        <p:spPr>
          <a:xfrm>
            <a:off x="3610228" y="5119485"/>
            <a:ext cx="1369206" cy="400070"/>
          </a:xfrm>
          <a:prstGeom prst="rect">
            <a:avLst/>
          </a:prstGeom>
          <a:noFill/>
          <a:ln>
            <a:noFill/>
          </a:ln>
        </p:spPr>
      </p:pic>
      <p:pic>
        <p:nvPicPr>
          <p:cNvPr id="306" name="Google Shape;306;p21"/>
          <p:cNvPicPr preferRelativeResize="0"/>
          <p:nvPr/>
        </p:nvPicPr>
        <p:blipFill rotWithShape="1">
          <a:blip r:embed="rId23">
            <a:alphaModFix/>
          </a:blip>
          <a:srcRect b="0" l="0" r="0" t="0"/>
          <a:stretch/>
        </p:blipFill>
        <p:spPr>
          <a:xfrm>
            <a:off x="4770385" y="5439552"/>
            <a:ext cx="641673" cy="729499"/>
          </a:xfrm>
          <a:prstGeom prst="rect">
            <a:avLst/>
          </a:prstGeom>
          <a:noFill/>
          <a:ln>
            <a:noFill/>
          </a:ln>
        </p:spPr>
      </p:pic>
      <p:sp>
        <p:nvSpPr>
          <p:cNvPr id="307" name="Google Shape;307;p21"/>
          <p:cNvSpPr/>
          <p:nvPr/>
        </p:nvSpPr>
        <p:spPr>
          <a:xfrm>
            <a:off x="5871212" y="3692475"/>
            <a:ext cx="6320787" cy="3163853"/>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8" name="Google Shape;308;p21"/>
          <p:cNvPicPr preferRelativeResize="0"/>
          <p:nvPr/>
        </p:nvPicPr>
        <p:blipFill rotWithShape="1">
          <a:blip r:embed="rId38">
            <a:alphaModFix/>
          </a:blip>
          <a:srcRect b="0" l="0" r="0" t="0"/>
          <a:stretch/>
        </p:blipFill>
        <p:spPr>
          <a:xfrm>
            <a:off x="4556899" y="4134722"/>
            <a:ext cx="825317" cy="825317"/>
          </a:xfrm>
          <a:prstGeom prst="rect">
            <a:avLst/>
          </a:prstGeom>
          <a:noFill/>
          <a:ln>
            <a:noFill/>
          </a:ln>
        </p:spPr>
      </p:pic>
      <p:pic>
        <p:nvPicPr>
          <p:cNvPr id="309" name="Google Shape;309;p21"/>
          <p:cNvPicPr preferRelativeResize="0"/>
          <p:nvPr/>
        </p:nvPicPr>
        <p:blipFill rotWithShape="1">
          <a:blip r:embed="rId39">
            <a:alphaModFix/>
          </a:blip>
          <a:srcRect b="0" l="0" r="0" t="0"/>
          <a:stretch/>
        </p:blipFill>
        <p:spPr>
          <a:xfrm>
            <a:off x="2264881" y="5681488"/>
            <a:ext cx="550992" cy="498517"/>
          </a:xfrm>
          <a:prstGeom prst="rect">
            <a:avLst/>
          </a:prstGeom>
          <a:noFill/>
          <a:ln>
            <a:noFill/>
          </a:ln>
        </p:spPr>
      </p:pic>
      <p:pic>
        <p:nvPicPr>
          <p:cNvPr id="310" name="Google Shape;310;p21"/>
          <p:cNvPicPr preferRelativeResize="0"/>
          <p:nvPr/>
        </p:nvPicPr>
        <p:blipFill rotWithShape="1">
          <a:blip r:embed="rId40">
            <a:alphaModFix/>
          </a:blip>
          <a:srcRect b="0" l="0" r="0" t="0"/>
          <a:stretch/>
        </p:blipFill>
        <p:spPr>
          <a:xfrm>
            <a:off x="3834939" y="5521435"/>
            <a:ext cx="734801" cy="734801"/>
          </a:xfrm>
          <a:prstGeom prst="rect">
            <a:avLst/>
          </a:prstGeom>
          <a:noFill/>
          <a:ln>
            <a:noFill/>
          </a:ln>
        </p:spPr>
      </p:pic>
      <p:pic>
        <p:nvPicPr>
          <p:cNvPr id="311" name="Google Shape;311;p21"/>
          <p:cNvPicPr preferRelativeResize="0"/>
          <p:nvPr/>
        </p:nvPicPr>
        <p:blipFill rotWithShape="1">
          <a:blip r:embed="rId41">
            <a:alphaModFix/>
          </a:blip>
          <a:srcRect b="0" l="0" r="0" t="0"/>
          <a:stretch/>
        </p:blipFill>
        <p:spPr>
          <a:xfrm>
            <a:off x="10602921" y="3842130"/>
            <a:ext cx="1360698" cy="1813036"/>
          </a:xfrm>
          <a:prstGeom prst="ellipse">
            <a:avLst/>
          </a:prstGeom>
          <a:noFill/>
          <a:ln>
            <a:noFill/>
          </a:ln>
        </p:spPr>
      </p:pic>
      <p:sp>
        <p:nvSpPr>
          <p:cNvPr id="312" name="Google Shape;312;p21"/>
          <p:cNvSpPr txBox="1"/>
          <p:nvPr/>
        </p:nvSpPr>
        <p:spPr>
          <a:xfrm>
            <a:off x="10147527" y="5707252"/>
            <a:ext cx="1971850" cy="461665"/>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000000"/>
                </a:solidFill>
                <a:latin typeface="Arial"/>
                <a:ea typeface="Arial"/>
                <a:cs typeface="Arial"/>
                <a:sym typeface="Arial"/>
              </a:rPr>
              <a:t>Extraction of fresh oat leaves.</a:t>
            </a:r>
            <a:endParaRPr b="1" i="0" sz="1200" u="none" cap="none" strike="noStrike">
              <a:solidFill>
                <a:srgbClr val="000000"/>
              </a:solidFill>
              <a:latin typeface="Arial"/>
              <a:ea typeface="Arial"/>
              <a:cs typeface="Arial"/>
              <a:sym typeface="Arial"/>
            </a:endParaRPr>
          </a:p>
        </p:txBody>
      </p:sp>
      <p:sp>
        <p:nvSpPr>
          <p:cNvPr id="313" name="Google Shape;313;p21"/>
          <p:cNvSpPr/>
          <p:nvPr/>
        </p:nvSpPr>
        <p:spPr>
          <a:xfrm rot="10800000">
            <a:off x="9692005" y="4992663"/>
            <a:ext cx="648091" cy="333011"/>
          </a:xfrm>
          <a:prstGeom prst="rightArrow">
            <a:avLst>
              <a:gd fmla="val 50000" name="adj1"/>
              <a:gd fmla="val 50000" name="adj2"/>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14" name="Google Shape;314;p21"/>
          <p:cNvPicPr preferRelativeResize="0"/>
          <p:nvPr/>
        </p:nvPicPr>
        <p:blipFill rotWithShape="1">
          <a:blip r:embed="rId14">
            <a:alphaModFix/>
          </a:blip>
          <a:srcRect b="0" l="1928" r="2912" t="0"/>
          <a:stretch/>
        </p:blipFill>
        <p:spPr>
          <a:xfrm>
            <a:off x="7298748" y="4101366"/>
            <a:ext cx="888176" cy="350011"/>
          </a:xfrm>
          <a:prstGeom prst="rect">
            <a:avLst/>
          </a:prstGeom>
          <a:noFill/>
          <a:ln>
            <a:noFill/>
          </a:ln>
        </p:spPr>
      </p:pic>
      <p:pic>
        <p:nvPicPr>
          <p:cNvPr id="315" name="Google Shape;315;p21"/>
          <p:cNvPicPr preferRelativeResize="0"/>
          <p:nvPr/>
        </p:nvPicPr>
        <p:blipFill rotWithShape="1">
          <a:blip r:embed="rId42">
            <a:alphaModFix/>
          </a:blip>
          <a:srcRect b="0" l="0" r="0" t="0"/>
          <a:stretch/>
        </p:blipFill>
        <p:spPr>
          <a:xfrm>
            <a:off x="7447810" y="4679694"/>
            <a:ext cx="1027266" cy="361148"/>
          </a:xfrm>
          <a:prstGeom prst="rect">
            <a:avLst/>
          </a:prstGeom>
          <a:noFill/>
          <a:ln>
            <a:noFill/>
          </a:ln>
        </p:spPr>
      </p:pic>
      <p:pic>
        <p:nvPicPr>
          <p:cNvPr id="316" name="Google Shape;316;p21"/>
          <p:cNvPicPr preferRelativeResize="0"/>
          <p:nvPr/>
        </p:nvPicPr>
        <p:blipFill rotWithShape="1">
          <a:blip r:embed="rId36">
            <a:alphaModFix/>
          </a:blip>
          <a:srcRect b="0" l="0" r="0" t="0"/>
          <a:stretch/>
        </p:blipFill>
        <p:spPr>
          <a:xfrm>
            <a:off x="6410670" y="4134722"/>
            <a:ext cx="682587" cy="566334"/>
          </a:xfrm>
          <a:prstGeom prst="rect">
            <a:avLst/>
          </a:prstGeom>
          <a:noFill/>
          <a:ln>
            <a:noFill/>
          </a:ln>
        </p:spPr>
      </p:pic>
      <p:pic>
        <p:nvPicPr>
          <p:cNvPr id="317" name="Google Shape;317;p21"/>
          <p:cNvPicPr preferRelativeResize="0"/>
          <p:nvPr/>
        </p:nvPicPr>
        <p:blipFill rotWithShape="1">
          <a:blip r:embed="rId43">
            <a:alphaModFix/>
          </a:blip>
          <a:srcRect b="0" l="0" r="0" t="0"/>
          <a:stretch/>
        </p:blipFill>
        <p:spPr>
          <a:xfrm>
            <a:off x="6449574" y="5716425"/>
            <a:ext cx="798191" cy="541600"/>
          </a:xfrm>
          <a:prstGeom prst="rect">
            <a:avLst/>
          </a:prstGeom>
          <a:noFill/>
          <a:ln>
            <a:noFill/>
          </a:ln>
        </p:spPr>
      </p:pic>
      <p:pic>
        <p:nvPicPr>
          <p:cNvPr id="318" name="Google Shape;318;p21"/>
          <p:cNvPicPr preferRelativeResize="0"/>
          <p:nvPr/>
        </p:nvPicPr>
        <p:blipFill rotWithShape="1">
          <a:blip r:embed="rId23">
            <a:alphaModFix/>
          </a:blip>
          <a:srcRect b="0" l="0" r="0" t="0"/>
          <a:stretch/>
        </p:blipFill>
        <p:spPr>
          <a:xfrm>
            <a:off x="6389675" y="4829861"/>
            <a:ext cx="551411" cy="626884"/>
          </a:xfrm>
          <a:prstGeom prst="rect">
            <a:avLst/>
          </a:prstGeom>
          <a:noFill/>
          <a:ln>
            <a:noFill/>
          </a:ln>
        </p:spPr>
      </p:pic>
      <p:pic>
        <p:nvPicPr>
          <p:cNvPr id="319" name="Google Shape;319;p21"/>
          <p:cNvPicPr preferRelativeResize="0"/>
          <p:nvPr/>
        </p:nvPicPr>
        <p:blipFill rotWithShape="1">
          <a:blip r:embed="rId44">
            <a:alphaModFix/>
          </a:blip>
          <a:srcRect b="0" l="0" r="0" t="0"/>
          <a:stretch/>
        </p:blipFill>
        <p:spPr>
          <a:xfrm>
            <a:off x="7189480" y="5034566"/>
            <a:ext cx="776616" cy="610856"/>
          </a:xfrm>
          <a:prstGeom prst="rect">
            <a:avLst/>
          </a:prstGeom>
          <a:noFill/>
          <a:ln>
            <a:noFill/>
          </a:ln>
        </p:spPr>
      </p:pic>
      <p:pic>
        <p:nvPicPr>
          <p:cNvPr id="320" name="Google Shape;320;p21"/>
          <p:cNvPicPr preferRelativeResize="0"/>
          <p:nvPr/>
        </p:nvPicPr>
        <p:blipFill rotWithShape="1">
          <a:blip r:embed="rId35">
            <a:alphaModFix/>
          </a:blip>
          <a:srcRect b="0" l="0" r="0" t="0"/>
          <a:stretch/>
        </p:blipFill>
        <p:spPr>
          <a:xfrm>
            <a:off x="7543597" y="5759064"/>
            <a:ext cx="1557247" cy="490955"/>
          </a:xfrm>
          <a:prstGeom prst="rect">
            <a:avLst/>
          </a:prstGeom>
          <a:noFill/>
          <a:ln>
            <a:noFill/>
          </a:ln>
        </p:spPr>
      </p:pic>
      <p:pic>
        <p:nvPicPr>
          <p:cNvPr id="321" name="Google Shape;321;p21"/>
          <p:cNvPicPr preferRelativeResize="0"/>
          <p:nvPr/>
        </p:nvPicPr>
        <p:blipFill rotWithShape="1">
          <a:blip r:embed="rId45">
            <a:alphaModFix/>
          </a:blip>
          <a:srcRect b="0" l="0" r="0" t="0"/>
          <a:stretch/>
        </p:blipFill>
        <p:spPr>
          <a:xfrm>
            <a:off x="8621513" y="4074902"/>
            <a:ext cx="1102943" cy="399189"/>
          </a:xfrm>
          <a:prstGeom prst="rect">
            <a:avLst/>
          </a:prstGeom>
          <a:noFill/>
          <a:ln>
            <a:noFill/>
          </a:ln>
        </p:spPr>
      </p:pic>
      <p:pic>
        <p:nvPicPr>
          <p:cNvPr id="322" name="Google Shape;322;p21"/>
          <p:cNvPicPr preferRelativeResize="0"/>
          <p:nvPr/>
        </p:nvPicPr>
        <p:blipFill rotWithShape="1">
          <a:blip r:embed="rId46">
            <a:alphaModFix/>
          </a:blip>
          <a:srcRect b="0" l="0" r="0" t="0"/>
          <a:stretch/>
        </p:blipFill>
        <p:spPr>
          <a:xfrm>
            <a:off x="8450359" y="5007654"/>
            <a:ext cx="1027266" cy="465817"/>
          </a:xfrm>
          <a:prstGeom prst="rect">
            <a:avLst/>
          </a:prstGeom>
          <a:noFill/>
          <a:ln>
            <a:noFill/>
          </a:ln>
        </p:spPr>
      </p:pic>
      <p:cxnSp>
        <p:nvCxnSpPr>
          <p:cNvPr id="323" name="Google Shape;323;p21"/>
          <p:cNvCxnSpPr/>
          <p:nvPr/>
        </p:nvCxnSpPr>
        <p:spPr>
          <a:xfrm>
            <a:off x="5868140" y="538135"/>
            <a:ext cx="632386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2"/>
          <p:cNvPicPr preferRelativeResize="0"/>
          <p:nvPr/>
        </p:nvPicPr>
        <p:blipFill rotWithShape="1">
          <a:blip r:embed="rId3">
            <a:alphaModFix/>
          </a:blip>
          <a:srcRect b="10358" l="19144" r="17470" t="6594"/>
          <a:stretch/>
        </p:blipFill>
        <p:spPr>
          <a:xfrm>
            <a:off x="5092560" y="1136903"/>
            <a:ext cx="2169808" cy="4386101"/>
          </a:xfrm>
          <a:prstGeom prst="rect">
            <a:avLst/>
          </a:prstGeom>
          <a:noFill/>
          <a:ln>
            <a:noFill/>
          </a:ln>
        </p:spPr>
      </p:pic>
      <p:sp>
        <p:nvSpPr>
          <p:cNvPr id="330" name="Google Shape;330;p22"/>
          <p:cNvSpPr/>
          <p:nvPr/>
        </p:nvSpPr>
        <p:spPr>
          <a:xfrm>
            <a:off x="7057900" y="4328253"/>
            <a:ext cx="312754" cy="1077879"/>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1" name="Google Shape;331;p22"/>
          <p:cNvSpPr/>
          <p:nvPr/>
        </p:nvSpPr>
        <p:spPr>
          <a:xfrm>
            <a:off x="7349470" y="2795387"/>
            <a:ext cx="312754" cy="1077879"/>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2" name="Google Shape;332;p22"/>
          <p:cNvSpPr/>
          <p:nvPr/>
        </p:nvSpPr>
        <p:spPr>
          <a:xfrm>
            <a:off x="7052315" y="1328101"/>
            <a:ext cx="312754" cy="1077879"/>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3" name="Google Shape;333;p22"/>
          <p:cNvSpPr/>
          <p:nvPr/>
        </p:nvSpPr>
        <p:spPr>
          <a:xfrm rot="10800000">
            <a:off x="4751017" y="1270145"/>
            <a:ext cx="224027" cy="4135986"/>
          </a:xfrm>
          <a:prstGeom prst="rightBrace">
            <a:avLst>
              <a:gd fmla="val 8333" name="adj1"/>
              <a:gd fmla="val 50000" name="adj2"/>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 name="Google Shape;334;p22"/>
          <p:cNvSpPr txBox="1"/>
          <p:nvPr/>
        </p:nvSpPr>
        <p:spPr>
          <a:xfrm>
            <a:off x="1501046" y="1108633"/>
            <a:ext cx="3037930" cy="132343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Leaves and roots of 4-5  </a:t>
            </a:r>
            <a:r>
              <a:rPr b="1" i="1" lang="en-US" sz="1600">
                <a:solidFill>
                  <a:schemeClr val="dk1"/>
                </a:solidFill>
                <a:latin typeface="Arial"/>
                <a:ea typeface="Arial"/>
                <a:cs typeface="Arial"/>
                <a:sym typeface="Arial"/>
              </a:rPr>
              <a:t>Brassica napus</a:t>
            </a:r>
            <a:r>
              <a:rPr b="1" lang="en-US" sz="1600">
                <a:solidFill>
                  <a:schemeClr val="dk1"/>
                </a:solidFill>
                <a:latin typeface="Arial"/>
                <a:ea typeface="Arial"/>
                <a:cs typeface="Arial"/>
                <a:sym typeface="Arial"/>
              </a:rPr>
              <a:t> plants. Flowers from older plants. All parts extracted separately during 16H.</a:t>
            </a:r>
            <a:endParaRPr/>
          </a:p>
        </p:txBody>
      </p:sp>
      <p:pic>
        <p:nvPicPr>
          <p:cNvPr id="335" name="Google Shape;335;p22"/>
          <p:cNvPicPr preferRelativeResize="0"/>
          <p:nvPr/>
        </p:nvPicPr>
        <p:blipFill rotWithShape="1">
          <a:blip r:embed="rId4">
            <a:alphaModFix/>
          </a:blip>
          <a:srcRect b="35498" l="18391" r="16227" t="37228"/>
          <a:stretch/>
        </p:blipFill>
        <p:spPr>
          <a:xfrm>
            <a:off x="3020011" y="4763493"/>
            <a:ext cx="1538806" cy="641923"/>
          </a:xfrm>
          <a:prstGeom prst="rect">
            <a:avLst/>
          </a:prstGeom>
          <a:noFill/>
          <a:ln>
            <a:noFill/>
          </a:ln>
        </p:spPr>
      </p:pic>
      <p:pic>
        <p:nvPicPr>
          <p:cNvPr id="336" name="Google Shape;336;p22"/>
          <p:cNvPicPr preferRelativeResize="0"/>
          <p:nvPr/>
        </p:nvPicPr>
        <p:blipFill rotWithShape="1">
          <a:blip r:embed="rId5">
            <a:alphaModFix/>
          </a:blip>
          <a:srcRect b="39779" l="10928" r="15311" t="36765"/>
          <a:stretch/>
        </p:blipFill>
        <p:spPr>
          <a:xfrm>
            <a:off x="2731700" y="3420280"/>
            <a:ext cx="1867195" cy="593782"/>
          </a:xfrm>
          <a:prstGeom prst="rect">
            <a:avLst/>
          </a:prstGeom>
          <a:noFill/>
          <a:ln>
            <a:noFill/>
          </a:ln>
        </p:spPr>
      </p:pic>
      <p:pic>
        <p:nvPicPr>
          <p:cNvPr id="337" name="Google Shape;337;p22"/>
          <p:cNvPicPr preferRelativeResize="0"/>
          <p:nvPr/>
        </p:nvPicPr>
        <p:blipFill rotWithShape="1">
          <a:blip r:embed="rId6">
            <a:alphaModFix/>
          </a:blip>
          <a:srcRect b="40840" l="0" r="0" t="37356"/>
          <a:stretch/>
        </p:blipFill>
        <p:spPr>
          <a:xfrm>
            <a:off x="2327232" y="2898280"/>
            <a:ext cx="1392043" cy="303517"/>
          </a:xfrm>
          <a:prstGeom prst="rect">
            <a:avLst/>
          </a:prstGeom>
          <a:noFill/>
          <a:ln>
            <a:noFill/>
          </a:ln>
        </p:spPr>
      </p:pic>
      <p:pic>
        <p:nvPicPr>
          <p:cNvPr id="338" name="Google Shape;338;p22"/>
          <p:cNvPicPr preferRelativeResize="0"/>
          <p:nvPr/>
        </p:nvPicPr>
        <p:blipFill rotWithShape="1">
          <a:blip r:embed="rId7">
            <a:alphaModFix/>
          </a:blip>
          <a:srcRect b="29334" l="0" r="0" t="31485"/>
          <a:stretch/>
        </p:blipFill>
        <p:spPr>
          <a:xfrm>
            <a:off x="2491508" y="5405416"/>
            <a:ext cx="1244568" cy="487635"/>
          </a:xfrm>
          <a:prstGeom prst="rect">
            <a:avLst/>
          </a:prstGeom>
          <a:noFill/>
          <a:ln>
            <a:noFill/>
          </a:ln>
        </p:spPr>
      </p:pic>
      <p:pic>
        <p:nvPicPr>
          <p:cNvPr id="339" name="Google Shape;339;p22"/>
          <p:cNvPicPr preferRelativeResize="0"/>
          <p:nvPr/>
        </p:nvPicPr>
        <p:blipFill rotWithShape="1">
          <a:blip r:embed="rId8">
            <a:alphaModFix/>
          </a:blip>
          <a:srcRect b="34075" l="0" r="0" t="35897"/>
          <a:stretch/>
        </p:blipFill>
        <p:spPr>
          <a:xfrm>
            <a:off x="1998477" y="4136784"/>
            <a:ext cx="1977414" cy="593783"/>
          </a:xfrm>
          <a:prstGeom prst="rect">
            <a:avLst/>
          </a:prstGeom>
          <a:noFill/>
          <a:ln>
            <a:noFill/>
          </a:ln>
        </p:spPr>
      </p:pic>
      <p:pic>
        <p:nvPicPr>
          <p:cNvPr id="340" name="Google Shape;340;p22"/>
          <p:cNvPicPr preferRelativeResize="0"/>
          <p:nvPr/>
        </p:nvPicPr>
        <p:blipFill rotWithShape="1">
          <a:blip r:embed="rId9">
            <a:alphaModFix/>
          </a:blip>
          <a:srcRect b="40646" l="0" r="0" t="41219"/>
          <a:stretch/>
        </p:blipFill>
        <p:spPr>
          <a:xfrm>
            <a:off x="7332916" y="5016277"/>
            <a:ext cx="2276515" cy="412863"/>
          </a:xfrm>
          <a:prstGeom prst="rect">
            <a:avLst/>
          </a:prstGeom>
          <a:noFill/>
          <a:ln>
            <a:noFill/>
          </a:ln>
        </p:spPr>
      </p:pic>
      <p:pic>
        <p:nvPicPr>
          <p:cNvPr id="341" name="Google Shape;341;p22"/>
          <p:cNvPicPr preferRelativeResize="0"/>
          <p:nvPr/>
        </p:nvPicPr>
        <p:blipFill rotWithShape="1">
          <a:blip r:embed="rId10">
            <a:alphaModFix/>
          </a:blip>
          <a:srcRect b="28856" l="0" r="0" t="26187"/>
          <a:stretch/>
        </p:blipFill>
        <p:spPr>
          <a:xfrm>
            <a:off x="7485254" y="4288003"/>
            <a:ext cx="1183572" cy="532092"/>
          </a:xfrm>
          <a:prstGeom prst="rect">
            <a:avLst/>
          </a:prstGeom>
          <a:noFill/>
          <a:ln>
            <a:noFill/>
          </a:ln>
        </p:spPr>
      </p:pic>
      <p:pic>
        <p:nvPicPr>
          <p:cNvPr id="342" name="Google Shape;342;p22"/>
          <p:cNvPicPr preferRelativeResize="0"/>
          <p:nvPr/>
        </p:nvPicPr>
        <p:blipFill rotWithShape="1">
          <a:blip r:embed="rId11">
            <a:alphaModFix/>
          </a:blip>
          <a:srcRect b="7672" l="33262" r="31284" t="0"/>
          <a:stretch/>
        </p:blipFill>
        <p:spPr>
          <a:xfrm>
            <a:off x="10356996" y="4207443"/>
            <a:ext cx="496210" cy="1292215"/>
          </a:xfrm>
          <a:prstGeom prst="rect">
            <a:avLst/>
          </a:prstGeom>
          <a:noFill/>
          <a:ln>
            <a:noFill/>
          </a:ln>
        </p:spPr>
      </p:pic>
      <p:pic>
        <p:nvPicPr>
          <p:cNvPr id="343" name="Google Shape;343;p22"/>
          <p:cNvPicPr preferRelativeResize="0"/>
          <p:nvPr/>
        </p:nvPicPr>
        <p:blipFill rotWithShape="1">
          <a:blip r:embed="rId12">
            <a:alphaModFix/>
          </a:blip>
          <a:srcRect b="28496" l="0" r="0" t="28698"/>
          <a:stretch/>
        </p:blipFill>
        <p:spPr>
          <a:xfrm>
            <a:off x="8754575" y="4264892"/>
            <a:ext cx="1592856" cy="681836"/>
          </a:xfrm>
          <a:prstGeom prst="rect">
            <a:avLst/>
          </a:prstGeom>
          <a:noFill/>
          <a:ln>
            <a:noFill/>
          </a:ln>
        </p:spPr>
      </p:pic>
      <p:pic>
        <p:nvPicPr>
          <p:cNvPr id="344" name="Google Shape;344;p22"/>
          <p:cNvPicPr preferRelativeResize="0"/>
          <p:nvPr/>
        </p:nvPicPr>
        <p:blipFill rotWithShape="1">
          <a:blip r:embed="rId13">
            <a:alphaModFix/>
          </a:blip>
          <a:srcRect b="0" l="0" r="0" t="0"/>
          <a:stretch/>
        </p:blipFill>
        <p:spPr>
          <a:xfrm>
            <a:off x="7869524" y="2387182"/>
            <a:ext cx="960881" cy="960881"/>
          </a:xfrm>
          <a:prstGeom prst="rect">
            <a:avLst/>
          </a:prstGeom>
          <a:noFill/>
          <a:ln>
            <a:noFill/>
          </a:ln>
        </p:spPr>
      </p:pic>
      <p:pic>
        <p:nvPicPr>
          <p:cNvPr id="345" name="Google Shape;345;p22"/>
          <p:cNvPicPr preferRelativeResize="0"/>
          <p:nvPr/>
        </p:nvPicPr>
        <p:blipFill rotWithShape="1">
          <a:blip r:embed="rId14">
            <a:alphaModFix/>
          </a:blip>
          <a:srcRect b="0" l="1928" r="2912" t="0"/>
          <a:stretch/>
        </p:blipFill>
        <p:spPr>
          <a:xfrm>
            <a:off x="9140497" y="2631849"/>
            <a:ext cx="1350218" cy="532092"/>
          </a:xfrm>
          <a:prstGeom prst="rect">
            <a:avLst/>
          </a:prstGeom>
          <a:noFill/>
          <a:ln>
            <a:noFill/>
          </a:ln>
        </p:spPr>
      </p:pic>
      <p:pic>
        <p:nvPicPr>
          <p:cNvPr id="346" name="Google Shape;346;p22"/>
          <p:cNvPicPr preferRelativeResize="0"/>
          <p:nvPr/>
        </p:nvPicPr>
        <p:blipFill rotWithShape="1">
          <a:blip r:embed="rId15">
            <a:alphaModFix/>
          </a:blip>
          <a:srcRect b="0" l="0" r="0" t="0"/>
          <a:stretch/>
        </p:blipFill>
        <p:spPr>
          <a:xfrm rot="-3646358">
            <a:off x="10548739" y="3090222"/>
            <a:ext cx="691538" cy="552150"/>
          </a:xfrm>
          <a:prstGeom prst="rect">
            <a:avLst/>
          </a:prstGeom>
          <a:noFill/>
          <a:ln>
            <a:noFill/>
          </a:ln>
        </p:spPr>
      </p:pic>
      <p:pic>
        <p:nvPicPr>
          <p:cNvPr id="347" name="Google Shape;347;p22"/>
          <p:cNvPicPr preferRelativeResize="0"/>
          <p:nvPr/>
        </p:nvPicPr>
        <p:blipFill rotWithShape="1">
          <a:blip r:embed="rId16">
            <a:alphaModFix/>
          </a:blip>
          <a:srcRect b="0" l="0" r="0" t="0"/>
          <a:stretch/>
        </p:blipFill>
        <p:spPr>
          <a:xfrm>
            <a:off x="7687198" y="3577037"/>
            <a:ext cx="1110100" cy="371190"/>
          </a:xfrm>
          <a:prstGeom prst="rect">
            <a:avLst/>
          </a:prstGeom>
          <a:noFill/>
          <a:ln>
            <a:noFill/>
          </a:ln>
        </p:spPr>
      </p:pic>
      <p:pic>
        <p:nvPicPr>
          <p:cNvPr id="348" name="Google Shape;348;p22"/>
          <p:cNvPicPr preferRelativeResize="0"/>
          <p:nvPr/>
        </p:nvPicPr>
        <p:blipFill rotWithShape="1">
          <a:blip r:embed="rId17">
            <a:alphaModFix/>
          </a:blip>
          <a:srcRect b="0" l="0" r="0" t="0"/>
          <a:stretch/>
        </p:blipFill>
        <p:spPr>
          <a:xfrm>
            <a:off x="8866465" y="3314756"/>
            <a:ext cx="1217842" cy="395799"/>
          </a:xfrm>
          <a:prstGeom prst="rect">
            <a:avLst/>
          </a:prstGeom>
          <a:noFill/>
          <a:ln>
            <a:noFill/>
          </a:ln>
        </p:spPr>
      </p:pic>
      <p:pic>
        <p:nvPicPr>
          <p:cNvPr id="349" name="Google Shape;349;p22"/>
          <p:cNvPicPr preferRelativeResize="0"/>
          <p:nvPr/>
        </p:nvPicPr>
        <p:blipFill rotWithShape="1">
          <a:blip r:embed="rId18">
            <a:alphaModFix/>
          </a:blip>
          <a:srcRect b="40614" l="0" r="0" t="41844"/>
          <a:stretch/>
        </p:blipFill>
        <p:spPr>
          <a:xfrm>
            <a:off x="7477048" y="1248560"/>
            <a:ext cx="1459168" cy="255968"/>
          </a:xfrm>
          <a:prstGeom prst="rect">
            <a:avLst/>
          </a:prstGeom>
          <a:noFill/>
          <a:ln>
            <a:noFill/>
          </a:ln>
        </p:spPr>
      </p:pic>
      <p:pic>
        <p:nvPicPr>
          <p:cNvPr id="350" name="Google Shape;350;p22"/>
          <p:cNvPicPr preferRelativeResize="0"/>
          <p:nvPr/>
        </p:nvPicPr>
        <p:blipFill rotWithShape="1">
          <a:blip r:embed="rId19">
            <a:alphaModFix/>
          </a:blip>
          <a:srcRect b="0" l="0" r="0" t="0"/>
          <a:stretch/>
        </p:blipFill>
        <p:spPr>
          <a:xfrm>
            <a:off x="9614393" y="1222249"/>
            <a:ext cx="1350219" cy="433025"/>
          </a:xfrm>
          <a:prstGeom prst="rect">
            <a:avLst/>
          </a:prstGeom>
          <a:noFill/>
          <a:ln>
            <a:noFill/>
          </a:ln>
        </p:spPr>
      </p:pic>
      <p:pic>
        <p:nvPicPr>
          <p:cNvPr id="351" name="Google Shape;351;p22"/>
          <p:cNvPicPr preferRelativeResize="0"/>
          <p:nvPr/>
        </p:nvPicPr>
        <p:blipFill rotWithShape="1">
          <a:blip r:embed="rId20">
            <a:alphaModFix/>
          </a:blip>
          <a:srcRect b="36884" l="0" r="0" t="35220"/>
          <a:stretch/>
        </p:blipFill>
        <p:spPr>
          <a:xfrm>
            <a:off x="7625484" y="1810519"/>
            <a:ext cx="1547275" cy="431636"/>
          </a:xfrm>
          <a:prstGeom prst="rect">
            <a:avLst/>
          </a:prstGeom>
          <a:noFill/>
          <a:ln>
            <a:noFill/>
          </a:ln>
        </p:spPr>
      </p:pic>
      <p:pic>
        <p:nvPicPr>
          <p:cNvPr id="352" name="Google Shape;352;p22"/>
          <p:cNvPicPr preferRelativeResize="0"/>
          <p:nvPr/>
        </p:nvPicPr>
        <p:blipFill rotWithShape="1">
          <a:blip r:embed="rId21">
            <a:alphaModFix/>
          </a:blip>
          <a:srcRect b="0" l="0" r="0" t="0"/>
          <a:stretch/>
        </p:blipFill>
        <p:spPr>
          <a:xfrm>
            <a:off x="9393467" y="1780977"/>
            <a:ext cx="1297487" cy="532092"/>
          </a:xfrm>
          <a:prstGeom prst="rect">
            <a:avLst/>
          </a:prstGeom>
          <a:noFill/>
          <a:ln>
            <a:noFill/>
          </a:ln>
        </p:spPr>
      </p:pic>
      <p:sp>
        <p:nvSpPr>
          <p:cNvPr id="353" name="Google Shape;353;p22"/>
          <p:cNvSpPr txBox="1"/>
          <p:nvPr/>
        </p:nvSpPr>
        <p:spPr>
          <a:xfrm>
            <a:off x="2268327" y="34654"/>
            <a:ext cx="11342817" cy="3708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Repeatability tests on rapeseed plants</a:t>
            </a:r>
            <a:endParaRPr b="1" sz="3200">
              <a:solidFill>
                <a:schemeClr val="dk1"/>
              </a:solidFill>
              <a:latin typeface="Play"/>
              <a:ea typeface="Play"/>
              <a:cs typeface="Play"/>
              <a:sym typeface="Play"/>
            </a:endParaRPr>
          </a:p>
        </p:txBody>
      </p:sp>
      <p:pic>
        <p:nvPicPr>
          <p:cNvPr id="354" name="Google Shape;354;p22"/>
          <p:cNvPicPr preferRelativeResize="0"/>
          <p:nvPr/>
        </p:nvPicPr>
        <p:blipFill rotWithShape="1">
          <a:blip r:embed="rId22">
            <a:alphaModFix/>
          </a:blip>
          <a:srcRect b="0" l="0" r="0" t="0"/>
          <a:stretch/>
        </p:blipFill>
        <p:spPr>
          <a:xfrm>
            <a:off x="-4798" y="-16784"/>
            <a:ext cx="1357698" cy="6317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1" name="Google Shape;361;p23"/>
          <p:cNvSpPr txBox="1"/>
          <p:nvPr/>
        </p:nvSpPr>
        <p:spPr>
          <a:xfrm>
            <a:off x="1542048" y="334930"/>
            <a:ext cx="11342817" cy="3708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Repeatability tests on rapeseed plants</a:t>
            </a:r>
            <a:endParaRPr b="1" sz="3200">
              <a:solidFill>
                <a:schemeClr val="dk1"/>
              </a:solidFill>
              <a:latin typeface="Play"/>
              <a:ea typeface="Play"/>
              <a:cs typeface="Play"/>
              <a:sym typeface="Play"/>
            </a:endParaRPr>
          </a:p>
        </p:txBody>
      </p:sp>
      <p:sp>
        <p:nvSpPr>
          <p:cNvPr id="362" name="Google Shape;362;p23"/>
          <p:cNvSpPr/>
          <p:nvPr/>
        </p:nvSpPr>
        <p:spPr>
          <a:xfrm>
            <a:off x="0" y="0"/>
            <a:ext cx="12192000" cy="68580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latin typeface="Twentieth Century"/>
              <a:ea typeface="Twentieth Century"/>
              <a:cs typeface="Twentieth Century"/>
              <a:sym typeface="Twentieth Century"/>
            </a:endParaRPr>
          </a:p>
        </p:txBody>
      </p:sp>
      <p:sp>
        <p:nvSpPr>
          <p:cNvPr id="363" name="Google Shape;363;p23"/>
          <p:cNvSpPr txBox="1"/>
          <p:nvPr/>
        </p:nvSpPr>
        <p:spPr>
          <a:xfrm>
            <a:off x="1455305" y="3965069"/>
            <a:ext cx="4362837" cy="156966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Tests carried out on 10 genetic lines and performance of triplicates</a:t>
            </a:r>
            <a:endParaRPr/>
          </a:p>
          <a:p>
            <a:pPr indent="-171450" lvl="0" marL="171450" marR="0" rtl="0" algn="ctr">
              <a:spcBef>
                <a:spcPts val="0"/>
              </a:spcBef>
              <a:spcAft>
                <a:spcPts val="0"/>
              </a:spcAft>
              <a:buClr>
                <a:schemeClr val="dk1"/>
              </a:buClr>
              <a:buSzPts val="1600"/>
              <a:buFont typeface="Noto Sans Symbols"/>
              <a:buChar char="⇒"/>
            </a:pPr>
            <a:r>
              <a:rPr b="1" lang="en-US" sz="1600">
                <a:solidFill>
                  <a:schemeClr val="dk1"/>
                </a:solidFill>
                <a:latin typeface="Arial"/>
                <a:ea typeface="Arial"/>
                <a:cs typeface="Arial"/>
                <a:sym typeface="Arial"/>
              </a:rPr>
              <a:t>Foliar VOC extraction only</a:t>
            </a:r>
            <a:endParaRPr b="1" i="0" sz="1600" u="none" cap="none" strike="noStrike">
              <a:solidFill>
                <a:schemeClr val="dk1"/>
              </a:solidFill>
              <a:latin typeface="Gill Sans"/>
              <a:ea typeface="Gill Sans"/>
              <a:cs typeface="Gill Sans"/>
              <a:sym typeface="Gill Sans"/>
            </a:endParaRPr>
          </a:p>
          <a:p>
            <a:pPr indent="-285750" lvl="0" marL="285750" marR="0" rtl="0" algn="ctr">
              <a:spcBef>
                <a:spcPts val="0"/>
              </a:spcBef>
              <a:spcAft>
                <a:spcPts val="0"/>
              </a:spcAft>
              <a:buClr>
                <a:schemeClr val="dk1"/>
              </a:buClr>
              <a:buSzPts val="1600"/>
              <a:buFont typeface="Noto Sans Symbols"/>
              <a:buChar char="⇒"/>
            </a:pPr>
            <a:r>
              <a:rPr b="1" lang="en-US" sz="1600">
                <a:solidFill>
                  <a:schemeClr val="dk1"/>
                </a:solidFill>
                <a:latin typeface="Arial"/>
                <a:ea typeface="Arial"/>
                <a:cs typeface="Arial"/>
                <a:sym typeface="Arial"/>
              </a:rPr>
              <a:t>Extraction pressure at 30 mmHg</a:t>
            </a:r>
            <a:endParaRPr b="1" sz="1600">
              <a:solidFill>
                <a:schemeClr val="dk1"/>
              </a:solidFill>
              <a:latin typeface="Arial"/>
              <a:ea typeface="Arial"/>
              <a:cs typeface="Arial"/>
              <a:sym typeface="Arial"/>
            </a:endParaRPr>
          </a:p>
          <a:p>
            <a:pPr indent="-285750" lvl="0" marL="285750" marR="0" rtl="0" algn="ctr">
              <a:spcBef>
                <a:spcPts val="0"/>
              </a:spcBef>
              <a:spcAft>
                <a:spcPts val="0"/>
              </a:spcAft>
              <a:buClr>
                <a:schemeClr val="dk1"/>
              </a:buClr>
              <a:buSzPts val="1600"/>
              <a:buFont typeface="Noto Sans Symbols"/>
              <a:buChar char="⇒"/>
            </a:pPr>
            <a:r>
              <a:rPr b="1" lang="en-US" sz="1600">
                <a:solidFill>
                  <a:schemeClr val="dk1"/>
                </a:solidFill>
                <a:latin typeface="Arial"/>
                <a:ea typeface="Arial"/>
                <a:cs typeface="Arial"/>
                <a:sym typeface="Arial"/>
              </a:rPr>
              <a:t>16 hours of extraction at 45°C and 110 RPM</a:t>
            </a:r>
            <a:endParaRPr b="1" i="0" sz="1600" u="none" cap="none" strike="noStrike">
              <a:solidFill>
                <a:schemeClr val="dk1"/>
              </a:solidFill>
              <a:latin typeface="Gill Sans"/>
              <a:ea typeface="Gill Sans"/>
              <a:cs typeface="Gill Sans"/>
              <a:sym typeface="Gill Sans"/>
            </a:endParaRPr>
          </a:p>
        </p:txBody>
      </p:sp>
      <p:pic>
        <p:nvPicPr>
          <p:cNvPr id="364" name="Google Shape;364;p23"/>
          <p:cNvPicPr preferRelativeResize="0"/>
          <p:nvPr/>
        </p:nvPicPr>
        <p:blipFill rotWithShape="1">
          <a:blip r:embed="rId3">
            <a:alphaModFix/>
          </a:blip>
          <a:srcRect b="0" l="0" r="0" t="0"/>
          <a:stretch/>
        </p:blipFill>
        <p:spPr>
          <a:xfrm>
            <a:off x="5920547" y="4704531"/>
            <a:ext cx="2292586" cy="1328448"/>
          </a:xfrm>
          <a:prstGeom prst="rect">
            <a:avLst/>
          </a:prstGeom>
          <a:noFill/>
          <a:ln>
            <a:noFill/>
          </a:ln>
        </p:spPr>
      </p:pic>
      <p:pic>
        <p:nvPicPr>
          <p:cNvPr id="365" name="Google Shape;365;p23"/>
          <p:cNvPicPr preferRelativeResize="0"/>
          <p:nvPr/>
        </p:nvPicPr>
        <p:blipFill rotWithShape="1">
          <a:blip r:embed="rId4">
            <a:alphaModFix/>
          </a:blip>
          <a:srcRect b="0" l="0" r="0" t="0"/>
          <a:stretch/>
        </p:blipFill>
        <p:spPr>
          <a:xfrm>
            <a:off x="8524815" y="4345659"/>
            <a:ext cx="3225344" cy="1806571"/>
          </a:xfrm>
          <a:prstGeom prst="rect">
            <a:avLst/>
          </a:prstGeom>
          <a:noFill/>
          <a:ln>
            <a:noFill/>
          </a:ln>
        </p:spPr>
      </p:pic>
      <p:pic>
        <p:nvPicPr>
          <p:cNvPr id="366" name="Google Shape;366;p23"/>
          <p:cNvPicPr preferRelativeResize="0"/>
          <p:nvPr/>
        </p:nvPicPr>
        <p:blipFill rotWithShape="1">
          <a:blip r:embed="rId5">
            <a:alphaModFix/>
          </a:blip>
          <a:srcRect b="0" l="2982" r="0" t="0"/>
          <a:stretch/>
        </p:blipFill>
        <p:spPr>
          <a:xfrm>
            <a:off x="5867607" y="1784763"/>
            <a:ext cx="5895582" cy="2337364"/>
          </a:xfrm>
          <a:prstGeom prst="rect">
            <a:avLst/>
          </a:prstGeom>
          <a:noFill/>
          <a:ln>
            <a:noFill/>
          </a:ln>
        </p:spPr>
      </p:pic>
      <p:sp>
        <p:nvSpPr>
          <p:cNvPr id="367" name="Google Shape;367;p23"/>
          <p:cNvSpPr/>
          <p:nvPr/>
        </p:nvSpPr>
        <p:spPr>
          <a:xfrm>
            <a:off x="9302883" y="2799031"/>
            <a:ext cx="145881" cy="1259937"/>
          </a:xfrm>
          <a:prstGeom prst="ellipse">
            <a:avLst/>
          </a:prstGeom>
          <a:noFill/>
          <a:ln cap="flat" cmpd="sng" w="2857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68" name="Google Shape;368;p23"/>
          <p:cNvPicPr preferRelativeResize="0"/>
          <p:nvPr/>
        </p:nvPicPr>
        <p:blipFill rotWithShape="1">
          <a:blip r:embed="rId6">
            <a:alphaModFix/>
          </a:blip>
          <a:srcRect b="0" l="17047" r="0" t="0"/>
          <a:stretch/>
        </p:blipFill>
        <p:spPr>
          <a:xfrm>
            <a:off x="1761272" y="1353147"/>
            <a:ext cx="803868" cy="1156267"/>
          </a:xfrm>
          <a:prstGeom prst="rect">
            <a:avLst/>
          </a:prstGeom>
          <a:noFill/>
          <a:ln>
            <a:noFill/>
          </a:ln>
        </p:spPr>
      </p:pic>
      <p:sp>
        <p:nvSpPr>
          <p:cNvPr id="369" name="Google Shape;369;p23"/>
          <p:cNvSpPr txBox="1"/>
          <p:nvPr/>
        </p:nvSpPr>
        <p:spPr>
          <a:xfrm>
            <a:off x="2663408" y="1292493"/>
            <a:ext cx="2973123" cy="160043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Rapeseed plants about 1 month old</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Analyses carried out on leaves extraction only</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Counting of leaves and weighing of fresh masses before extraction</a:t>
            </a:r>
            <a:endParaRPr sz="1400">
              <a:solidFill>
                <a:schemeClr val="dk1"/>
              </a:solidFill>
              <a:latin typeface="Arial"/>
              <a:ea typeface="Arial"/>
              <a:cs typeface="Arial"/>
              <a:sym typeface="Arial"/>
            </a:endParaRPr>
          </a:p>
        </p:txBody>
      </p:sp>
      <p:pic>
        <p:nvPicPr>
          <p:cNvPr id="370" name="Google Shape;370;p23"/>
          <p:cNvPicPr preferRelativeResize="0"/>
          <p:nvPr/>
        </p:nvPicPr>
        <p:blipFill rotWithShape="1">
          <a:blip r:embed="rId7">
            <a:alphaModFix/>
          </a:blip>
          <a:srcRect b="0" l="0" r="0" t="0"/>
          <a:stretch/>
        </p:blipFill>
        <p:spPr>
          <a:xfrm>
            <a:off x="-4798" y="-16784"/>
            <a:ext cx="1357698" cy="6317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24"/>
          <p:cNvGrpSpPr/>
          <p:nvPr/>
        </p:nvGrpSpPr>
        <p:grpSpPr>
          <a:xfrm>
            <a:off x="28415" y="77145"/>
            <a:ext cx="12163585" cy="6049218"/>
            <a:chOff x="2343910" y="30124625"/>
            <a:chExt cx="12163585" cy="6049218"/>
          </a:xfrm>
        </p:grpSpPr>
        <p:sp>
          <p:nvSpPr>
            <p:cNvPr id="377" name="Google Shape;377;p24"/>
            <p:cNvSpPr txBox="1"/>
            <p:nvPr/>
          </p:nvSpPr>
          <p:spPr>
            <a:xfrm>
              <a:off x="2343910" y="30124625"/>
              <a:ext cx="12163585" cy="53841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3200">
                  <a:solidFill>
                    <a:schemeClr val="dk1"/>
                  </a:solidFill>
                  <a:latin typeface="Play"/>
                  <a:ea typeface="Play"/>
                  <a:cs typeface="Play"/>
                  <a:sym typeface="Play"/>
                </a:rPr>
                <a:t>Standardized technique offering good repeatability for genetic studies </a:t>
              </a:r>
              <a:endParaRPr/>
            </a:p>
          </p:txBody>
        </p:sp>
        <p:sp>
          <p:nvSpPr>
            <p:cNvPr id="378" name="Google Shape;378;p24"/>
            <p:cNvSpPr txBox="1"/>
            <p:nvPr/>
          </p:nvSpPr>
          <p:spPr>
            <a:xfrm>
              <a:off x="2642127" y="30770402"/>
              <a:ext cx="5033388" cy="1015663"/>
            </a:xfrm>
            <a:prstGeom prst="rect">
              <a:avLst/>
            </a:prstGeom>
            <a:solidFill>
              <a:srgbClr val="FFFFFF"/>
            </a:solidFill>
            <a:ln cap="flat" cmpd="sng" w="1270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Analysis of triplicates of 10 rapeseed introgression lines at 4 leaves state of growth </a:t>
              </a:r>
              <a:r>
                <a:rPr b="1" i="0" lang="en-US" sz="1200" u="none" cap="none" strike="noStrike">
                  <a:solidFill>
                    <a:schemeClr val="dk1"/>
                  </a:solidFill>
                  <a:latin typeface="Arial"/>
                  <a:ea typeface="Arial"/>
                  <a:cs typeface="Arial"/>
                  <a:sym typeface="Arial"/>
                </a:rPr>
                <a:t> </a:t>
              </a:r>
              <a:endParaRPr/>
            </a:p>
            <a:p>
              <a:pPr indent="-342900" lvl="0" marL="342900" marR="0" rtl="0" algn="ctr">
                <a:lnSpc>
                  <a:spcPct val="100000"/>
                </a:lnSpc>
                <a:spcBef>
                  <a:spcPts val="0"/>
                </a:spcBef>
                <a:spcAft>
                  <a:spcPts val="0"/>
                </a:spcAft>
                <a:buClr>
                  <a:schemeClr val="dk1"/>
                </a:buClr>
                <a:buSzPts val="1200"/>
                <a:buFont typeface="Noto Sans Symbols"/>
                <a:buChar char="⇒"/>
              </a:pPr>
              <a:r>
                <a:rPr b="1" i="0" lang="en-US" sz="1200" u="none" cap="none" strike="noStrike">
                  <a:solidFill>
                    <a:schemeClr val="dk1"/>
                  </a:solidFill>
                  <a:latin typeface="Arial"/>
                  <a:ea typeface="Arial"/>
                  <a:cs typeface="Arial"/>
                  <a:sym typeface="Arial"/>
                </a:rPr>
                <a:t>Extraction of VOCs from leaves only</a:t>
              </a:r>
              <a:endParaRPr/>
            </a:p>
            <a:p>
              <a:pPr indent="-285750" lvl="0" marL="285750" marR="0" rtl="0" algn="ctr">
                <a:lnSpc>
                  <a:spcPct val="100000"/>
                </a:lnSpc>
                <a:spcBef>
                  <a:spcPts val="0"/>
                </a:spcBef>
                <a:spcAft>
                  <a:spcPts val="0"/>
                </a:spcAft>
                <a:buClr>
                  <a:schemeClr val="dk1"/>
                </a:buClr>
                <a:buSzPts val="1200"/>
                <a:buFont typeface="Noto Sans Symbols"/>
                <a:buChar char="⇒"/>
              </a:pPr>
              <a:r>
                <a:rPr b="1" i="0" lang="en-US" sz="1200" u="none" cap="none" strike="noStrike">
                  <a:solidFill>
                    <a:schemeClr val="dk1"/>
                  </a:solidFill>
                  <a:latin typeface="Arial"/>
                  <a:ea typeface="Arial"/>
                  <a:cs typeface="Arial"/>
                  <a:sym typeface="Arial"/>
                </a:rPr>
                <a:t>Extraction pressure at 30 mmHg</a:t>
              </a:r>
              <a:endParaRPr/>
            </a:p>
            <a:p>
              <a:pPr indent="-285750" lvl="0" marL="285750" marR="0" rtl="0" algn="ctr">
                <a:lnSpc>
                  <a:spcPct val="100000"/>
                </a:lnSpc>
                <a:spcBef>
                  <a:spcPts val="0"/>
                </a:spcBef>
                <a:spcAft>
                  <a:spcPts val="0"/>
                </a:spcAft>
                <a:buClr>
                  <a:schemeClr val="dk1"/>
                </a:buClr>
                <a:buSzPts val="1200"/>
                <a:buFont typeface="Noto Sans Symbols"/>
                <a:buChar char="⇒"/>
              </a:pPr>
              <a:r>
                <a:rPr b="1" i="0" lang="en-US" sz="1200" u="none" cap="none" strike="noStrike">
                  <a:solidFill>
                    <a:schemeClr val="dk1"/>
                  </a:solidFill>
                  <a:latin typeface="Arial"/>
                  <a:ea typeface="Arial"/>
                  <a:cs typeface="Arial"/>
                  <a:sym typeface="Arial"/>
                </a:rPr>
                <a:t>16h of extraction </a:t>
              </a:r>
              <a:r>
                <a:rPr b="1" lang="en-US" sz="1200">
                  <a:solidFill>
                    <a:schemeClr val="dk1"/>
                  </a:solidFill>
                  <a:latin typeface="Arial"/>
                  <a:ea typeface="Arial"/>
                  <a:cs typeface="Arial"/>
                  <a:sym typeface="Arial"/>
                </a:rPr>
                <a:t>at</a:t>
              </a:r>
              <a:r>
                <a:rPr b="1" i="0" lang="en-US" sz="1200" u="none" cap="none" strike="noStrike">
                  <a:solidFill>
                    <a:schemeClr val="dk1"/>
                  </a:solidFill>
                  <a:latin typeface="Arial"/>
                  <a:ea typeface="Arial"/>
                  <a:cs typeface="Arial"/>
                  <a:sym typeface="Arial"/>
                </a:rPr>
                <a:t> 45°C </a:t>
              </a:r>
              <a:r>
                <a:rPr b="1" lang="en-US" sz="1200">
                  <a:solidFill>
                    <a:schemeClr val="dk1"/>
                  </a:solidFill>
                  <a:latin typeface="Arial"/>
                  <a:ea typeface="Arial"/>
                  <a:cs typeface="Arial"/>
                  <a:sym typeface="Arial"/>
                </a:rPr>
                <a:t>and</a:t>
              </a:r>
              <a:r>
                <a:rPr b="1" i="0" lang="en-US" sz="1200" u="none" cap="none" strike="noStrike">
                  <a:solidFill>
                    <a:schemeClr val="dk1"/>
                  </a:solidFill>
                  <a:latin typeface="Arial"/>
                  <a:ea typeface="Arial"/>
                  <a:cs typeface="Arial"/>
                  <a:sym typeface="Arial"/>
                </a:rPr>
                <a:t> 110 RPM</a:t>
              </a:r>
              <a:endParaRPr/>
            </a:p>
          </p:txBody>
        </p:sp>
        <p:pic>
          <p:nvPicPr>
            <p:cNvPr id="379" name="Google Shape;379;p24"/>
            <p:cNvPicPr preferRelativeResize="0"/>
            <p:nvPr/>
          </p:nvPicPr>
          <p:blipFill rotWithShape="1">
            <a:blip r:embed="rId3">
              <a:alphaModFix/>
            </a:blip>
            <a:srcRect b="0" l="2132" r="1649" t="0"/>
            <a:stretch/>
          </p:blipFill>
          <p:spPr>
            <a:xfrm>
              <a:off x="7675515" y="30764709"/>
              <a:ext cx="6744220" cy="3356736"/>
            </a:xfrm>
            <a:prstGeom prst="rect">
              <a:avLst/>
            </a:prstGeom>
            <a:noFill/>
            <a:ln>
              <a:noFill/>
            </a:ln>
          </p:spPr>
        </p:pic>
        <p:sp>
          <p:nvSpPr>
            <p:cNvPr id="380" name="Google Shape;380;p24"/>
            <p:cNvSpPr/>
            <p:nvPr/>
          </p:nvSpPr>
          <p:spPr>
            <a:xfrm>
              <a:off x="2642127" y="32005472"/>
              <a:ext cx="5033388" cy="1815882"/>
            </a:xfrm>
            <a:prstGeom prst="rect">
              <a:avLst/>
            </a:prstGeom>
            <a:noFill/>
            <a:ln cap="flat" cmpd="sng" w="38100">
              <a:solidFill>
                <a:srgbClr val="FF0000"/>
              </a:solidFill>
              <a:prstDash val="dash"/>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Good repeatability is observed  taking into account the differences in leaf mass weighed</a:t>
              </a:r>
              <a:endParaRPr/>
            </a:p>
            <a:p>
              <a:pPr indent="-196850" lvl="0" marL="285750" marR="0" rtl="0" algn="l">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High Throughput, quick and simple analyses</a:t>
              </a:r>
              <a:endParaRPr/>
            </a:p>
            <a:p>
              <a:pPr indent="-196850" lvl="0" marL="285750" marR="0" rtl="0" algn="l">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Essential criterion for working on vegetal matrices</a:t>
              </a:r>
              <a:endParaRPr/>
            </a:p>
            <a:p>
              <a:pPr indent="-196850" lvl="0" marL="285750" marR="0" rtl="0" algn="l">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Discriminating peaks can thus be searched</a:t>
              </a:r>
              <a:endParaRPr/>
            </a:p>
          </p:txBody>
        </p:sp>
        <p:pic>
          <p:nvPicPr>
            <p:cNvPr id="381" name="Google Shape;381;p24"/>
            <p:cNvPicPr preferRelativeResize="0"/>
            <p:nvPr/>
          </p:nvPicPr>
          <p:blipFill rotWithShape="1">
            <a:blip r:embed="rId4">
              <a:alphaModFix/>
            </a:blip>
            <a:srcRect b="0" l="0" r="0" t="0"/>
            <a:stretch/>
          </p:blipFill>
          <p:spPr>
            <a:xfrm>
              <a:off x="2464486" y="34277161"/>
              <a:ext cx="4782450" cy="1866434"/>
            </a:xfrm>
            <a:prstGeom prst="rect">
              <a:avLst/>
            </a:prstGeom>
            <a:noFill/>
            <a:ln>
              <a:noFill/>
            </a:ln>
          </p:spPr>
        </p:pic>
        <p:cxnSp>
          <p:nvCxnSpPr>
            <p:cNvPr id="382" name="Google Shape;382;p24"/>
            <p:cNvCxnSpPr>
              <a:stCxn id="380" idx="2"/>
              <a:endCxn id="381" idx="0"/>
            </p:cNvCxnSpPr>
            <p:nvPr/>
          </p:nvCxnSpPr>
          <p:spPr>
            <a:xfrm rot="5400000">
              <a:off x="4779471" y="33897704"/>
              <a:ext cx="455700" cy="303000"/>
            </a:xfrm>
            <a:prstGeom prst="bentConnector3">
              <a:avLst>
                <a:gd fmla="val 6642150" name="adj1"/>
              </a:avLst>
            </a:prstGeom>
            <a:noFill/>
            <a:ln cap="flat" cmpd="sng" w="57150">
              <a:solidFill>
                <a:srgbClr val="FF0000"/>
              </a:solidFill>
              <a:prstDash val="solid"/>
              <a:miter lim="800000"/>
              <a:headEnd len="sm" w="sm" type="none"/>
              <a:tailEnd len="med" w="med" type="triangle"/>
            </a:ln>
          </p:spPr>
        </p:cxnSp>
        <p:sp>
          <p:nvSpPr>
            <p:cNvPr id="383" name="Google Shape;383;p24"/>
            <p:cNvSpPr/>
            <p:nvPr/>
          </p:nvSpPr>
          <p:spPr>
            <a:xfrm>
              <a:off x="4550131" y="34389574"/>
              <a:ext cx="611161" cy="14751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24"/>
            <p:cNvSpPr/>
            <p:nvPr/>
          </p:nvSpPr>
          <p:spPr>
            <a:xfrm>
              <a:off x="4981794" y="35090676"/>
              <a:ext cx="611160" cy="10323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85" name="Google Shape;385;p24"/>
            <p:cNvCxnSpPr>
              <a:stCxn id="384" idx="5"/>
            </p:cNvCxnSpPr>
            <p:nvPr/>
          </p:nvCxnSpPr>
          <p:spPr>
            <a:xfrm rot="-5400000">
              <a:off x="5806452" y="34338646"/>
              <a:ext cx="1330200" cy="1936200"/>
            </a:xfrm>
            <a:prstGeom prst="curvedConnector4">
              <a:avLst>
                <a:gd fmla="val -2276223" name="adj1"/>
                <a:gd fmla="val 171901" name="adj2"/>
              </a:avLst>
            </a:prstGeom>
            <a:noFill/>
            <a:ln cap="flat" cmpd="sng" w="38100">
              <a:solidFill>
                <a:schemeClr val="dk1"/>
              </a:solidFill>
              <a:prstDash val="solid"/>
              <a:miter lim="800000"/>
              <a:headEnd len="sm" w="sm" type="none"/>
              <a:tailEnd len="med" w="med" type="triangle"/>
            </a:ln>
          </p:spPr>
        </p:cxnSp>
        <p:cxnSp>
          <p:nvCxnSpPr>
            <p:cNvPr id="386" name="Google Shape;386;p24"/>
            <p:cNvCxnSpPr>
              <a:stCxn id="383" idx="4"/>
              <a:endCxn id="387" idx="3"/>
            </p:cNvCxnSpPr>
            <p:nvPr/>
          </p:nvCxnSpPr>
          <p:spPr>
            <a:xfrm flipH="1" rot="5400000">
              <a:off x="4286612" y="35295605"/>
              <a:ext cx="639900" cy="498300"/>
            </a:xfrm>
            <a:prstGeom prst="curvedConnector4">
              <a:avLst>
                <a:gd fmla="val -4731909" name="adj1"/>
                <a:gd fmla="val -384028" name="adj2"/>
              </a:avLst>
            </a:prstGeom>
            <a:noFill/>
            <a:ln cap="flat" cmpd="sng" w="38100">
              <a:solidFill>
                <a:schemeClr val="dk1"/>
              </a:solidFill>
              <a:prstDash val="solid"/>
              <a:miter lim="800000"/>
              <a:headEnd len="sm" w="sm" type="none"/>
              <a:tailEnd len="med" w="med" type="triangle"/>
            </a:ln>
          </p:spPr>
        </p:cxnSp>
        <p:sp>
          <p:nvSpPr>
            <p:cNvPr id="388" name="Google Shape;388;p24"/>
            <p:cNvSpPr txBox="1"/>
            <p:nvPr/>
          </p:nvSpPr>
          <p:spPr>
            <a:xfrm>
              <a:off x="2796933" y="34110684"/>
              <a:ext cx="1753197" cy="26161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Isobutyl Isothiocyanate</a:t>
              </a:r>
              <a:endParaRPr b="1" sz="1100">
                <a:solidFill>
                  <a:schemeClr val="dk1"/>
                </a:solidFill>
                <a:latin typeface="Arial"/>
                <a:ea typeface="Arial"/>
                <a:cs typeface="Arial"/>
                <a:sym typeface="Arial"/>
              </a:endParaRPr>
            </a:p>
          </p:txBody>
        </p:sp>
        <p:sp>
          <p:nvSpPr>
            <p:cNvPr id="389" name="Google Shape;389;p24"/>
            <p:cNvSpPr txBox="1"/>
            <p:nvPr/>
          </p:nvSpPr>
          <p:spPr>
            <a:xfrm>
              <a:off x="7439642" y="34509729"/>
              <a:ext cx="2169193" cy="26161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2-Pentylfuran</a:t>
              </a:r>
              <a:endParaRPr b="1" sz="1100">
                <a:solidFill>
                  <a:schemeClr val="dk1"/>
                </a:solidFill>
                <a:latin typeface="Arial"/>
                <a:ea typeface="Arial"/>
                <a:cs typeface="Arial"/>
                <a:sym typeface="Arial"/>
              </a:endParaRPr>
            </a:p>
          </p:txBody>
        </p:sp>
        <p:sp>
          <p:nvSpPr>
            <p:cNvPr id="390" name="Google Shape;390;p24"/>
            <p:cNvSpPr/>
            <p:nvPr/>
          </p:nvSpPr>
          <p:spPr>
            <a:xfrm>
              <a:off x="9329751" y="35050248"/>
              <a:ext cx="1301958" cy="51309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1" name="Google Shape;391;p24"/>
            <p:cNvPicPr preferRelativeResize="0"/>
            <p:nvPr/>
          </p:nvPicPr>
          <p:blipFill rotWithShape="1">
            <a:blip r:embed="rId5">
              <a:alphaModFix/>
            </a:blip>
            <a:srcRect b="0" l="0" r="0" t="0"/>
            <a:stretch/>
          </p:blipFill>
          <p:spPr>
            <a:xfrm>
              <a:off x="11086208" y="34246913"/>
              <a:ext cx="1654942" cy="774973"/>
            </a:xfrm>
            <a:prstGeom prst="rect">
              <a:avLst/>
            </a:prstGeom>
            <a:noFill/>
            <a:ln>
              <a:noFill/>
            </a:ln>
          </p:spPr>
        </p:pic>
        <p:pic>
          <p:nvPicPr>
            <p:cNvPr id="392" name="Google Shape;392;p24"/>
            <p:cNvPicPr preferRelativeResize="0"/>
            <p:nvPr/>
          </p:nvPicPr>
          <p:blipFill rotWithShape="1">
            <a:blip r:embed="rId6">
              <a:alphaModFix/>
            </a:blip>
            <a:srcRect b="0" l="0" r="0" t="0"/>
            <a:stretch/>
          </p:blipFill>
          <p:spPr>
            <a:xfrm>
              <a:off x="11533588" y="34988664"/>
              <a:ext cx="2684935" cy="443428"/>
            </a:xfrm>
            <a:prstGeom prst="rect">
              <a:avLst/>
            </a:prstGeom>
            <a:noFill/>
            <a:ln>
              <a:noFill/>
            </a:ln>
          </p:spPr>
        </p:pic>
        <p:pic>
          <p:nvPicPr>
            <p:cNvPr id="393" name="Google Shape;393;p24"/>
            <p:cNvPicPr preferRelativeResize="0"/>
            <p:nvPr/>
          </p:nvPicPr>
          <p:blipFill rotWithShape="1">
            <a:blip r:embed="rId7">
              <a:alphaModFix/>
            </a:blip>
            <a:srcRect b="8821" l="0" r="0" t="10657"/>
            <a:stretch/>
          </p:blipFill>
          <p:spPr>
            <a:xfrm>
              <a:off x="7454458" y="34940161"/>
              <a:ext cx="1148194" cy="924544"/>
            </a:xfrm>
            <a:prstGeom prst="rect">
              <a:avLst/>
            </a:prstGeom>
            <a:noFill/>
            <a:ln>
              <a:noFill/>
            </a:ln>
          </p:spPr>
        </p:pic>
        <p:pic>
          <p:nvPicPr>
            <p:cNvPr id="387" name="Google Shape;387;p24"/>
            <p:cNvPicPr preferRelativeResize="0"/>
            <p:nvPr/>
          </p:nvPicPr>
          <p:blipFill rotWithShape="1">
            <a:blip r:embed="rId8">
              <a:alphaModFix/>
            </a:blip>
            <a:srcRect b="0" l="3816" r="2285" t="0"/>
            <a:stretch/>
          </p:blipFill>
          <p:spPr>
            <a:xfrm>
              <a:off x="2785164" y="34842901"/>
              <a:ext cx="1572261" cy="763952"/>
            </a:xfrm>
            <a:prstGeom prst="rect">
              <a:avLst/>
            </a:prstGeom>
            <a:noFill/>
            <a:ln>
              <a:noFill/>
            </a:ln>
          </p:spPr>
        </p:pic>
        <p:pic>
          <p:nvPicPr>
            <p:cNvPr id="394" name="Google Shape;394;p24"/>
            <p:cNvPicPr preferRelativeResize="0"/>
            <p:nvPr/>
          </p:nvPicPr>
          <p:blipFill rotWithShape="1">
            <a:blip r:embed="rId9">
              <a:alphaModFix/>
            </a:blip>
            <a:srcRect b="0" l="0" r="0" t="0"/>
            <a:stretch/>
          </p:blipFill>
          <p:spPr>
            <a:xfrm>
              <a:off x="11010449" y="35739326"/>
              <a:ext cx="1654942" cy="434517"/>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1" name="Google Shape;401;p25"/>
          <p:cNvSpPr txBox="1"/>
          <p:nvPr/>
        </p:nvSpPr>
        <p:spPr>
          <a:xfrm>
            <a:off x="1750973" y="110720"/>
            <a:ext cx="10800207" cy="48605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VASE™ on mono and co-culture of marigold and broccoli</a:t>
            </a:r>
            <a:endParaRPr b="1" sz="3200">
              <a:solidFill>
                <a:schemeClr val="dk1"/>
              </a:solidFill>
              <a:latin typeface="Play"/>
              <a:ea typeface="Play"/>
              <a:cs typeface="Play"/>
              <a:sym typeface="Play"/>
            </a:endParaRPr>
          </a:p>
        </p:txBody>
      </p:sp>
      <p:pic>
        <p:nvPicPr>
          <p:cNvPr id="402" name="Google Shape;402;p25"/>
          <p:cNvPicPr preferRelativeResize="0"/>
          <p:nvPr/>
        </p:nvPicPr>
        <p:blipFill rotWithShape="1">
          <a:blip r:embed="rId3">
            <a:alphaModFix/>
          </a:blip>
          <a:srcRect b="0" l="0" r="0" t="0"/>
          <a:stretch/>
        </p:blipFill>
        <p:spPr>
          <a:xfrm>
            <a:off x="4032772" y="1187603"/>
            <a:ext cx="1017481" cy="993818"/>
          </a:xfrm>
          <a:prstGeom prst="rect">
            <a:avLst/>
          </a:prstGeom>
          <a:noFill/>
          <a:ln>
            <a:noFill/>
          </a:ln>
        </p:spPr>
      </p:pic>
      <p:pic>
        <p:nvPicPr>
          <p:cNvPr id="403" name="Google Shape;403;p25"/>
          <p:cNvPicPr preferRelativeResize="0"/>
          <p:nvPr/>
        </p:nvPicPr>
        <p:blipFill rotWithShape="1">
          <a:blip r:embed="rId4">
            <a:alphaModFix/>
          </a:blip>
          <a:srcRect b="2134" l="28429" r="30236" t="38039"/>
          <a:stretch/>
        </p:blipFill>
        <p:spPr>
          <a:xfrm>
            <a:off x="5299420" y="1308545"/>
            <a:ext cx="848999" cy="922960"/>
          </a:xfrm>
          <a:prstGeom prst="ellipse">
            <a:avLst/>
          </a:prstGeom>
          <a:noFill/>
          <a:ln>
            <a:noFill/>
          </a:ln>
        </p:spPr>
      </p:pic>
      <p:pic>
        <p:nvPicPr>
          <p:cNvPr id="404" name="Google Shape;404;p25"/>
          <p:cNvPicPr preferRelativeResize="0"/>
          <p:nvPr/>
        </p:nvPicPr>
        <p:blipFill rotWithShape="1">
          <a:blip r:embed="rId5">
            <a:alphaModFix/>
          </a:blip>
          <a:srcRect b="0" l="0" r="0" t="0"/>
          <a:stretch/>
        </p:blipFill>
        <p:spPr>
          <a:xfrm>
            <a:off x="2778230" y="1206195"/>
            <a:ext cx="1017481" cy="1017481"/>
          </a:xfrm>
          <a:prstGeom prst="rect">
            <a:avLst/>
          </a:prstGeom>
          <a:noFill/>
          <a:ln>
            <a:noFill/>
          </a:ln>
        </p:spPr>
      </p:pic>
      <p:sp>
        <p:nvSpPr>
          <p:cNvPr id="405" name="Google Shape;405;p25"/>
          <p:cNvSpPr txBox="1"/>
          <p:nvPr/>
        </p:nvSpPr>
        <p:spPr>
          <a:xfrm>
            <a:off x="6478418" y="1903743"/>
            <a:ext cx="4511138"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Marigold and Broccoli plants at 2-3 leaves stages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Some cultivated alone and some cultivated together</a:t>
            </a:r>
            <a:endParaRPr/>
          </a:p>
          <a:p>
            <a:pPr indent="-342900" lvl="0" marL="342900" marR="0" rtl="0" algn="ctr">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Differential VOCs emission between these 2 conditions </a:t>
            </a:r>
            <a:endParaRPr/>
          </a:p>
        </p:txBody>
      </p:sp>
      <p:pic>
        <p:nvPicPr>
          <p:cNvPr id="406" name="Google Shape;406;p25"/>
          <p:cNvPicPr preferRelativeResize="0"/>
          <p:nvPr/>
        </p:nvPicPr>
        <p:blipFill rotWithShape="1">
          <a:blip r:embed="rId6">
            <a:alphaModFix/>
          </a:blip>
          <a:srcRect b="0" l="0" r="0" t="0"/>
          <a:stretch/>
        </p:blipFill>
        <p:spPr>
          <a:xfrm>
            <a:off x="1750972" y="2678942"/>
            <a:ext cx="4056703" cy="3545084"/>
          </a:xfrm>
          <a:prstGeom prst="rect">
            <a:avLst/>
          </a:prstGeom>
          <a:noFill/>
          <a:ln>
            <a:noFill/>
          </a:ln>
        </p:spPr>
      </p:pic>
      <p:sp>
        <p:nvSpPr>
          <p:cNvPr id="407" name="Google Shape;407;p25"/>
          <p:cNvSpPr txBox="1"/>
          <p:nvPr/>
        </p:nvSpPr>
        <p:spPr>
          <a:xfrm>
            <a:off x="6148419" y="4557639"/>
            <a:ext cx="5216454" cy="276999"/>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200" u="none" cap="none" strike="noStrike">
                <a:solidFill>
                  <a:schemeClr val="dk1"/>
                </a:solidFill>
                <a:latin typeface="Arial"/>
                <a:ea typeface="Arial"/>
                <a:cs typeface="Arial"/>
                <a:sym typeface="Arial"/>
              </a:rPr>
              <a:t>VASE™ and SPDU-GC-MS analysis</a:t>
            </a:r>
            <a:endParaRPr b="1" i="0" sz="1200" u="none" cap="none" strike="noStrike">
              <a:solidFill>
                <a:schemeClr val="dk1"/>
              </a:solidFill>
              <a:latin typeface="Arial"/>
              <a:ea typeface="Arial"/>
              <a:cs typeface="Arial"/>
              <a:sym typeface="Arial"/>
            </a:endParaRPr>
          </a:p>
        </p:txBody>
      </p:sp>
      <p:sp>
        <p:nvSpPr>
          <p:cNvPr id="408" name="Google Shape;408;p25"/>
          <p:cNvSpPr txBox="1"/>
          <p:nvPr/>
        </p:nvSpPr>
        <p:spPr>
          <a:xfrm>
            <a:off x="4525669" y="4872004"/>
            <a:ext cx="919789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GC column (Rxi-624Sil MS, 30m, 0.25 mm, 1.4µm</a:t>
            </a:r>
            <a:endParaRPr/>
          </a:p>
        </p:txBody>
      </p:sp>
      <p:pic>
        <p:nvPicPr>
          <p:cNvPr id="409" name="Google Shape;409;p25"/>
          <p:cNvPicPr preferRelativeResize="0"/>
          <p:nvPr/>
        </p:nvPicPr>
        <p:blipFill rotWithShape="1">
          <a:blip r:embed="rId7">
            <a:alphaModFix/>
          </a:blip>
          <a:srcRect b="0" l="0" r="0" t="0"/>
          <a:stretch/>
        </p:blipFill>
        <p:spPr>
          <a:xfrm>
            <a:off x="-4798" y="-16784"/>
            <a:ext cx="1357698" cy="6317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6" name="Google Shape;416;p26"/>
          <p:cNvSpPr txBox="1"/>
          <p:nvPr/>
        </p:nvSpPr>
        <p:spPr>
          <a:xfrm>
            <a:off x="192568" y="76397"/>
            <a:ext cx="10647614" cy="65750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Good approach for VOCs detection in Broccoli and Marigold leaves</a:t>
            </a:r>
            <a:endParaRPr/>
          </a:p>
        </p:txBody>
      </p:sp>
      <p:cxnSp>
        <p:nvCxnSpPr>
          <p:cNvPr id="417" name="Google Shape;417;p26"/>
          <p:cNvCxnSpPr/>
          <p:nvPr/>
        </p:nvCxnSpPr>
        <p:spPr>
          <a:xfrm>
            <a:off x="5907824" y="743552"/>
            <a:ext cx="400718" cy="6067426"/>
          </a:xfrm>
          <a:prstGeom prst="straightConnector1">
            <a:avLst/>
          </a:prstGeom>
          <a:noFill/>
          <a:ln cap="flat" cmpd="sng" w="19050">
            <a:solidFill>
              <a:schemeClr val="dk1"/>
            </a:solidFill>
            <a:prstDash val="solid"/>
            <a:miter lim="800000"/>
            <a:headEnd len="sm" w="sm" type="none"/>
            <a:tailEnd len="sm" w="sm" type="none"/>
          </a:ln>
        </p:spPr>
      </p:cxnSp>
      <p:pic>
        <p:nvPicPr>
          <p:cNvPr id="418" name="Google Shape;418;p26"/>
          <p:cNvPicPr preferRelativeResize="0"/>
          <p:nvPr/>
        </p:nvPicPr>
        <p:blipFill rotWithShape="1">
          <a:blip r:embed="rId3">
            <a:alphaModFix/>
          </a:blip>
          <a:srcRect b="0" l="0" r="0" t="0"/>
          <a:stretch/>
        </p:blipFill>
        <p:spPr>
          <a:xfrm>
            <a:off x="2564509" y="1091380"/>
            <a:ext cx="1017481" cy="993818"/>
          </a:xfrm>
          <a:prstGeom prst="rect">
            <a:avLst/>
          </a:prstGeom>
          <a:noFill/>
          <a:ln>
            <a:noFill/>
          </a:ln>
        </p:spPr>
      </p:pic>
      <p:pic>
        <p:nvPicPr>
          <p:cNvPr id="419" name="Google Shape;419;p26"/>
          <p:cNvPicPr preferRelativeResize="0"/>
          <p:nvPr/>
        </p:nvPicPr>
        <p:blipFill rotWithShape="1">
          <a:blip r:embed="rId4">
            <a:alphaModFix/>
          </a:blip>
          <a:srcRect b="2134" l="28429" r="30236" t="38039"/>
          <a:stretch/>
        </p:blipFill>
        <p:spPr>
          <a:xfrm>
            <a:off x="8665411" y="981664"/>
            <a:ext cx="950744" cy="1033569"/>
          </a:xfrm>
          <a:prstGeom prst="ellipse">
            <a:avLst/>
          </a:prstGeom>
          <a:noFill/>
          <a:ln>
            <a:noFill/>
          </a:ln>
        </p:spPr>
      </p:pic>
      <p:sp>
        <p:nvSpPr>
          <p:cNvPr id="420" name="Google Shape;420;p26"/>
          <p:cNvSpPr txBox="1"/>
          <p:nvPr/>
        </p:nvSpPr>
        <p:spPr>
          <a:xfrm>
            <a:off x="25249" y="5373100"/>
            <a:ext cx="6096000" cy="830997"/>
          </a:xfrm>
          <a:prstGeom prst="rect">
            <a:avLst/>
          </a:prstGeom>
          <a:noFill/>
          <a:ln cap="flat" cmpd="sng" w="381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Very different approach for analysis of VOCs from a low emitting specie which is Broccoli</a:t>
            </a:r>
            <a:endParaRPr/>
          </a:p>
          <a:p>
            <a:pPr indent="-342900" lvl="0" marL="34290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Complete profile of terpenoids and sulfides</a:t>
            </a:r>
            <a:endParaRPr/>
          </a:p>
          <a:p>
            <a:pPr indent="-342900" lvl="0" marL="34290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VASE™ informations : potential volatolome of plant matrices at an accurate moment</a:t>
            </a:r>
            <a:endParaRPr/>
          </a:p>
        </p:txBody>
      </p:sp>
      <p:sp>
        <p:nvSpPr>
          <p:cNvPr id="421" name="Google Shape;421;p26"/>
          <p:cNvSpPr txBox="1"/>
          <p:nvPr/>
        </p:nvSpPr>
        <p:spPr>
          <a:xfrm>
            <a:off x="6502568" y="5656348"/>
            <a:ext cx="5689432" cy="461665"/>
          </a:xfrm>
          <a:prstGeom prst="rect">
            <a:avLst/>
          </a:prstGeom>
          <a:noFill/>
          <a:ln cap="flat" cmpd="sng" w="381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1200"/>
              <a:buFont typeface="Arial"/>
              <a:buChar char="•"/>
            </a:pPr>
            <a:r>
              <a:rPr lang="en-US" sz="1200">
                <a:solidFill>
                  <a:srgbClr val="002060"/>
                </a:solidFill>
                <a:latin typeface="Arial"/>
                <a:ea typeface="Arial"/>
                <a:cs typeface="Arial"/>
                <a:sym typeface="Arial"/>
              </a:rPr>
              <a:t>Data processing show us that VASE™ profile is more diversified in terms of low intensity peaks</a:t>
            </a:r>
            <a:endParaRPr/>
          </a:p>
        </p:txBody>
      </p:sp>
      <p:pic>
        <p:nvPicPr>
          <p:cNvPr id="422" name="Google Shape;422;p26"/>
          <p:cNvPicPr preferRelativeResize="0"/>
          <p:nvPr/>
        </p:nvPicPr>
        <p:blipFill rotWithShape="1">
          <a:blip r:embed="rId5">
            <a:alphaModFix/>
          </a:blip>
          <a:srcRect b="0" l="0" r="0" t="0"/>
          <a:stretch/>
        </p:blipFill>
        <p:spPr>
          <a:xfrm>
            <a:off x="401942" y="2908988"/>
            <a:ext cx="377355" cy="774364"/>
          </a:xfrm>
          <a:prstGeom prst="rect">
            <a:avLst/>
          </a:prstGeom>
          <a:noFill/>
          <a:ln>
            <a:noFill/>
          </a:ln>
        </p:spPr>
      </p:pic>
      <p:pic>
        <p:nvPicPr>
          <p:cNvPr id="423" name="Google Shape;423;p26"/>
          <p:cNvPicPr preferRelativeResize="0"/>
          <p:nvPr/>
        </p:nvPicPr>
        <p:blipFill rotWithShape="1">
          <a:blip r:embed="rId6">
            <a:alphaModFix/>
          </a:blip>
          <a:srcRect b="0" l="0" r="0" t="0"/>
          <a:stretch/>
        </p:blipFill>
        <p:spPr>
          <a:xfrm>
            <a:off x="1532796" y="1818087"/>
            <a:ext cx="1197212" cy="350013"/>
          </a:xfrm>
          <a:prstGeom prst="rect">
            <a:avLst/>
          </a:prstGeom>
          <a:noFill/>
          <a:ln>
            <a:noFill/>
          </a:ln>
        </p:spPr>
      </p:pic>
      <p:pic>
        <p:nvPicPr>
          <p:cNvPr id="424" name="Google Shape;424;p26"/>
          <p:cNvPicPr preferRelativeResize="0"/>
          <p:nvPr/>
        </p:nvPicPr>
        <p:blipFill rotWithShape="1">
          <a:blip r:embed="rId7">
            <a:alphaModFix/>
          </a:blip>
          <a:srcRect b="0" l="0" r="0" t="0"/>
          <a:stretch/>
        </p:blipFill>
        <p:spPr>
          <a:xfrm>
            <a:off x="1340981" y="2524842"/>
            <a:ext cx="402708" cy="855860"/>
          </a:xfrm>
          <a:prstGeom prst="rect">
            <a:avLst/>
          </a:prstGeom>
          <a:noFill/>
          <a:ln>
            <a:noFill/>
          </a:ln>
        </p:spPr>
      </p:pic>
      <p:pic>
        <p:nvPicPr>
          <p:cNvPr id="425" name="Google Shape;425;p26"/>
          <p:cNvPicPr preferRelativeResize="0"/>
          <p:nvPr/>
        </p:nvPicPr>
        <p:blipFill rotWithShape="1">
          <a:blip r:embed="rId8">
            <a:alphaModFix/>
          </a:blip>
          <a:srcRect b="0" l="0" r="0" t="0"/>
          <a:stretch/>
        </p:blipFill>
        <p:spPr>
          <a:xfrm>
            <a:off x="2166531" y="2616943"/>
            <a:ext cx="651055" cy="717440"/>
          </a:xfrm>
          <a:prstGeom prst="rect">
            <a:avLst/>
          </a:prstGeom>
          <a:noFill/>
          <a:ln>
            <a:noFill/>
          </a:ln>
        </p:spPr>
      </p:pic>
      <p:pic>
        <p:nvPicPr>
          <p:cNvPr id="426" name="Google Shape;426;p26"/>
          <p:cNvPicPr preferRelativeResize="0"/>
          <p:nvPr/>
        </p:nvPicPr>
        <p:blipFill rotWithShape="1">
          <a:blip r:embed="rId9">
            <a:alphaModFix/>
          </a:blip>
          <a:srcRect b="0" l="0" r="0" t="0"/>
          <a:stretch/>
        </p:blipFill>
        <p:spPr>
          <a:xfrm>
            <a:off x="1183044" y="3874886"/>
            <a:ext cx="1662835" cy="414812"/>
          </a:xfrm>
          <a:prstGeom prst="rect">
            <a:avLst/>
          </a:prstGeom>
          <a:noFill/>
          <a:ln>
            <a:noFill/>
          </a:ln>
        </p:spPr>
      </p:pic>
      <p:sp>
        <p:nvSpPr>
          <p:cNvPr id="427" name="Google Shape;427;p26"/>
          <p:cNvSpPr txBox="1"/>
          <p:nvPr/>
        </p:nvSpPr>
        <p:spPr>
          <a:xfrm>
            <a:off x="240429" y="2136697"/>
            <a:ext cx="11324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Dimethyl disulfide</a:t>
            </a:r>
            <a:endParaRPr/>
          </a:p>
        </p:txBody>
      </p:sp>
      <p:sp>
        <p:nvSpPr>
          <p:cNvPr id="428" name="Google Shape;428;p26"/>
          <p:cNvSpPr txBox="1"/>
          <p:nvPr/>
        </p:nvSpPr>
        <p:spPr>
          <a:xfrm>
            <a:off x="1462224" y="2182690"/>
            <a:ext cx="132526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β-myrcene</a:t>
            </a:r>
            <a:endParaRPr sz="1200">
              <a:solidFill>
                <a:schemeClr val="dk1"/>
              </a:solidFill>
              <a:latin typeface="Arial"/>
              <a:ea typeface="Arial"/>
              <a:cs typeface="Arial"/>
              <a:sym typeface="Arial"/>
            </a:endParaRPr>
          </a:p>
        </p:txBody>
      </p:sp>
      <p:sp>
        <p:nvSpPr>
          <p:cNvPr id="429" name="Google Shape;429;p26"/>
          <p:cNvSpPr txBox="1"/>
          <p:nvPr/>
        </p:nvSpPr>
        <p:spPr>
          <a:xfrm>
            <a:off x="2061682" y="3331720"/>
            <a:ext cx="94671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Eucalyptol</a:t>
            </a:r>
            <a:endParaRPr sz="1200">
              <a:solidFill>
                <a:schemeClr val="dk1"/>
              </a:solidFill>
              <a:latin typeface="Arial"/>
              <a:ea typeface="Arial"/>
              <a:cs typeface="Arial"/>
              <a:sym typeface="Arial"/>
            </a:endParaRPr>
          </a:p>
        </p:txBody>
      </p:sp>
      <p:sp>
        <p:nvSpPr>
          <p:cNvPr id="430" name="Google Shape;430;p26"/>
          <p:cNvSpPr txBox="1"/>
          <p:nvPr/>
        </p:nvSpPr>
        <p:spPr>
          <a:xfrm>
            <a:off x="1392973" y="4287010"/>
            <a:ext cx="124297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E,E-α-farnesene</a:t>
            </a:r>
            <a:endParaRPr sz="1200">
              <a:solidFill>
                <a:schemeClr val="dk1"/>
              </a:solidFill>
              <a:latin typeface="Arial"/>
              <a:ea typeface="Arial"/>
              <a:cs typeface="Arial"/>
              <a:sym typeface="Arial"/>
            </a:endParaRPr>
          </a:p>
        </p:txBody>
      </p:sp>
      <p:sp>
        <p:nvSpPr>
          <p:cNvPr id="431" name="Google Shape;431;p26"/>
          <p:cNvSpPr txBox="1"/>
          <p:nvPr/>
        </p:nvSpPr>
        <p:spPr>
          <a:xfrm>
            <a:off x="1093050" y="3491638"/>
            <a:ext cx="89857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Limonene</a:t>
            </a:r>
            <a:endParaRPr/>
          </a:p>
        </p:txBody>
      </p:sp>
      <p:sp>
        <p:nvSpPr>
          <p:cNvPr id="432" name="Google Shape;432;p26"/>
          <p:cNvSpPr txBox="1"/>
          <p:nvPr/>
        </p:nvSpPr>
        <p:spPr>
          <a:xfrm>
            <a:off x="21104" y="3726304"/>
            <a:ext cx="114968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α-phellandrene</a:t>
            </a:r>
            <a:endParaRPr sz="1200">
              <a:solidFill>
                <a:schemeClr val="dk1"/>
              </a:solidFill>
              <a:latin typeface="Arial"/>
              <a:ea typeface="Arial"/>
              <a:cs typeface="Arial"/>
              <a:sym typeface="Arial"/>
            </a:endParaRPr>
          </a:p>
        </p:txBody>
      </p:sp>
      <p:pic>
        <p:nvPicPr>
          <p:cNvPr id="433" name="Google Shape;433;p26"/>
          <p:cNvPicPr preferRelativeResize="0"/>
          <p:nvPr/>
        </p:nvPicPr>
        <p:blipFill rotWithShape="1">
          <a:blip r:embed="rId10">
            <a:alphaModFix/>
          </a:blip>
          <a:srcRect b="0" l="0" r="0" t="0"/>
          <a:stretch/>
        </p:blipFill>
        <p:spPr>
          <a:xfrm>
            <a:off x="515637" y="1766809"/>
            <a:ext cx="684339" cy="292373"/>
          </a:xfrm>
          <a:prstGeom prst="rect">
            <a:avLst/>
          </a:prstGeom>
          <a:noFill/>
          <a:ln>
            <a:noFill/>
          </a:ln>
        </p:spPr>
      </p:pic>
      <p:pic>
        <p:nvPicPr>
          <p:cNvPr id="434" name="Google Shape;434;p26"/>
          <p:cNvPicPr preferRelativeResize="0"/>
          <p:nvPr/>
        </p:nvPicPr>
        <p:blipFill rotWithShape="1">
          <a:blip r:embed="rId11">
            <a:alphaModFix/>
          </a:blip>
          <a:srcRect b="0" l="0" r="0" t="0"/>
          <a:stretch/>
        </p:blipFill>
        <p:spPr>
          <a:xfrm>
            <a:off x="4718139" y="1614145"/>
            <a:ext cx="767454" cy="631018"/>
          </a:xfrm>
          <a:prstGeom prst="rect">
            <a:avLst/>
          </a:prstGeom>
          <a:noFill/>
          <a:ln>
            <a:noFill/>
          </a:ln>
        </p:spPr>
      </p:pic>
      <p:pic>
        <p:nvPicPr>
          <p:cNvPr id="435" name="Google Shape;435;p26"/>
          <p:cNvPicPr preferRelativeResize="0"/>
          <p:nvPr/>
        </p:nvPicPr>
        <p:blipFill rotWithShape="1">
          <a:blip r:embed="rId12">
            <a:alphaModFix/>
          </a:blip>
          <a:srcRect b="0" l="0" r="0" t="0"/>
          <a:stretch/>
        </p:blipFill>
        <p:spPr>
          <a:xfrm>
            <a:off x="3312640" y="3407032"/>
            <a:ext cx="783538" cy="1044717"/>
          </a:xfrm>
          <a:prstGeom prst="rect">
            <a:avLst/>
          </a:prstGeom>
          <a:noFill/>
          <a:ln>
            <a:noFill/>
          </a:ln>
        </p:spPr>
      </p:pic>
      <p:pic>
        <p:nvPicPr>
          <p:cNvPr id="436" name="Google Shape;436;p26"/>
          <p:cNvPicPr preferRelativeResize="0"/>
          <p:nvPr/>
        </p:nvPicPr>
        <p:blipFill rotWithShape="1">
          <a:blip r:embed="rId13">
            <a:alphaModFix/>
          </a:blip>
          <a:srcRect b="0" l="0" r="0" t="0"/>
          <a:stretch/>
        </p:blipFill>
        <p:spPr>
          <a:xfrm>
            <a:off x="4480537" y="3697783"/>
            <a:ext cx="1088675" cy="506360"/>
          </a:xfrm>
          <a:prstGeom prst="rect">
            <a:avLst/>
          </a:prstGeom>
          <a:noFill/>
          <a:ln>
            <a:noFill/>
          </a:ln>
        </p:spPr>
      </p:pic>
      <p:sp>
        <p:nvSpPr>
          <p:cNvPr id="437" name="Google Shape;437;p26"/>
          <p:cNvSpPr txBox="1"/>
          <p:nvPr/>
        </p:nvSpPr>
        <p:spPr>
          <a:xfrm>
            <a:off x="3309315" y="2488164"/>
            <a:ext cx="103183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Dimethyl disulfide</a:t>
            </a:r>
            <a:endParaRPr/>
          </a:p>
        </p:txBody>
      </p:sp>
      <p:sp>
        <p:nvSpPr>
          <p:cNvPr id="438" name="Google Shape;438;p26"/>
          <p:cNvSpPr txBox="1"/>
          <p:nvPr/>
        </p:nvSpPr>
        <p:spPr>
          <a:xfrm>
            <a:off x="2690746" y="4518050"/>
            <a:ext cx="196326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β-ionone</a:t>
            </a:r>
            <a:endParaRPr sz="1200">
              <a:solidFill>
                <a:schemeClr val="dk1"/>
              </a:solidFill>
              <a:latin typeface="Arial"/>
              <a:ea typeface="Arial"/>
              <a:cs typeface="Arial"/>
              <a:sym typeface="Arial"/>
            </a:endParaRPr>
          </a:p>
        </p:txBody>
      </p:sp>
      <p:sp>
        <p:nvSpPr>
          <p:cNvPr id="439" name="Google Shape;439;p26"/>
          <p:cNvSpPr txBox="1"/>
          <p:nvPr/>
        </p:nvSpPr>
        <p:spPr>
          <a:xfrm>
            <a:off x="4264534" y="4254875"/>
            <a:ext cx="196326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Dimethyl trisulfide</a:t>
            </a:r>
            <a:endParaRPr/>
          </a:p>
        </p:txBody>
      </p:sp>
      <p:sp>
        <p:nvSpPr>
          <p:cNvPr id="440" name="Google Shape;440;p26"/>
          <p:cNvSpPr txBox="1"/>
          <p:nvPr/>
        </p:nvSpPr>
        <p:spPr>
          <a:xfrm>
            <a:off x="3808065" y="1527904"/>
            <a:ext cx="14268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β-pinene</a:t>
            </a:r>
            <a:endParaRPr sz="1200">
              <a:solidFill>
                <a:schemeClr val="dk1"/>
              </a:solidFill>
              <a:latin typeface="Arial"/>
              <a:ea typeface="Arial"/>
              <a:cs typeface="Arial"/>
              <a:sym typeface="Arial"/>
            </a:endParaRPr>
          </a:p>
        </p:txBody>
      </p:sp>
      <p:sp>
        <p:nvSpPr>
          <p:cNvPr id="441" name="Google Shape;441;p26"/>
          <p:cNvSpPr txBox="1"/>
          <p:nvPr/>
        </p:nvSpPr>
        <p:spPr>
          <a:xfrm>
            <a:off x="4405625" y="3379265"/>
            <a:ext cx="14268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Camphene</a:t>
            </a:r>
            <a:endParaRPr sz="1200">
              <a:solidFill>
                <a:schemeClr val="dk1"/>
              </a:solidFill>
              <a:latin typeface="Arial"/>
              <a:ea typeface="Arial"/>
              <a:cs typeface="Arial"/>
              <a:sym typeface="Arial"/>
            </a:endParaRPr>
          </a:p>
        </p:txBody>
      </p:sp>
      <p:pic>
        <p:nvPicPr>
          <p:cNvPr id="442" name="Google Shape;442;p26"/>
          <p:cNvPicPr preferRelativeResize="0"/>
          <p:nvPr/>
        </p:nvPicPr>
        <p:blipFill rotWithShape="1">
          <a:blip r:embed="rId10">
            <a:alphaModFix/>
          </a:blip>
          <a:srcRect b="0" l="0" r="0" t="0"/>
          <a:stretch/>
        </p:blipFill>
        <p:spPr>
          <a:xfrm>
            <a:off x="3392968" y="2122052"/>
            <a:ext cx="864526" cy="386979"/>
          </a:xfrm>
          <a:prstGeom prst="rect">
            <a:avLst/>
          </a:prstGeom>
          <a:noFill/>
          <a:ln>
            <a:noFill/>
          </a:ln>
        </p:spPr>
      </p:pic>
      <p:pic>
        <p:nvPicPr>
          <p:cNvPr id="443" name="Google Shape;443;p26"/>
          <p:cNvPicPr preferRelativeResize="0"/>
          <p:nvPr/>
        </p:nvPicPr>
        <p:blipFill rotWithShape="1">
          <a:blip r:embed="rId14">
            <a:alphaModFix/>
          </a:blip>
          <a:srcRect b="0" l="0" r="0" t="0"/>
          <a:stretch/>
        </p:blipFill>
        <p:spPr>
          <a:xfrm>
            <a:off x="4721980" y="2686965"/>
            <a:ext cx="840905" cy="636861"/>
          </a:xfrm>
          <a:prstGeom prst="rect">
            <a:avLst/>
          </a:prstGeom>
          <a:noFill/>
          <a:ln>
            <a:noFill/>
          </a:ln>
        </p:spPr>
      </p:pic>
      <p:pic>
        <p:nvPicPr>
          <p:cNvPr id="444" name="Google Shape;444;p26"/>
          <p:cNvPicPr preferRelativeResize="0"/>
          <p:nvPr/>
        </p:nvPicPr>
        <p:blipFill rotWithShape="1">
          <a:blip r:embed="rId15">
            <a:alphaModFix/>
          </a:blip>
          <a:srcRect b="0" l="0" r="0" t="0"/>
          <a:stretch/>
        </p:blipFill>
        <p:spPr>
          <a:xfrm>
            <a:off x="6257316" y="1564888"/>
            <a:ext cx="996296" cy="513510"/>
          </a:xfrm>
          <a:prstGeom prst="rect">
            <a:avLst/>
          </a:prstGeom>
          <a:noFill/>
          <a:ln>
            <a:noFill/>
          </a:ln>
        </p:spPr>
      </p:pic>
      <p:pic>
        <p:nvPicPr>
          <p:cNvPr id="445" name="Google Shape;445;p26"/>
          <p:cNvPicPr preferRelativeResize="0"/>
          <p:nvPr/>
        </p:nvPicPr>
        <p:blipFill rotWithShape="1">
          <a:blip r:embed="rId16">
            <a:alphaModFix/>
          </a:blip>
          <a:srcRect b="0" l="0" r="0" t="0"/>
          <a:stretch/>
        </p:blipFill>
        <p:spPr>
          <a:xfrm>
            <a:off x="6257368" y="2439348"/>
            <a:ext cx="996244" cy="559295"/>
          </a:xfrm>
          <a:prstGeom prst="rect">
            <a:avLst/>
          </a:prstGeom>
          <a:noFill/>
          <a:ln>
            <a:noFill/>
          </a:ln>
        </p:spPr>
      </p:pic>
      <p:pic>
        <p:nvPicPr>
          <p:cNvPr id="446" name="Google Shape;446;p26"/>
          <p:cNvPicPr preferRelativeResize="0"/>
          <p:nvPr/>
        </p:nvPicPr>
        <p:blipFill rotWithShape="1">
          <a:blip r:embed="rId17">
            <a:alphaModFix/>
          </a:blip>
          <a:srcRect b="0" l="0" r="0" t="0"/>
          <a:stretch/>
        </p:blipFill>
        <p:spPr>
          <a:xfrm>
            <a:off x="6440146" y="4411295"/>
            <a:ext cx="668105" cy="709093"/>
          </a:xfrm>
          <a:prstGeom prst="rect">
            <a:avLst/>
          </a:prstGeom>
          <a:noFill/>
          <a:ln>
            <a:noFill/>
          </a:ln>
        </p:spPr>
      </p:pic>
      <p:pic>
        <p:nvPicPr>
          <p:cNvPr id="447" name="Google Shape;447;p26"/>
          <p:cNvPicPr preferRelativeResize="0"/>
          <p:nvPr/>
        </p:nvPicPr>
        <p:blipFill rotWithShape="1">
          <a:blip r:embed="rId18">
            <a:alphaModFix/>
          </a:blip>
          <a:srcRect b="0" l="0" r="0" t="0"/>
          <a:stretch/>
        </p:blipFill>
        <p:spPr>
          <a:xfrm>
            <a:off x="6370835" y="3425475"/>
            <a:ext cx="746290" cy="726255"/>
          </a:xfrm>
          <a:prstGeom prst="rect">
            <a:avLst/>
          </a:prstGeom>
          <a:noFill/>
          <a:ln>
            <a:noFill/>
          </a:ln>
        </p:spPr>
      </p:pic>
      <p:sp>
        <p:nvSpPr>
          <p:cNvPr id="448" name="Google Shape;448;p26"/>
          <p:cNvSpPr txBox="1"/>
          <p:nvPr/>
        </p:nvSpPr>
        <p:spPr>
          <a:xfrm>
            <a:off x="6025533" y="4210810"/>
            <a:ext cx="14268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Longifolene</a:t>
            </a:r>
            <a:endParaRPr sz="1200">
              <a:solidFill>
                <a:schemeClr val="dk1"/>
              </a:solidFill>
              <a:latin typeface="Arial"/>
              <a:ea typeface="Arial"/>
              <a:cs typeface="Arial"/>
              <a:sym typeface="Arial"/>
            </a:endParaRPr>
          </a:p>
        </p:txBody>
      </p:sp>
      <p:sp>
        <p:nvSpPr>
          <p:cNvPr id="449" name="Google Shape;449;p26"/>
          <p:cNvSpPr txBox="1"/>
          <p:nvPr/>
        </p:nvSpPr>
        <p:spPr>
          <a:xfrm>
            <a:off x="5954862" y="5141481"/>
            <a:ext cx="149139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γ-amorphene</a:t>
            </a:r>
            <a:endParaRPr sz="1200">
              <a:solidFill>
                <a:schemeClr val="dk1"/>
              </a:solidFill>
              <a:latin typeface="Arial"/>
              <a:ea typeface="Arial"/>
              <a:cs typeface="Arial"/>
              <a:sym typeface="Arial"/>
            </a:endParaRPr>
          </a:p>
        </p:txBody>
      </p:sp>
      <p:sp>
        <p:nvSpPr>
          <p:cNvPr id="450" name="Google Shape;450;p26"/>
          <p:cNvSpPr txBox="1"/>
          <p:nvPr/>
        </p:nvSpPr>
        <p:spPr>
          <a:xfrm>
            <a:off x="6043894" y="2047937"/>
            <a:ext cx="142686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Cis-3-hexenyl formate</a:t>
            </a:r>
            <a:endParaRPr sz="1200">
              <a:solidFill>
                <a:schemeClr val="dk1"/>
              </a:solidFill>
              <a:latin typeface="Arial"/>
              <a:ea typeface="Arial"/>
              <a:cs typeface="Arial"/>
              <a:sym typeface="Arial"/>
            </a:endParaRPr>
          </a:p>
        </p:txBody>
      </p:sp>
      <p:sp>
        <p:nvSpPr>
          <p:cNvPr id="451" name="Google Shape;451;p26"/>
          <p:cNvSpPr txBox="1"/>
          <p:nvPr/>
        </p:nvSpPr>
        <p:spPr>
          <a:xfrm>
            <a:off x="6025533" y="3045103"/>
            <a:ext cx="142686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Cis-3-hexenyl acetate</a:t>
            </a:r>
            <a:endParaRPr sz="1200">
              <a:solidFill>
                <a:schemeClr val="dk1"/>
              </a:solidFill>
              <a:latin typeface="Arial"/>
              <a:ea typeface="Arial"/>
              <a:cs typeface="Arial"/>
              <a:sym typeface="Arial"/>
            </a:endParaRPr>
          </a:p>
        </p:txBody>
      </p:sp>
      <p:pic>
        <p:nvPicPr>
          <p:cNvPr id="452" name="Google Shape;452;p26"/>
          <p:cNvPicPr preferRelativeResize="0"/>
          <p:nvPr/>
        </p:nvPicPr>
        <p:blipFill rotWithShape="1">
          <a:blip r:embed="rId19">
            <a:alphaModFix/>
          </a:blip>
          <a:srcRect b="0" l="0" r="0" t="0"/>
          <a:stretch/>
        </p:blipFill>
        <p:spPr>
          <a:xfrm>
            <a:off x="8040586" y="1808640"/>
            <a:ext cx="721812" cy="793994"/>
          </a:xfrm>
          <a:prstGeom prst="rect">
            <a:avLst/>
          </a:prstGeom>
          <a:noFill/>
          <a:ln>
            <a:noFill/>
          </a:ln>
        </p:spPr>
      </p:pic>
      <p:pic>
        <p:nvPicPr>
          <p:cNvPr id="453" name="Google Shape;453;p26"/>
          <p:cNvPicPr preferRelativeResize="0"/>
          <p:nvPr/>
        </p:nvPicPr>
        <p:blipFill rotWithShape="1">
          <a:blip r:embed="rId20">
            <a:alphaModFix/>
          </a:blip>
          <a:srcRect b="0" l="0" r="0" t="0"/>
          <a:stretch/>
        </p:blipFill>
        <p:spPr>
          <a:xfrm>
            <a:off x="9583160" y="1978918"/>
            <a:ext cx="819328" cy="596244"/>
          </a:xfrm>
          <a:prstGeom prst="rect">
            <a:avLst/>
          </a:prstGeom>
          <a:noFill/>
          <a:ln>
            <a:noFill/>
          </a:ln>
        </p:spPr>
      </p:pic>
      <p:pic>
        <p:nvPicPr>
          <p:cNvPr id="454" name="Google Shape;454;p26"/>
          <p:cNvPicPr preferRelativeResize="0"/>
          <p:nvPr/>
        </p:nvPicPr>
        <p:blipFill rotWithShape="1">
          <a:blip r:embed="rId21">
            <a:alphaModFix/>
          </a:blip>
          <a:srcRect b="0" l="0" r="0" t="0"/>
          <a:stretch/>
        </p:blipFill>
        <p:spPr>
          <a:xfrm>
            <a:off x="9599808" y="2767501"/>
            <a:ext cx="681663" cy="796694"/>
          </a:xfrm>
          <a:prstGeom prst="rect">
            <a:avLst/>
          </a:prstGeom>
          <a:noFill/>
          <a:ln>
            <a:noFill/>
          </a:ln>
        </p:spPr>
      </p:pic>
      <p:pic>
        <p:nvPicPr>
          <p:cNvPr id="455" name="Google Shape;455;p26"/>
          <p:cNvPicPr preferRelativeResize="0"/>
          <p:nvPr/>
        </p:nvPicPr>
        <p:blipFill rotWithShape="1">
          <a:blip r:embed="rId22">
            <a:alphaModFix/>
          </a:blip>
          <a:srcRect b="0" l="0" r="0" t="0"/>
          <a:stretch/>
        </p:blipFill>
        <p:spPr>
          <a:xfrm>
            <a:off x="7853276" y="2861143"/>
            <a:ext cx="818549" cy="662957"/>
          </a:xfrm>
          <a:prstGeom prst="rect">
            <a:avLst/>
          </a:prstGeom>
          <a:noFill/>
          <a:ln>
            <a:noFill/>
          </a:ln>
        </p:spPr>
      </p:pic>
      <p:pic>
        <p:nvPicPr>
          <p:cNvPr id="456" name="Google Shape;456;p26"/>
          <p:cNvPicPr preferRelativeResize="0"/>
          <p:nvPr/>
        </p:nvPicPr>
        <p:blipFill rotWithShape="1">
          <a:blip r:embed="rId23">
            <a:alphaModFix/>
          </a:blip>
          <a:srcRect b="0" l="0" r="0" t="0"/>
          <a:stretch/>
        </p:blipFill>
        <p:spPr>
          <a:xfrm>
            <a:off x="8204914" y="3820984"/>
            <a:ext cx="794089" cy="861385"/>
          </a:xfrm>
          <a:prstGeom prst="rect">
            <a:avLst/>
          </a:prstGeom>
          <a:noFill/>
          <a:ln>
            <a:noFill/>
          </a:ln>
        </p:spPr>
      </p:pic>
      <p:pic>
        <p:nvPicPr>
          <p:cNvPr id="457" name="Google Shape;457;p26"/>
          <p:cNvPicPr preferRelativeResize="0"/>
          <p:nvPr/>
        </p:nvPicPr>
        <p:blipFill rotWithShape="1">
          <a:blip r:embed="rId24">
            <a:alphaModFix/>
          </a:blip>
          <a:srcRect b="0" l="0" r="0" t="0"/>
          <a:stretch/>
        </p:blipFill>
        <p:spPr>
          <a:xfrm>
            <a:off x="9452451" y="3752037"/>
            <a:ext cx="917514" cy="961732"/>
          </a:xfrm>
          <a:prstGeom prst="rect">
            <a:avLst/>
          </a:prstGeom>
          <a:noFill/>
          <a:ln>
            <a:noFill/>
          </a:ln>
        </p:spPr>
      </p:pic>
      <p:pic>
        <p:nvPicPr>
          <p:cNvPr id="458" name="Google Shape;458;p26"/>
          <p:cNvPicPr preferRelativeResize="0"/>
          <p:nvPr/>
        </p:nvPicPr>
        <p:blipFill rotWithShape="1">
          <a:blip r:embed="rId25">
            <a:alphaModFix/>
          </a:blip>
          <a:srcRect b="0" l="0" r="0" t="0"/>
          <a:stretch/>
        </p:blipFill>
        <p:spPr>
          <a:xfrm>
            <a:off x="8721506" y="2777035"/>
            <a:ext cx="472602" cy="956873"/>
          </a:xfrm>
          <a:prstGeom prst="rect">
            <a:avLst/>
          </a:prstGeom>
          <a:noFill/>
          <a:ln>
            <a:noFill/>
          </a:ln>
        </p:spPr>
      </p:pic>
      <p:sp>
        <p:nvSpPr>
          <p:cNvPr id="459" name="Google Shape;459;p26"/>
          <p:cNvSpPr txBox="1"/>
          <p:nvPr/>
        </p:nvSpPr>
        <p:spPr>
          <a:xfrm>
            <a:off x="7834126" y="2530184"/>
            <a:ext cx="123736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β-caryophyllene</a:t>
            </a:r>
            <a:endParaRPr sz="1200">
              <a:solidFill>
                <a:schemeClr val="dk1"/>
              </a:solidFill>
              <a:latin typeface="Arial"/>
              <a:ea typeface="Arial"/>
              <a:cs typeface="Arial"/>
              <a:sym typeface="Arial"/>
            </a:endParaRPr>
          </a:p>
        </p:txBody>
      </p:sp>
      <p:sp>
        <p:nvSpPr>
          <p:cNvPr id="460" name="Google Shape;460;p26"/>
          <p:cNvSpPr txBox="1"/>
          <p:nvPr/>
        </p:nvSpPr>
        <p:spPr>
          <a:xfrm>
            <a:off x="9200092" y="2495056"/>
            <a:ext cx="164009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α-humulene</a:t>
            </a:r>
            <a:endParaRPr sz="1200">
              <a:solidFill>
                <a:schemeClr val="dk1"/>
              </a:solidFill>
              <a:latin typeface="Arial"/>
              <a:ea typeface="Arial"/>
              <a:cs typeface="Arial"/>
              <a:sym typeface="Arial"/>
            </a:endParaRPr>
          </a:p>
        </p:txBody>
      </p:sp>
      <p:sp>
        <p:nvSpPr>
          <p:cNvPr id="461" name="Google Shape;461;p26"/>
          <p:cNvSpPr txBox="1"/>
          <p:nvPr/>
        </p:nvSpPr>
        <p:spPr>
          <a:xfrm>
            <a:off x="9093978" y="3500266"/>
            <a:ext cx="164009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α-cubebene</a:t>
            </a:r>
            <a:endParaRPr sz="1200">
              <a:solidFill>
                <a:schemeClr val="dk1"/>
              </a:solidFill>
              <a:latin typeface="Arial"/>
              <a:ea typeface="Arial"/>
              <a:cs typeface="Arial"/>
              <a:sym typeface="Arial"/>
            </a:endParaRPr>
          </a:p>
        </p:txBody>
      </p:sp>
      <p:sp>
        <p:nvSpPr>
          <p:cNvPr id="462" name="Google Shape;462;p26"/>
          <p:cNvSpPr txBox="1"/>
          <p:nvPr/>
        </p:nvSpPr>
        <p:spPr>
          <a:xfrm>
            <a:off x="8321867" y="3680090"/>
            <a:ext cx="128185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Limonene</a:t>
            </a:r>
            <a:endParaRPr/>
          </a:p>
        </p:txBody>
      </p:sp>
      <p:sp>
        <p:nvSpPr>
          <p:cNvPr id="463" name="Google Shape;463;p26"/>
          <p:cNvSpPr txBox="1"/>
          <p:nvPr/>
        </p:nvSpPr>
        <p:spPr>
          <a:xfrm>
            <a:off x="7443748" y="3595408"/>
            <a:ext cx="14268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β-pinene</a:t>
            </a:r>
            <a:endParaRPr sz="1200">
              <a:solidFill>
                <a:schemeClr val="dk1"/>
              </a:solidFill>
              <a:latin typeface="Arial"/>
              <a:ea typeface="Arial"/>
              <a:cs typeface="Arial"/>
              <a:sym typeface="Arial"/>
            </a:endParaRPr>
          </a:p>
        </p:txBody>
      </p:sp>
      <p:sp>
        <p:nvSpPr>
          <p:cNvPr id="464" name="Google Shape;464;p26"/>
          <p:cNvSpPr/>
          <p:nvPr/>
        </p:nvSpPr>
        <p:spPr>
          <a:xfrm>
            <a:off x="8204914" y="4622810"/>
            <a:ext cx="777777"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α-pinene </a:t>
            </a:r>
            <a:endParaRPr/>
          </a:p>
        </p:txBody>
      </p:sp>
      <p:sp>
        <p:nvSpPr>
          <p:cNvPr id="465" name="Google Shape;465;p26"/>
          <p:cNvSpPr/>
          <p:nvPr/>
        </p:nvSpPr>
        <p:spPr>
          <a:xfrm>
            <a:off x="9457397" y="4699021"/>
            <a:ext cx="90762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δ-cadinene </a:t>
            </a:r>
            <a:endParaRPr/>
          </a:p>
        </p:txBody>
      </p:sp>
      <p:sp>
        <p:nvSpPr>
          <p:cNvPr id="466" name="Google Shape;466;p26"/>
          <p:cNvSpPr txBox="1"/>
          <p:nvPr/>
        </p:nvSpPr>
        <p:spPr>
          <a:xfrm>
            <a:off x="7989985" y="5048875"/>
            <a:ext cx="240824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u="sng">
                <a:solidFill>
                  <a:schemeClr val="dk1"/>
                </a:solidFill>
                <a:latin typeface="Arial"/>
                <a:ea typeface="Arial"/>
                <a:cs typeface="Arial"/>
                <a:sym typeface="Arial"/>
              </a:rPr>
              <a:t>Identified compounds</a:t>
            </a:r>
            <a:endParaRPr/>
          </a:p>
        </p:txBody>
      </p:sp>
      <p:sp>
        <p:nvSpPr>
          <p:cNvPr id="467" name="Google Shape;467;p26"/>
          <p:cNvSpPr txBox="1"/>
          <p:nvPr/>
        </p:nvSpPr>
        <p:spPr>
          <a:xfrm>
            <a:off x="1985273" y="5026745"/>
            <a:ext cx="240824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100" u="sng">
                <a:solidFill>
                  <a:schemeClr val="dk1"/>
                </a:solidFill>
                <a:latin typeface="Arial"/>
                <a:ea typeface="Arial"/>
                <a:cs typeface="Arial"/>
                <a:sym typeface="Arial"/>
              </a:rPr>
              <a:t>Identified compounds</a:t>
            </a:r>
            <a:endParaRPr/>
          </a:p>
        </p:txBody>
      </p:sp>
      <p:pic>
        <p:nvPicPr>
          <p:cNvPr id="468" name="Google Shape;468;p26"/>
          <p:cNvPicPr preferRelativeResize="0"/>
          <p:nvPr/>
        </p:nvPicPr>
        <p:blipFill rotWithShape="1">
          <a:blip r:embed="rId26">
            <a:alphaModFix/>
          </a:blip>
          <a:srcRect b="0" l="0" r="0" t="0"/>
          <a:stretch/>
        </p:blipFill>
        <p:spPr>
          <a:xfrm>
            <a:off x="11596661" y="2312501"/>
            <a:ext cx="415318" cy="974841"/>
          </a:xfrm>
          <a:prstGeom prst="rect">
            <a:avLst/>
          </a:prstGeom>
          <a:noFill/>
          <a:ln>
            <a:noFill/>
          </a:ln>
        </p:spPr>
      </p:pic>
      <p:pic>
        <p:nvPicPr>
          <p:cNvPr id="469" name="Google Shape;469;p26"/>
          <p:cNvPicPr preferRelativeResize="0"/>
          <p:nvPr/>
        </p:nvPicPr>
        <p:blipFill rotWithShape="1">
          <a:blip r:embed="rId6">
            <a:alphaModFix/>
          </a:blip>
          <a:srcRect b="0" l="0" r="0" t="0"/>
          <a:stretch/>
        </p:blipFill>
        <p:spPr>
          <a:xfrm>
            <a:off x="10648888" y="3840959"/>
            <a:ext cx="1427777" cy="437337"/>
          </a:xfrm>
          <a:prstGeom prst="rect">
            <a:avLst/>
          </a:prstGeom>
          <a:noFill/>
          <a:ln>
            <a:noFill/>
          </a:ln>
        </p:spPr>
      </p:pic>
      <p:pic>
        <p:nvPicPr>
          <p:cNvPr id="470" name="Google Shape;470;p26"/>
          <p:cNvPicPr preferRelativeResize="0"/>
          <p:nvPr/>
        </p:nvPicPr>
        <p:blipFill rotWithShape="1">
          <a:blip r:embed="rId27">
            <a:alphaModFix/>
          </a:blip>
          <a:srcRect b="0" l="0" r="0" t="0"/>
          <a:stretch/>
        </p:blipFill>
        <p:spPr>
          <a:xfrm>
            <a:off x="10702185" y="1578418"/>
            <a:ext cx="382519" cy="926667"/>
          </a:xfrm>
          <a:prstGeom prst="rect">
            <a:avLst/>
          </a:prstGeom>
          <a:noFill/>
          <a:ln>
            <a:noFill/>
          </a:ln>
        </p:spPr>
      </p:pic>
      <p:pic>
        <p:nvPicPr>
          <p:cNvPr id="471" name="Google Shape;471;p26"/>
          <p:cNvPicPr preferRelativeResize="0"/>
          <p:nvPr/>
        </p:nvPicPr>
        <p:blipFill rotWithShape="1">
          <a:blip r:embed="rId28">
            <a:alphaModFix/>
          </a:blip>
          <a:srcRect b="0" l="0" r="0" t="0"/>
          <a:stretch/>
        </p:blipFill>
        <p:spPr>
          <a:xfrm>
            <a:off x="10672376" y="2805377"/>
            <a:ext cx="690401" cy="733551"/>
          </a:xfrm>
          <a:prstGeom prst="rect">
            <a:avLst/>
          </a:prstGeom>
          <a:noFill/>
          <a:ln>
            <a:noFill/>
          </a:ln>
        </p:spPr>
      </p:pic>
      <p:pic>
        <p:nvPicPr>
          <p:cNvPr id="472" name="Google Shape;472;p26"/>
          <p:cNvPicPr preferRelativeResize="0"/>
          <p:nvPr/>
        </p:nvPicPr>
        <p:blipFill rotWithShape="1">
          <a:blip r:embed="rId29">
            <a:alphaModFix/>
          </a:blip>
          <a:srcRect b="0" l="0" r="0" t="0"/>
          <a:stretch/>
        </p:blipFill>
        <p:spPr>
          <a:xfrm>
            <a:off x="11462974" y="4563776"/>
            <a:ext cx="588135" cy="824488"/>
          </a:xfrm>
          <a:prstGeom prst="rect">
            <a:avLst/>
          </a:prstGeom>
          <a:noFill/>
          <a:ln>
            <a:noFill/>
          </a:ln>
        </p:spPr>
      </p:pic>
      <p:sp>
        <p:nvSpPr>
          <p:cNvPr id="473" name="Google Shape;473;p26"/>
          <p:cNvSpPr txBox="1"/>
          <p:nvPr/>
        </p:nvSpPr>
        <p:spPr>
          <a:xfrm>
            <a:off x="10010016" y="2501373"/>
            <a:ext cx="177393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β-terpinene</a:t>
            </a:r>
            <a:endParaRPr sz="1200">
              <a:solidFill>
                <a:schemeClr val="dk1"/>
              </a:solidFill>
              <a:latin typeface="Arial"/>
              <a:ea typeface="Arial"/>
              <a:cs typeface="Arial"/>
              <a:sym typeface="Arial"/>
            </a:endParaRPr>
          </a:p>
        </p:txBody>
      </p:sp>
      <p:sp>
        <p:nvSpPr>
          <p:cNvPr id="474" name="Google Shape;474;p26"/>
          <p:cNvSpPr/>
          <p:nvPr/>
        </p:nvSpPr>
        <p:spPr>
          <a:xfrm>
            <a:off x="11302091" y="3309667"/>
            <a:ext cx="96372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α-terpinene </a:t>
            </a:r>
            <a:endParaRPr/>
          </a:p>
        </p:txBody>
      </p:sp>
      <p:sp>
        <p:nvSpPr>
          <p:cNvPr id="475" name="Google Shape;475;p26"/>
          <p:cNvSpPr/>
          <p:nvPr/>
        </p:nvSpPr>
        <p:spPr>
          <a:xfrm>
            <a:off x="10798003" y="4853601"/>
            <a:ext cx="732893"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Sabinene</a:t>
            </a:r>
            <a:endParaRPr/>
          </a:p>
        </p:txBody>
      </p:sp>
      <p:sp>
        <p:nvSpPr>
          <p:cNvPr id="476" name="Google Shape;476;p26"/>
          <p:cNvSpPr txBox="1"/>
          <p:nvPr/>
        </p:nvSpPr>
        <p:spPr>
          <a:xfrm>
            <a:off x="10406645" y="4318938"/>
            <a:ext cx="189056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β-myrcene</a:t>
            </a:r>
            <a:endParaRPr sz="1200">
              <a:solidFill>
                <a:schemeClr val="dk1"/>
              </a:solidFill>
              <a:latin typeface="Arial"/>
              <a:ea typeface="Arial"/>
              <a:cs typeface="Arial"/>
              <a:sym typeface="Arial"/>
            </a:endParaRPr>
          </a:p>
        </p:txBody>
      </p:sp>
      <p:sp>
        <p:nvSpPr>
          <p:cNvPr id="477" name="Google Shape;477;p26"/>
          <p:cNvSpPr/>
          <p:nvPr/>
        </p:nvSpPr>
        <p:spPr>
          <a:xfrm>
            <a:off x="10563369" y="3541635"/>
            <a:ext cx="89960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α-ylangene </a:t>
            </a:r>
            <a:endParaRPr/>
          </a:p>
        </p:txBody>
      </p:sp>
      <p:sp>
        <p:nvSpPr>
          <p:cNvPr id="478" name="Google Shape;478;p26"/>
          <p:cNvSpPr txBox="1"/>
          <p:nvPr/>
        </p:nvSpPr>
        <p:spPr>
          <a:xfrm>
            <a:off x="11019089" y="1993093"/>
            <a:ext cx="14268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Camphene</a:t>
            </a:r>
            <a:endParaRPr sz="1200">
              <a:solidFill>
                <a:schemeClr val="dk1"/>
              </a:solidFill>
              <a:latin typeface="Arial"/>
              <a:ea typeface="Arial"/>
              <a:cs typeface="Arial"/>
              <a:sym typeface="Arial"/>
            </a:endParaRPr>
          </a:p>
        </p:txBody>
      </p:sp>
      <p:pic>
        <p:nvPicPr>
          <p:cNvPr id="479" name="Google Shape;479;p26"/>
          <p:cNvPicPr preferRelativeResize="0"/>
          <p:nvPr/>
        </p:nvPicPr>
        <p:blipFill rotWithShape="1">
          <a:blip r:embed="rId14">
            <a:alphaModFix/>
          </a:blip>
          <a:srcRect b="0" l="0" r="0" t="0"/>
          <a:stretch/>
        </p:blipFill>
        <p:spPr>
          <a:xfrm>
            <a:off x="11367412" y="1507005"/>
            <a:ext cx="709749" cy="5375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6" name="Google Shape;486;p27"/>
          <p:cNvSpPr txBox="1"/>
          <p:nvPr/>
        </p:nvSpPr>
        <p:spPr>
          <a:xfrm>
            <a:off x="371475" y="0"/>
            <a:ext cx="11449050" cy="65750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VASE™ extractive efficiency gave us access to discriminating peaks in Broccoli between the 2 tested conditions</a:t>
            </a:r>
            <a:endParaRPr/>
          </a:p>
        </p:txBody>
      </p:sp>
      <p:pic>
        <p:nvPicPr>
          <p:cNvPr id="487" name="Google Shape;487;p27"/>
          <p:cNvPicPr preferRelativeResize="0"/>
          <p:nvPr/>
        </p:nvPicPr>
        <p:blipFill rotWithShape="1">
          <a:blip r:embed="rId3">
            <a:alphaModFix/>
          </a:blip>
          <a:srcRect b="0" l="3375" r="1750" t="0"/>
          <a:stretch/>
        </p:blipFill>
        <p:spPr>
          <a:xfrm>
            <a:off x="0" y="1006675"/>
            <a:ext cx="6862717" cy="2173750"/>
          </a:xfrm>
          <a:prstGeom prst="rect">
            <a:avLst/>
          </a:prstGeom>
          <a:noFill/>
          <a:ln>
            <a:noFill/>
          </a:ln>
        </p:spPr>
      </p:pic>
      <p:pic>
        <p:nvPicPr>
          <p:cNvPr id="488" name="Google Shape;488;p27"/>
          <p:cNvPicPr preferRelativeResize="0"/>
          <p:nvPr/>
        </p:nvPicPr>
        <p:blipFill rotWithShape="1">
          <a:blip r:embed="rId4">
            <a:alphaModFix/>
          </a:blip>
          <a:srcRect b="0" l="4752" r="3057" t="0"/>
          <a:stretch/>
        </p:blipFill>
        <p:spPr>
          <a:xfrm>
            <a:off x="6862717" y="873539"/>
            <a:ext cx="5197422" cy="2440021"/>
          </a:xfrm>
          <a:prstGeom prst="rect">
            <a:avLst/>
          </a:prstGeom>
          <a:noFill/>
          <a:ln>
            <a:noFill/>
          </a:ln>
        </p:spPr>
      </p:pic>
      <p:sp>
        <p:nvSpPr>
          <p:cNvPr id="489" name="Google Shape;489;p27"/>
          <p:cNvSpPr txBox="1"/>
          <p:nvPr/>
        </p:nvSpPr>
        <p:spPr>
          <a:xfrm>
            <a:off x="952756" y="1378228"/>
            <a:ext cx="191473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1200"/>
              <a:buFont typeface="Calibri"/>
              <a:buNone/>
            </a:pPr>
            <a:r>
              <a:rPr b="1" i="0" lang="en-US" sz="1200" u="none" cap="none" strike="noStrike">
                <a:solidFill>
                  <a:srgbClr val="4472C4"/>
                </a:solidFill>
                <a:latin typeface="Calibri"/>
                <a:ea typeface="Calibri"/>
                <a:cs typeface="Calibri"/>
                <a:sym typeface="Calibri"/>
              </a:rPr>
              <a:t>Blue : Monoculture</a:t>
            </a:r>
            <a:endParaRPr/>
          </a:p>
          <a:p>
            <a:pPr indent="0" lvl="0" marL="0" marR="0" rtl="0" algn="ctr">
              <a:lnSpc>
                <a:spcPct val="100000"/>
              </a:lnSpc>
              <a:spcBef>
                <a:spcPts val="0"/>
              </a:spcBef>
              <a:spcAft>
                <a:spcPts val="0"/>
              </a:spcAft>
              <a:buClr>
                <a:srgbClr val="FF0000"/>
              </a:buClr>
              <a:buSzPts val="1200"/>
              <a:buFont typeface="Calibri"/>
              <a:buNone/>
            </a:pPr>
            <a:r>
              <a:rPr b="1" i="0" lang="en-US" sz="1200" u="none" cap="none" strike="noStrike">
                <a:solidFill>
                  <a:srgbClr val="FF0000"/>
                </a:solidFill>
                <a:latin typeface="Calibri"/>
                <a:ea typeface="Calibri"/>
                <a:cs typeface="Calibri"/>
                <a:sym typeface="Calibri"/>
              </a:rPr>
              <a:t>Red : Coculture</a:t>
            </a:r>
            <a:endParaRPr/>
          </a:p>
        </p:txBody>
      </p:sp>
      <p:pic>
        <p:nvPicPr>
          <p:cNvPr id="490" name="Google Shape;490;p27"/>
          <p:cNvPicPr preferRelativeResize="0"/>
          <p:nvPr/>
        </p:nvPicPr>
        <p:blipFill rotWithShape="1">
          <a:blip r:embed="rId5">
            <a:alphaModFix/>
          </a:blip>
          <a:srcRect b="0" l="2937" r="2187" t="0"/>
          <a:stretch/>
        </p:blipFill>
        <p:spPr>
          <a:xfrm>
            <a:off x="246726" y="3408409"/>
            <a:ext cx="3587966" cy="1136480"/>
          </a:xfrm>
          <a:prstGeom prst="rect">
            <a:avLst/>
          </a:prstGeom>
          <a:noFill/>
          <a:ln>
            <a:noFill/>
          </a:ln>
        </p:spPr>
      </p:pic>
      <p:pic>
        <p:nvPicPr>
          <p:cNvPr id="491" name="Google Shape;491;p27"/>
          <p:cNvPicPr preferRelativeResize="0"/>
          <p:nvPr/>
        </p:nvPicPr>
        <p:blipFill rotWithShape="1">
          <a:blip r:embed="rId6">
            <a:alphaModFix/>
          </a:blip>
          <a:srcRect b="0" l="0" r="0" t="0"/>
          <a:stretch/>
        </p:blipFill>
        <p:spPr>
          <a:xfrm>
            <a:off x="4247956" y="3117249"/>
            <a:ext cx="1836643" cy="1517550"/>
          </a:xfrm>
          <a:prstGeom prst="rect">
            <a:avLst/>
          </a:prstGeom>
          <a:noFill/>
          <a:ln>
            <a:noFill/>
          </a:ln>
        </p:spPr>
      </p:pic>
      <p:sp>
        <p:nvSpPr>
          <p:cNvPr id="492" name="Google Shape;492;p27"/>
          <p:cNvSpPr/>
          <p:nvPr/>
        </p:nvSpPr>
        <p:spPr>
          <a:xfrm>
            <a:off x="2867488" y="1839893"/>
            <a:ext cx="452761" cy="106310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3" name="Google Shape;493;p27"/>
          <p:cNvSpPr/>
          <p:nvPr/>
        </p:nvSpPr>
        <p:spPr>
          <a:xfrm>
            <a:off x="7244179" y="1839893"/>
            <a:ext cx="374342" cy="106310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4" name="Google Shape;494;p27"/>
          <p:cNvSpPr/>
          <p:nvPr/>
        </p:nvSpPr>
        <p:spPr>
          <a:xfrm>
            <a:off x="9098131" y="1561996"/>
            <a:ext cx="452761" cy="121671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5" name="Google Shape;495;p27"/>
          <p:cNvSpPr/>
          <p:nvPr/>
        </p:nvSpPr>
        <p:spPr>
          <a:xfrm>
            <a:off x="4580878" y="1561996"/>
            <a:ext cx="301840" cy="121671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96" name="Google Shape;496;p27"/>
          <p:cNvCxnSpPr>
            <a:stCxn id="492" idx="3"/>
            <a:endCxn id="490" idx="0"/>
          </p:cNvCxnSpPr>
          <p:nvPr/>
        </p:nvCxnSpPr>
        <p:spPr>
          <a:xfrm flipH="1">
            <a:off x="2040693" y="2747310"/>
            <a:ext cx="893100" cy="661200"/>
          </a:xfrm>
          <a:prstGeom prst="straightConnector1">
            <a:avLst/>
          </a:prstGeom>
          <a:noFill/>
          <a:ln cap="flat" cmpd="sng" w="12700">
            <a:solidFill>
              <a:srgbClr val="FF0000"/>
            </a:solidFill>
            <a:prstDash val="solid"/>
            <a:miter lim="800000"/>
            <a:headEnd len="sm" w="sm" type="none"/>
            <a:tailEnd len="med" w="med" type="triangle"/>
          </a:ln>
        </p:spPr>
      </p:cxnSp>
      <p:cxnSp>
        <p:nvCxnSpPr>
          <p:cNvPr id="497" name="Google Shape;497;p27"/>
          <p:cNvCxnSpPr>
            <a:stCxn id="495" idx="4"/>
            <a:endCxn id="491" idx="0"/>
          </p:cNvCxnSpPr>
          <p:nvPr/>
        </p:nvCxnSpPr>
        <p:spPr>
          <a:xfrm>
            <a:off x="4731798" y="2778711"/>
            <a:ext cx="434400" cy="338400"/>
          </a:xfrm>
          <a:prstGeom prst="straightConnector1">
            <a:avLst/>
          </a:prstGeom>
          <a:noFill/>
          <a:ln cap="flat" cmpd="sng" w="12700">
            <a:solidFill>
              <a:srgbClr val="FF0000"/>
            </a:solidFill>
            <a:prstDash val="solid"/>
            <a:miter lim="800000"/>
            <a:headEnd len="sm" w="sm" type="none"/>
            <a:tailEnd len="med" w="med" type="triangle"/>
          </a:ln>
        </p:spPr>
      </p:cxnSp>
      <p:cxnSp>
        <p:nvCxnSpPr>
          <p:cNvPr id="498" name="Google Shape;498;p27"/>
          <p:cNvCxnSpPr>
            <a:stCxn id="493" idx="4"/>
            <a:endCxn id="499" idx="0"/>
          </p:cNvCxnSpPr>
          <p:nvPr/>
        </p:nvCxnSpPr>
        <p:spPr>
          <a:xfrm>
            <a:off x="7431350" y="2902998"/>
            <a:ext cx="153900" cy="428400"/>
          </a:xfrm>
          <a:prstGeom prst="straightConnector1">
            <a:avLst/>
          </a:prstGeom>
          <a:noFill/>
          <a:ln cap="flat" cmpd="sng" w="12700">
            <a:solidFill>
              <a:srgbClr val="FF0000"/>
            </a:solidFill>
            <a:prstDash val="solid"/>
            <a:miter lim="800000"/>
            <a:headEnd len="sm" w="sm" type="none"/>
            <a:tailEnd len="med" w="med" type="triangle"/>
          </a:ln>
        </p:spPr>
      </p:cxnSp>
      <p:cxnSp>
        <p:nvCxnSpPr>
          <p:cNvPr id="500" name="Google Shape;500;p27"/>
          <p:cNvCxnSpPr>
            <a:stCxn id="494" idx="4"/>
            <a:endCxn id="501" idx="0"/>
          </p:cNvCxnSpPr>
          <p:nvPr/>
        </p:nvCxnSpPr>
        <p:spPr>
          <a:xfrm>
            <a:off x="9324512" y="2778711"/>
            <a:ext cx="59100" cy="692100"/>
          </a:xfrm>
          <a:prstGeom prst="straightConnector1">
            <a:avLst/>
          </a:prstGeom>
          <a:noFill/>
          <a:ln cap="flat" cmpd="sng" w="12700">
            <a:solidFill>
              <a:srgbClr val="FF0000"/>
            </a:solidFill>
            <a:prstDash val="solid"/>
            <a:miter lim="800000"/>
            <a:headEnd len="sm" w="sm" type="none"/>
            <a:tailEnd len="med" w="med" type="triangle"/>
          </a:ln>
        </p:spPr>
      </p:cxnSp>
      <p:cxnSp>
        <p:nvCxnSpPr>
          <p:cNvPr id="502" name="Google Shape;502;p27"/>
          <p:cNvCxnSpPr>
            <a:stCxn id="503" idx="4"/>
            <a:endCxn id="504" idx="0"/>
          </p:cNvCxnSpPr>
          <p:nvPr/>
        </p:nvCxnSpPr>
        <p:spPr>
          <a:xfrm flipH="1">
            <a:off x="11263230" y="2902998"/>
            <a:ext cx="374400" cy="428400"/>
          </a:xfrm>
          <a:prstGeom prst="straightConnector1">
            <a:avLst/>
          </a:prstGeom>
          <a:noFill/>
          <a:ln cap="flat" cmpd="sng" w="12700">
            <a:solidFill>
              <a:srgbClr val="FF0000"/>
            </a:solidFill>
            <a:prstDash val="solid"/>
            <a:miter lim="800000"/>
            <a:headEnd len="sm" w="sm" type="none"/>
            <a:tailEnd len="med" w="med" type="triangle"/>
          </a:ln>
        </p:spPr>
      </p:cxnSp>
      <p:sp>
        <p:nvSpPr>
          <p:cNvPr id="503" name="Google Shape;503;p27"/>
          <p:cNvSpPr/>
          <p:nvPr/>
        </p:nvSpPr>
        <p:spPr>
          <a:xfrm>
            <a:off x="11463290" y="2052376"/>
            <a:ext cx="348679" cy="850622"/>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05" name="Google Shape;505;p27"/>
          <p:cNvPicPr preferRelativeResize="0"/>
          <p:nvPr/>
        </p:nvPicPr>
        <p:blipFill rotWithShape="1">
          <a:blip r:embed="rId7">
            <a:alphaModFix/>
          </a:blip>
          <a:srcRect b="0" l="0" r="0" t="0"/>
          <a:stretch/>
        </p:blipFill>
        <p:spPr>
          <a:xfrm>
            <a:off x="541838" y="3237039"/>
            <a:ext cx="369453" cy="794324"/>
          </a:xfrm>
          <a:prstGeom prst="rect">
            <a:avLst/>
          </a:prstGeom>
          <a:noFill/>
          <a:ln>
            <a:noFill/>
          </a:ln>
        </p:spPr>
      </p:pic>
      <p:pic>
        <p:nvPicPr>
          <p:cNvPr id="506" name="Google Shape;506;p27"/>
          <p:cNvPicPr preferRelativeResize="0"/>
          <p:nvPr/>
        </p:nvPicPr>
        <p:blipFill rotWithShape="1">
          <a:blip r:embed="rId8">
            <a:alphaModFix/>
          </a:blip>
          <a:srcRect b="0" l="0" r="0" t="0"/>
          <a:stretch/>
        </p:blipFill>
        <p:spPr>
          <a:xfrm>
            <a:off x="2996839" y="3331501"/>
            <a:ext cx="608397" cy="500238"/>
          </a:xfrm>
          <a:prstGeom prst="rect">
            <a:avLst/>
          </a:prstGeom>
          <a:noFill/>
          <a:ln>
            <a:noFill/>
          </a:ln>
        </p:spPr>
      </p:pic>
      <p:pic>
        <p:nvPicPr>
          <p:cNvPr id="507" name="Google Shape;507;p27"/>
          <p:cNvPicPr preferRelativeResize="0"/>
          <p:nvPr/>
        </p:nvPicPr>
        <p:blipFill rotWithShape="1">
          <a:blip r:embed="rId9">
            <a:alphaModFix/>
          </a:blip>
          <a:srcRect b="0" l="0" r="0" t="0"/>
          <a:stretch/>
        </p:blipFill>
        <p:spPr>
          <a:xfrm>
            <a:off x="5258937" y="3270018"/>
            <a:ext cx="365090" cy="761345"/>
          </a:xfrm>
          <a:prstGeom prst="rect">
            <a:avLst/>
          </a:prstGeom>
          <a:noFill/>
          <a:ln>
            <a:noFill/>
          </a:ln>
        </p:spPr>
      </p:pic>
      <p:pic>
        <p:nvPicPr>
          <p:cNvPr id="499" name="Google Shape;499;p27"/>
          <p:cNvPicPr preferRelativeResize="0"/>
          <p:nvPr/>
        </p:nvPicPr>
        <p:blipFill rotWithShape="1">
          <a:blip r:embed="rId10">
            <a:alphaModFix/>
          </a:blip>
          <a:srcRect b="0" l="0" r="0" t="0"/>
          <a:stretch/>
        </p:blipFill>
        <p:spPr>
          <a:xfrm>
            <a:off x="7262813" y="3331501"/>
            <a:ext cx="644882" cy="788189"/>
          </a:xfrm>
          <a:prstGeom prst="rect">
            <a:avLst/>
          </a:prstGeom>
          <a:noFill/>
          <a:ln>
            <a:noFill/>
          </a:ln>
        </p:spPr>
      </p:pic>
      <p:pic>
        <p:nvPicPr>
          <p:cNvPr id="501" name="Google Shape;501;p27"/>
          <p:cNvPicPr preferRelativeResize="0"/>
          <p:nvPr/>
        </p:nvPicPr>
        <p:blipFill rotWithShape="1">
          <a:blip r:embed="rId11">
            <a:alphaModFix/>
          </a:blip>
          <a:srcRect b="0" l="0" r="0" t="0"/>
          <a:stretch/>
        </p:blipFill>
        <p:spPr>
          <a:xfrm>
            <a:off x="8902222" y="3470743"/>
            <a:ext cx="962961" cy="727980"/>
          </a:xfrm>
          <a:prstGeom prst="rect">
            <a:avLst/>
          </a:prstGeom>
          <a:noFill/>
          <a:ln>
            <a:noFill/>
          </a:ln>
        </p:spPr>
      </p:pic>
      <p:pic>
        <p:nvPicPr>
          <p:cNvPr id="504" name="Google Shape;504;p27"/>
          <p:cNvPicPr preferRelativeResize="0"/>
          <p:nvPr/>
        </p:nvPicPr>
        <p:blipFill rotWithShape="1">
          <a:blip r:embed="rId12">
            <a:alphaModFix/>
          </a:blip>
          <a:srcRect b="0" l="0" r="0" t="0"/>
          <a:stretch/>
        </p:blipFill>
        <p:spPr>
          <a:xfrm>
            <a:off x="10891549" y="3331501"/>
            <a:ext cx="743635" cy="761132"/>
          </a:xfrm>
          <a:prstGeom prst="rect">
            <a:avLst/>
          </a:prstGeom>
          <a:noFill/>
          <a:ln>
            <a:noFill/>
          </a:ln>
        </p:spPr>
      </p:pic>
      <p:sp>
        <p:nvSpPr>
          <p:cNvPr id="508" name="Google Shape;508;p27"/>
          <p:cNvSpPr txBox="1"/>
          <p:nvPr/>
        </p:nvSpPr>
        <p:spPr>
          <a:xfrm>
            <a:off x="84425" y="4516344"/>
            <a:ext cx="165373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α</a:t>
            </a:r>
            <a:r>
              <a:rPr b="1" lang="en-US" sz="1200">
                <a:solidFill>
                  <a:schemeClr val="dk1"/>
                </a:solidFill>
                <a:latin typeface="Arial"/>
                <a:ea typeface="Arial"/>
                <a:cs typeface="Arial"/>
                <a:sym typeface="Arial"/>
              </a:rPr>
              <a:t>-phellandrene</a:t>
            </a:r>
            <a:endParaRPr/>
          </a:p>
        </p:txBody>
      </p:sp>
      <p:sp>
        <p:nvSpPr>
          <p:cNvPr id="509" name="Google Shape;509;p27"/>
          <p:cNvSpPr txBox="1"/>
          <p:nvPr/>
        </p:nvSpPr>
        <p:spPr>
          <a:xfrm>
            <a:off x="2418015" y="4516343"/>
            <a:ext cx="13517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α</a:t>
            </a:r>
            <a:r>
              <a:rPr b="1" lang="en-US" sz="1200">
                <a:solidFill>
                  <a:schemeClr val="dk1"/>
                </a:solidFill>
                <a:latin typeface="Arial"/>
                <a:ea typeface="Arial"/>
                <a:cs typeface="Arial"/>
                <a:sym typeface="Arial"/>
              </a:rPr>
              <a:t>-pinene</a:t>
            </a:r>
            <a:endParaRPr/>
          </a:p>
        </p:txBody>
      </p:sp>
      <p:sp>
        <p:nvSpPr>
          <p:cNvPr id="510" name="Google Shape;510;p27"/>
          <p:cNvSpPr txBox="1"/>
          <p:nvPr/>
        </p:nvSpPr>
        <p:spPr>
          <a:xfrm>
            <a:off x="5148855" y="4416255"/>
            <a:ext cx="183664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p-cymene</a:t>
            </a:r>
            <a:endParaRPr/>
          </a:p>
        </p:txBody>
      </p:sp>
      <p:sp>
        <p:nvSpPr>
          <p:cNvPr id="511" name="Google Shape;511;p27"/>
          <p:cNvSpPr txBox="1"/>
          <p:nvPr/>
        </p:nvSpPr>
        <p:spPr>
          <a:xfrm>
            <a:off x="6747923" y="4198723"/>
            <a:ext cx="167466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β</a:t>
            </a:r>
            <a:r>
              <a:rPr b="1" lang="en-US" sz="1200">
                <a:solidFill>
                  <a:schemeClr val="dk1"/>
                </a:solidFill>
                <a:latin typeface="Arial"/>
                <a:ea typeface="Arial"/>
                <a:cs typeface="Arial"/>
                <a:sym typeface="Arial"/>
              </a:rPr>
              <a:t>-caryophyllene)</a:t>
            </a:r>
            <a:endParaRPr/>
          </a:p>
        </p:txBody>
      </p:sp>
      <p:sp>
        <p:nvSpPr>
          <p:cNvPr id="512" name="Google Shape;512;p27"/>
          <p:cNvSpPr txBox="1"/>
          <p:nvPr/>
        </p:nvSpPr>
        <p:spPr>
          <a:xfrm>
            <a:off x="8652107" y="4207109"/>
            <a:ext cx="16186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α</a:t>
            </a:r>
            <a:r>
              <a:rPr b="1" lang="en-US" sz="1200">
                <a:solidFill>
                  <a:schemeClr val="dk1"/>
                </a:solidFill>
                <a:latin typeface="Arial"/>
                <a:ea typeface="Arial"/>
                <a:cs typeface="Arial"/>
                <a:sym typeface="Arial"/>
              </a:rPr>
              <a:t>-humulene</a:t>
            </a:r>
            <a:endParaRPr/>
          </a:p>
        </p:txBody>
      </p:sp>
      <p:sp>
        <p:nvSpPr>
          <p:cNvPr id="513" name="Google Shape;513;p27"/>
          <p:cNvSpPr txBox="1"/>
          <p:nvPr/>
        </p:nvSpPr>
        <p:spPr>
          <a:xfrm>
            <a:off x="10450344" y="4207109"/>
            <a:ext cx="16168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δ-cadinene</a:t>
            </a:r>
            <a:endParaRPr/>
          </a:p>
        </p:txBody>
      </p:sp>
      <p:sp>
        <p:nvSpPr>
          <p:cNvPr id="514" name="Google Shape;514;p27"/>
          <p:cNvSpPr txBox="1"/>
          <p:nvPr/>
        </p:nvSpPr>
        <p:spPr>
          <a:xfrm>
            <a:off x="371475" y="5154096"/>
            <a:ext cx="11813412" cy="997453"/>
          </a:xfrm>
          <a:prstGeom prst="rect">
            <a:avLst/>
          </a:prstGeom>
          <a:noFill/>
          <a:ln cap="flat" cmpd="sng" w="381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265113" lvl="4" marL="762000" marR="0" rtl="0" algn="l">
              <a:lnSpc>
                <a:spcPct val="90000"/>
              </a:lnSpc>
              <a:spcBef>
                <a:spcPts val="0"/>
              </a:spcBef>
              <a:spcAft>
                <a:spcPts val="0"/>
              </a:spcAft>
              <a:buClr>
                <a:schemeClr val="accent3"/>
              </a:buClr>
              <a:buSzPts val="1400"/>
              <a:buFont typeface="Arial"/>
              <a:buChar char="⟶"/>
            </a:pPr>
            <a:r>
              <a:rPr b="0" i="0" lang="en-US" sz="1400" u="none" cap="none" strike="noStrike">
                <a:solidFill>
                  <a:srgbClr val="162647"/>
                </a:solidFill>
                <a:latin typeface="Arial"/>
                <a:ea typeface="Arial"/>
                <a:cs typeface="Arial"/>
                <a:sym typeface="Arial"/>
              </a:rPr>
              <a:t>Discriminating compounds annotated between the coculture and monoculture conditions in Broccoli leaves.</a:t>
            </a:r>
            <a:endParaRPr/>
          </a:p>
          <a:p>
            <a:pPr indent="-265113" lvl="4" marL="762000" marR="0" rtl="0" algn="l">
              <a:lnSpc>
                <a:spcPct val="90000"/>
              </a:lnSpc>
              <a:spcBef>
                <a:spcPts val="500"/>
              </a:spcBef>
              <a:spcAft>
                <a:spcPts val="0"/>
              </a:spcAft>
              <a:buClr>
                <a:schemeClr val="accent3"/>
              </a:buClr>
              <a:buSzPts val="1400"/>
              <a:buFont typeface="Arial"/>
              <a:buChar char="⟶"/>
            </a:pPr>
            <a:r>
              <a:rPr b="0" i="0" lang="en-US" sz="1400" u="none" cap="none" strike="noStrike">
                <a:solidFill>
                  <a:srgbClr val="162647"/>
                </a:solidFill>
                <a:latin typeface="Arial"/>
                <a:ea typeface="Arial"/>
                <a:cs typeface="Arial"/>
                <a:sym typeface="Arial"/>
              </a:rPr>
              <a:t>First use of this technology in the context of </a:t>
            </a:r>
            <a:r>
              <a:rPr b="1" i="0" lang="en-US" sz="1400" u="none" cap="none" strike="noStrike">
                <a:solidFill>
                  <a:srgbClr val="162647"/>
                </a:solidFill>
                <a:latin typeface="Arial"/>
                <a:ea typeface="Arial"/>
                <a:cs typeface="Arial"/>
                <a:sym typeface="Arial"/>
              </a:rPr>
              <a:t>plant ecochemical exploration.</a:t>
            </a:r>
            <a:endParaRPr/>
          </a:p>
          <a:p>
            <a:pPr indent="-265113" lvl="4" marL="762000" marR="0" rtl="0" algn="l">
              <a:lnSpc>
                <a:spcPct val="90000"/>
              </a:lnSpc>
              <a:spcBef>
                <a:spcPts val="500"/>
              </a:spcBef>
              <a:spcAft>
                <a:spcPts val="0"/>
              </a:spcAft>
              <a:buClr>
                <a:schemeClr val="accent3"/>
              </a:buClr>
              <a:buSzPts val="1400"/>
              <a:buFont typeface="Arial"/>
              <a:buChar char="⟶"/>
            </a:pPr>
            <a:r>
              <a:rPr b="0" i="0" lang="en-US" sz="1400" u="none" cap="none" strike="noStrike">
                <a:solidFill>
                  <a:srgbClr val="162647"/>
                </a:solidFill>
                <a:latin typeface="Arial"/>
                <a:ea typeface="Arial"/>
                <a:cs typeface="Arial"/>
                <a:sym typeface="Arial"/>
              </a:rPr>
              <a:t>This approach displays many advantages necessary to support VOCs screening in large panel, thus opening the way to genetic analyses and breeding strategies.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1" name="Google Shape;521;p28"/>
          <p:cNvSpPr txBox="1"/>
          <p:nvPr/>
        </p:nvSpPr>
        <p:spPr>
          <a:xfrm>
            <a:off x="2186402" y="141974"/>
            <a:ext cx="11342817" cy="3708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INRAE’s laboratory</a:t>
            </a:r>
            <a:endParaRPr/>
          </a:p>
        </p:txBody>
      </p:sp>
      <p:sp>
        <p:nvSpPr>
          <p:cNvPr id="522" name="Google Shape;522;p28"/>
          <p:cNvSpPr/>
          <p:nvPr/>
        </p:nvSpPr>
        <p:spPr>
          <a:xfrm>
            <a:off x="0" y="0"/>
            <a:ext cx="12192000" cy="68580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latin typeface="Twentieth Century"/>
              <a:ea typeface="Twentieth Century"/>
              <a:cs typeface="Twentieth Century"/>
              <a:sym typeface="Twentieth Century"/>
            </a:endParaRPr>
          </a:p>
        </p:txBody>
      </p:sp>
      <p:sp>
        <p:nvSpPr>
          <p:cNvPr id="523" name="Google Shape;523;p28"/>
          <p:cNvSpPr txBox="1"/>
          <p:nvPr/>
        </p:nvSpPr>
        <p:spPr>
          <a:xfrm>
            <a:off x="4057637" y="890856"/>
            <a:ext cx="3800174" cy="584775"/>
          </a:xfrm>
          <a:prstGeom prst="rect">
            <a:avLst/>
          </a:prstGeom>
          <a:noFill/>
          <a:ln cap="flat" cmpd="sng" w="38100">
            <a:solidFill>
              <a:srgbClr val="FF0000"/>
            </a:solidFill>
            <a:prstDash val="dash"/>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VASE technology acquisition on 2 different GCMS</a:t>
            </a:r>
            <a:endParaRPr/>
          </a:p>
        </p:txBody>
      </p:sp>
      <p:pic>
        <p:nvPicPr>
          <p:cNvPr descr="Spectromètre de masse GC Orbitrap™ Exploris™ Orbitrap GC-MS | Request for  Quote" id="524" name="Google Shape;524;p28"/>
          <p:cNvPicPr preferRelativeResize="0"/>
          <p:nvPr/>
        </p:nvPicPr>
        <p:blipFill rotWithShape="1">
          <a:blip r:embed="rId3">
            <a:alphaModFix/>
          </a:blip>
          <a:srcRect b="0" l="0" r="0" t="0"/>
          <a:stretch/>
        </p:blipFill>
        <p:spPr>
          <a:xfrm>
            <a:off x="5164787" y="1642127"/>
            <a:ext cx="1763100" cy="1763100"/>
          </a:xfrm>
          <a:prstGeom prst="rect">
            <a:avLst/>
          </a:prstGeom>
          <a:noFill/>
          <a:ln>
            <a:noFill/>
          </a:ln>
        </p:spPr>
      </p:pic>
      <p:pic>
        <p:nvPicPr>
          <p:cNvPr id="525" name="Google Shape;525;p28"/>
          <p:cNvPicPr preferRelativeResize="0"/>
          <p:nvPr/>
        </p:nvPicPr>
        <p:blipFill rotWithShape="1">
          <a:blip r:embed="rId4">
            <a:alphaModFix/>
          </a:blip>
          <a:srcRect b="0" l="0" r="0" t="0"/>
          <a:stretch/>
        </p:blipFill>
        <p:spPr>
          <a:xfrm>
            <a:off x="8115299" y="856714"/>
            <a:ext cx="2144068" cy="2583214"/>
          </a:xfrm>
          <a:prstGeom prst="rect">
            <a:avLst/>
          </a:prstGeom>
          <a:noFill/>
          <a:ln>
            <a:noFill/>
          </a:ln>
        </p:spPr>
      </p:pic>
      <p:pic>
        <p:nvPicPr>
          <p:cNvPr id="526" name="Google Shape;526;p28"/>
          <p:cNvPicPr preferRelativeResize="0"/>
          <p:nvPr/>
        </p:nvPicPr>
        <p:blipFill rotWithShape="1">
          <a:blip r:embed="rId5">
            <a:alphaModFix/>
          </a:blip>
          <a:srcRect b="0" l="0" r="0" t="0"/>
          <a:stretch/>
        </p:blipFill>
        <p:spPr>
          <a:xfrm>
            <a:off x="2596378" y="1940340"/>
            <a:ext cx="1296809" cy="1413140"/>
          </a:xfrm>
          <a:prstGeom prst="rect">
            <a:avLst/>
          </a:prstGeom>
          <a:noFill/>
          <a:ln>
            <a:noFill/>
          </a:ln>
        </p:spPr>
      </p:pic>
      <p:sp>
        <p:nvSpPr>
          <p:cNvPr id="527" name="Google Shape;527;p28"/>
          <p:cNvSpPr txBox="1"/>
          <p:nvPr/>
        </p:nvSpPr>
        <p:spPr>
          <a:xfrm>
            <a:off x="2009670" y="3670441"/>
            <a:ext cx="9898413" cy="1319592"/>
          </a:xfrm>
          <a:prstGeom prst="rect">
            <a:avLst/>
          </a:prstGeom>
          <a:noFill/>
          <a:ln>
            <a:noFill/>
          </a:ln>
        </p:spPr>
        <p:txBody>
          <a:bodyPr anchorCtr="0" anchor="t" bIns="45700" lIns="91425" spcFirstLastPara="1" rIns="91425" wrap="square" tIns="45700">
            <a:spAutoFit/>
          </a:bodyPr>
          <a:lstStyle/>
          <a:p>
            <a:pPr indent="-265113" lvl="4" marL="762000" marR="0" rtl="0" algn="l">
              <a:lnSpc>
                <a:spcPct val="90000"/>
              </a:lnSpc>
              <a:spcBef>
                <a:spcPts val="0"/>
              </a:spcBef>
              <a:spcAft>
                <a:spcPts val="0"/>
              </a:spcAft>
              <a:buClr>
                <a:schemeClr val="accent3"/>
              </a:buClr>
              <a:buSzPts val="1400"/>
              <a:buFont typeface="Arial"/>
              <a:buChar char="⟶"/>
            </a:pPr>
            <a:r>
              <a:rPr b="0" i="0" lang="en-US" sz="1400" u="none" cap="none" strike="noStrike">
                <a:solidFill>
                  <a:srgbClr val="002060"/>
                </a:solidFill>
                <a:latin typeface="Arial"/>
                <a:ea typeface="Arial"/>
                <a:cs typeface="Arial"/>
                <a:sym typeface="Arial"/>
              </a:rPr>
              <a:t>VASE offers the possibility of high throughput extraction and analysis of  VOCs</a:t>
            </a:r>
            <a:endParaRPr/>
          </a:p>
          <a:p>
            <a:pPr indent="-176212" lvl="4" marL="762000" marR="0" rtl="0" algn="l">
              <a:lnSpc>
                <a:spcPct val="90000"/>
              </a:lnSpc>
              <a:spcBef>
                <a:spcPts val="500"/>
              </a:spcBef>
              <a:spcAft>
                <a:spcPts val="0"/>
              </a:spcAft>
              <a:buClr>
                <a:schemeClr val="accent3"/>
              </a:buClr>
              <a:buSzPts val="1400"/>
              <a:buFont typeface="Arial"/>
              <a:buNone/>
            </a:pPr>
            <a:r>
              <a:t/>
            </a:r>
            <a:endParaRPr b="0" i="0" sz="1400" u="none" cap="none" strike="noStrike">
              <a:solidFill>
                <a:srgbClr val="002060"/>
              </a:solidFill>
              <a:latin typeface="Arial"/>
              <a:ea typeface="Arial"/>
              <a:cs typeface="Arial"/>
              <a:sym typeface="Arial"/>
            </a:endParaRPr>
          </a:p>
          <a:p>
            <a:pPr indent="-265113" lvl="4" marL="762000" marR="0" rtl="0" algn="l">
              <a:lnSpc>
                <a:spcPct val="90000"/>
              </a:lnSpc>
              <a:spcBef>
                <a:spcPts val="500"/>
              </a:spcBef>
              <a:spcAft>
                <a:spcPts val="0"/>
              </a:spcAft>
              <a:buClr>
                <a:schemeClr val="accent3"/>
              </a:buClr>
              <a:buSzPts val="1400"/>
              <a:buFont typeface="Arial"/>
              <a:buChar char="⟶"/>
            </a:pPr>
            <a:r>
              <a:rPr b="0" i="0" lang="en-US" sz="1400" u="none" cap="none" strike="noStrike">
                <a:solidFill>
                  <a:srgbClr val="002060"/>
                </a:solidFill>
                <a:latin typeface="Arial"/>
                <a:ea typeface="Arial"/>
                <a:cs typeface="Arial"/>
                <a:sym typeface="Arial"/>
              </a:rPr>
              <a:t>Low resolution system acquisition for high throughput analysis and absolute quantification</a:t>
            </a:r>
            <a:endParaRPr/>
          </a:p>
          <a:p>
            <a:pPr indent="-176212" lvl="4" marL="762000" marR="0" rtl="0" algn="l">
              <a:lnSpc>
                <a:spcPct val="90000"/>
              </a:lnSpc>
              <a:spcBef>
                <a:spcPts val="500"/>
              </a:spcBef>
              <a:spcAft>
                <a:spcPts val="0"/>
              </a:spcAft>
              <a:buClr>
                <a:schemeClr val="accent3"/>
              </a:buClr>
              <a:buSzPts val="1400"/>
              <a:buFont typeface="Arial"/>
              <a:buNone/>
            </a:pPr>
            <a:r>
              <a:t/>
            </a:r>
            <a:endParaRPr b="0" i="0" sz="1400" u="none" cap="none" strike="noStrike">
              <a:solidFill>
                <a:srgbClr val="002060"/>
              </a:solidFill>
              <a:latin typeface="Arial"/>
              <a:ea typeface="Arial"/>
              <a:cs typeface="Arial"/>
              <a:sym typeface="Arial"/>
            </a:endParaRPr>
          </a:p>
          <a:p>
            <a:pPr indent="-265113" lvl="4" marL="762000" marR="0" rtl="0" algn="l">
              <a:lnSpc>
                <a:spcPct val="90000"/>
              </a:lnSpc>
              <a:spcBef>
                <a:spcPts val="500"/>
              </a:spcBef>
              <a:spcAft>
                <a:spcPts val="0"/>
              </a:spcAft>
              <a:buClr>
                <a:schemeClr val="accent3"/>
              </a:buClr>
              <a:buSzPts val="1400"/>
              <a:buFont typeface="Arial"/>
              <a:buChar char="⟶"/>
            </a:pPr>
            <a:r>
              <a:rPr b="0" i="0" lang="en-US" sz="1400" u="none" cap="none" strike="noStrike">
                <a:solidFill>
                  <a:srgbClr val="002060"/>
                </a:solidFill>
                <a:latin typeface="Arial"/>
                <a:ea typeface="Arial"/>
                <a:cs typeface="Arial"/>
                <a:sym typeface="Arial"/>
              </a:rPr>
              <a:t>High resolution system acquisition for a global VOCs screening </a:t>
            </a:r>
            <a:endParaRPr/>
          </a:p>
        </p:txBody>
      </p:sp>
      <p:sp>
        <p:nvSpPr>
          <p:cNvPr id="528" name="Google Shape;528;p28"/>
          <p:cNvSpPr txBox="1"/>
          <p:nvPr/>
        </p:nvSpPr>
        <p:spPr>
          <a:xfrm>
            <a:off x="1698171" y="5146721"/>
            <a:ext cx="9898413" cy="1015663"/>
          </a:xfrm>
          <a:prstGeom prst="rect">
            <a:avLst/>
          </a:prstGeom>
          <a:noFill/>
          <a:ln cap="flat" cmpd="sng" w="1905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In the field of chemical ecology,  VASE™ can bring the next level of volatolome exploration with absolute quantification. </a:t>
            </a:r>
            <a:endParaRPr/>
          </a:p>
          <a:p>
            <a:pPr indent="-285750" lvl="0" marL="28575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Perspectives and many more investigations in 2026!!</a:t>
            </a:r>
            <a:endParaRPr/>
          </a:p>
        </p:txBody>
      </p:sp>
      <p:pic>
        <p:nvPicPr>
          <p:cNvPr id="529" name="Google Shape;529;p28"/>
          <p:cNvPicPr preferRelativeResize="0"/>
          <p:nvPr/>
        </p:nvPicPr>
        <p:blipFill rotWithShape="1">
          <a:blip r:embed="rId6">
            <a:alphaModFix/>
          </a:blip>
          <a:srcRect b="0" l="0" r="0" t="0"/>
          <a:stretch/>
        </p:blipFill>
        <p:spPr>
          <a:xfrm>
            <a:off x="-4798" y="-16784"/>
            <a:ext cx="1357698" cy="6317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 name="Google Shape;93;p11"/>
          <p:cNvSpPr txBox="1"/>
          <p:nvPr/>
        </p:nvSpPr>
        <p:spPr>
          <a:xfrm>
            <a:off x="1733622" y="136525"/>
            <a:ext cx="9077551" cy="119832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i="0" lang="en-US" sz="3200" u="none" cap="none" strike="noStrike">
                <a:solidFill>
                  <a:schemeClr val="dk1"/>
                </a:solidFill>
                <a:latin typeface="Play"/>
                <a:ea typeface="Play"/>
                <a:cs typeface="Play"/>
                <a:sym typeface="Play"/>
              </a:rPr>
              <a:t>A decade of collaboration driving VASE™ Innovation</a:t>
            </a:r>
            <a:endParaRPr b="1" i="0" sz="3200" u="none" cap="none" strike="noStrike">
              <a:solidFill>
                <a:schemeClr val="dk1"/>
              </a:solidFill>
              <a:latin typeface="Play"/>
              <a:ea typeface="Play"/>
              <a:cs typeface="Play"/>
              <a:sym typeface="Play"/>
            </a:endParaRPr>
          </a:p>
        </p:txBody>
      </p:sp>
      <p:sp>
        <p:nvSpPr>
          <p:cNvPr id="94" name="Google Shape;94;p11"/>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accent2"/>
                </a:solidFill>
                <a:latin typeface="Arial"/>
                <a:ea typeface="Arial"/>
                <a:cs typeface="Arial"/>
                <a:sym typeface="Arial"/>
              </a:rPr>
              <a:t>‹#›</a:t>
            </a:fld>
            <a:endParaRPr b="0" i="0" sz="1200" u="none" cap="none" strike="noStrike">
              <a:solidFill>
                <a:schemeClr val="accent2"/>
              </a:solidFill>
              <a:latin typeface="Arial"/>
              <a:ea typeface="Arial"/>
              <a:cs typeface="Arial"/>
              <a:sym typeface="Arial"/>
            </a:endParaRPr>
          </a:p>
        </p:txBody>
      </p:sp>
      <p:pic>
        <p:nvPicPr>
          <p:cNvPr descr="Une image contenant Graphique, Police, symbole, logo&#10;&#10;Le contenu généré par l’IA peut être incorrect." id="95" name="Google Shape;95;p11"/>
          <p:cNvPicPr preferRelativeResize="0"/>
          <p:nvPr/>
        </p:nvPicPr>
        <p:blipFill rotWithShape="1">
          <a:blip r:embed="rId3">
            <a:alphaModFix/>
          </a:blip>
          <a:srcRect b="0" l="0" r="0" t="0"/>
          <a:stretch/>
        </p:blipFill>
        <p:spPr>
          <a:xfrm>
            <a:off x="9226974" y="4266852"/>
            <a:ext cx="1313747" cy="1167775"/>
          </a:xfrm>
          <a:prstGeom prst="rect">
            <a:avLst/>
          </a:prstGeom>
          <a:noFill/>
          <a:ln>
            <a:noFill/>
          </a:ln>
        </p:spPr>
      </p:pic>
      <p:pic>
        <p:nvPicPr>
          <p:cNvPr id="96" name="Google Shape;96;p11"/>
          <p:cNvPicPr preferRelativeResize="0"/>
          <p:nvPr/>
        </p:nvPicPr>
        <p:blipFill rotWithShape="1">
          <a:blip r:embed="rId4">
            <a:alphaModFix/>
          </a:blip>
          <a:srcRect b="0" l="0" r="0" t="0"/>
          <a:stretch/>
        </p:blipFill>
        <p:spPr>
          <a:xfrm>
            <a:off x="-4798" y="-16784"/>
            <a:ext cx="1467968" cy="6317100"/>
          </a:xfrm>
          <a:prstGeom prst="rect">
            <a:avLst/>
          </a:prstGeom>
          <a:noFill/>
          <a:ln>
            <a:noFill/>
          </a:ln>
        </p:spPr>
      </p:pic>
      <p:grpSp>
        <p:nvGrpSpPr>
          <p:cNvPr id="97" name="Google Shape;97;p11"/>
          <p:cNvGrpSpPr/>
          <p:nvPr/>
        </p:nvGrpSpPr>
        <p:grpSpPr>
          <a:xfrm>
            <a:off x="7971237" y="2034326"/>
            <a:ext cx="4021926" cy="1737848"/>
            <a:chOff x="369512" y="3274214"/>
            <a:chExt cx="6717088" cy="3030323"/>
          </a:xfrm>
        </p:grpSpPr>
        <p:pic>
          <p:nvPicPr>
            <p:cNvPr id="98" name="Google Shape;98;p11"/>
            <p:cNvPicPr preferRelativeResize="0"/>
            <p:nvPr/>
          </p:nvPicPr>
          <p:blipFill rotWithShape="1">
            <a:blip r:embed="rId5">
              <a:alphaModFix/>
            </a:blip>
            <a:srcRect b="0" l="0" r="0" t="0"/>
            <a:stretch/>
          </p:blipFill>
          <p:spPr>
            <a:xfrm>
              <a:off x="369512" y="3274214"/>
              <a:ext cx="2512836" cy="3030323"/>
            </a:xfrm>
            <a:prstGeom prst="rect">
              <a:avLst/>
            </a:prstGeom>
            <a:noFill/>
            <a:ln>
              <a:noFill/>
            </a:ln>
          </p:spPr>
        </p:pic>
        <p:pic>
          <p:nvPicPr>
            <p:cNvPr id="99" name="Google Shape;99;p11"/>
            <p:cNvPicPr preferRelativeResize="0"/>
            <p:nvPr/>
          </p:nvPicPr>
          <p:blipFill rotWithShape="1">
            <a:blip r:embed="rId6">
              <a:alphaModFix/>
            </a:blip>
            <a:srcRect b="0" l="0" r="0" t="0"/>
            <a:stretch/>
          </p:blipFill>
          <p:spPr>
            <a:xfrm>
              <a:off x="2882348" y="3274214"/>
              <a:ext cx="2423942" cy="3030323"/>
            </a:xfrm>
            <a:prstGeom prst="rect">
              <a:avLst/>
            </a:prstGeom>
            <a:noFill/>
            <a:ln>
              <a:noFill/>
            </a:ln>
          </p:spPr>
        </p:pic>
        <p:pic>
          <p:nvPicPr>
            <p:cNvPr id="100" name="Google Shape;100;p11"/>
            <p:cNvPicPr preferRelativeResize="0"/>
            <p:nvPr/>
          </p:nvPicPr>
          <p:blipFill rotWithShape="1">
            <a:blip r:embed="rId7">
              <a:alphaModFix/>
            </a:blip>
            <a:srcRect b="0" l="0" r="0" t="0"/>
            <a:stretch/>
          </p:blipFill>
          <p:spPr>
            <a:xfrm>
              <a:off x="5341409" y="3274214"/>
              <a:ext cx="1745191" cy="1660771"/>
            </a:xfrm>
            <a:prstGeom prst="rect">
              <a:avLst/>
            </a:prstGeom>
            <a:noFill/>
            <a:ln>
              <a:noFill/>
            </a:ln>
          </p:spPr>
        </p:pic>
        <p:pic>
          <p:nvPicPr>
            <p:cNvPr id="101" name="Google Shape;101;p11"/>
            <p:cNvPicPr preferRelativeResize="0"/>
            <p:nvPr/>
          </p:nvPicPr>
          <p:blipFill rotWithShape="1">
            <a:blip r:embed="rId8">
              <a:alphaModFix/>
            </a:blip>
            <a:srcRect b="0" l="0" r="0" t="0"/>
            <a:stretch/>
          </p:blipFill>
          <p:spPr>
            <a:xfrm>
              <a:off x="5341408" y="4995000"/>
              <a:ext cx="1745191" cy="1309537"/>
            </a:xfrm>
            <a:prstGeom prst="rect">
              <a:avLst/>
            </a:prstGeom>
            <a:noFill/>
            <a:ln>
              <a:noFill/>
            </a:ln>
          </p:spPr>
        </p:pic>
      </p:grpSp>
      <p:sp>
        <p:nvSpPr>
          <p:cNvPr id="102" name="Google Shape;102;p11"/>
          <p:cNvSpPr txBox="1"/>
          <p:nvPr/>
        </p:nvSpPr>
        <p:spPr>
          <a:xfrm>
            <a:off x="1731407" y="912103"/>
            <a:ext cx="5879885" cy="529375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1800" u="none" cap="none" strike="noStrike">
                <a:solidFill>
                  <a:schemeClr val="dk1"/>
                </a:solidFill>
                <a:latin typeface="Arial"/>
                <a:ea typeface="Arial"/>
                <a:cs typeface="Arial"/>
                <a:sym typeface="Arial"/>
              </a:rPr>
              <a:t>For nearly 10 years, we have been working closely with Entech Instruments on the VASE® technology.</a:t>
            </a:r>
            <a:endParaRPr/>
          </a:p>
          <a:p>
            <a:pPr indent="0" lvl="0" marL="0" marR="0" rtl="0" algn="just">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spcBef>
                <a:spcPts val="1000"/>
              </a:spcBef>
              <a:spcAft>
                <a:spcPts val="0"/>
              </a:spcAft>
              <a:buNone/>
            </a:pPr>
            <a:r>
              <a:rPr b="0" i="0" lang="en-US" sz="1800" u="none" cap="none" strike="noStrike">
                <a:solidFill>
                  <a:schemeClr val="dk1"/>
                </a:solidFill>
                <a:latin typeface="Arial"/>
                <a:ea typeface="Arial"/>
                <a:cs typeface="Arial"/>
                <a:sym typeface="Arial"/>
              </a:rPr>
              <a:t>This long-term collaboration has allowed us to support the </a:t>
            </a:r>
            <a:r>
              <a:rPr b="1" i="0" lang="en-US" sz="1800" u="none" cap="none" strike="noStrike">
                <a:solidFill>
                  <a:schemeClr val="dk1"/>
                </a:solidFill>
                <a:latin typeface="Arial"/>
                <a:ea typeface="Arial"/>
                <a:cs typeface="Arial"/>
                <a:sym typeface="Arial"/>
              </a:rPr>
              <a:t>continuous evolution of VASE®</a:t>
            </a:r>
            <a:r>
              <a:rPr b="0" i="0" lang="en-US" sz="1800" u="none" cap="none" strike="noStrike">
                <a:solidFill>
                  <a:schemeClr val="dk1"/>
                </a:solidFill>
                <a:latin typeface="Arial"/>
                <a:ea typeface="Arial"/>
                <a:cs typeface="Arial"/>
                <a:sym typeface="Arial"/>
              </a:rPr>
              <a:t>, from its early applications to today’s advanced, high-performance solutions.</a:t>
            </a:r>
            <a:endParaRPr/>
          </a:p>
          <a:p>
            <a:pPr indent="0" lvl="0" marL="0" marR="0" rtl="0" algn="just">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spcBef>
                <a:spcPts val="1000"/>
              </a:spcBef>
              <a:spcAft>
                <a:spcPts val="0"/>
              </a:spcAft>
              <a:buNone/>
            </a:pPr>
            <a:r>
              <a:rPr b="0" i="0" lang="en-US" sz="1800" u="none" cap="none" strike="noStrike">
                <a:solidFill>
                  <a:schemeClr val="dk1"/>
                </a:solidFill>
                <a:latin typeface="Arial"/>
                <a:ea typeface="Arial"/>
                <a:cs typeface="Arial"/>
                <a:sym typeface="Arial"/>
              </a:rPr>
              <a:t>Through field experience, method development and direct feedback from laboratories, we have contributed to improving </a:t>
            </a:r>
            <a:r>
              <a:rPr b="1" i="0" lang="en-US" sz="1800" u="none" cap="none" strike="noStrike">
                <a:solidFill>
                  <a:schemeClr val="dk1"/>
                </a:solidFill>
                <a:latin typeface="Arial"/>
                <a:ea typeface="Arial"/>
                <a:cs typeface="Arial"/>
                <a:sym typeface="Arial"/>
              </a:rPr>
              <a:t>robustness, sensitivity and usability</a:t>
            </a:r>
            <a:r>
              <a:rPr b="0" i="0" lang="en-US" sz="1800" u="none" cap="none" strike="noStrike">
                <a:solidFill>
                  <a:schemeClr val="dk1"/>
                </a:solidFill>
                <a:latin typeface="Arial"/>
                <a:ea typeface="Arial"/>
                <a:cs typeface="Arial"/>
                <a:sym typeface="Arial"/>
              </a:rPr>
              <a:t>, always aligned with real analytical needs.</a:t>
            </a:r>
            <a:endParaRPr/>
          </a:p>
          <a:p>
            <a:pPr indent="0" lvl="0" marL="0" marR="0" rtl="0" algn="just">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spcBef>
                <a:spcPts val="1000"/>
              </a:spcBef>
              <a:spcAft>
                <a:spcPts val="0"/>
              </a:spcAft>
              <a:buNone/>
            </a:pPr>
            <a:r>
              <a:rPr b="1" i="0" lang="en-US" sz="1800" u="none" cap="none" strike="noStrike">
                <a:solidFill>
                  <a:schemeClr val="dk1"/>
                </a:solidFill>
                <a:latin typeface="Arial"/>
                <a:ea typeface="Arial"/>
                <a:cs typeface="Arial"/>
                <a:sym typeface="Arial"/>
              </a:rPr>
              <a:t>More than a technology partnership, it is a shared vision:</a:t>
            </a:r>
            <a:r>
              <a:rPr b="0" i="0" lang="en-US" sz="1800" u="none" cap="none" strike="noStrike">
                <a:solidFill>
                  <a:schemeClr val="dk1"/>
                </a:solidFill>
                <a:latin typeface="Arial"/>
                <a:ea typeface="Arial"/>
                <a:cs typeface="Arial"/>
                <a:sym typeface="Arial"/>
              </a:rPr>
              <a:t> delivering reliable, efficient and sustainable solutions for VOC and SVOC analysis.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6" name="Google Shape;536;p29"/>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537" name="Google Shape;537;p29"/>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pic>
        <p:nvPicPr>
          <p:cNvPr id="538" name="Google Shape;538;p29"/>
          <p:cNvPicPr preferRelativeResize="0"/>
          <p:nvPr/>
        </p:nvPicPr>
        <p:blipFill rotWithShape="1">
          <a:blip r:embed="rId4">
            <a:alphaModFix amt="20000"/>
          </a:blip>
          <a:srcRect b="12215" l="20952" r="9131" t="34852"/>
          <a:stretch/>
        </p:blipFill>
        <p:spPr>
          <a:xfrm>
            <a:off x="0" y="-16784"/>
            <a:ext cx="12192000" cy="6320902"/>
          </a:xfrm>
          <a:prstGeom prst="rect">
            <a:avLst/>
          </a:prstGeom>
          <a:noFill/>
          <a:ln>
            <a:noFill/>
          </a:ln>
        </p:spPr>
      </p:pic>
      <p:sp>
        <p:nvSpPr>
          <p:cNvPr id="539" name="Google Shape;539;p29"/>
          <p:cNvSpPr txBox="1"/>
          <p:nvPr/>
        </p:nvSpPr>
        <p:spPr>
          <a:xfrm>
            <a:off x="1661326" y="136525"/>
            <a:ext cx="8636780" cy="12693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Play"/>
              <a:buNone/>
            </a:pPr>
            <a:r>
              <a:rPr b="1" lang="en-US" sz="4000">
                <a:solidFill>
                  <a:schemeClr val="dk1"/>
                </a:solidFill>
                <a:latin typeface="Play"/>
                <a:ea typeface="Play"/>
                <a:cs typeface="Play"/>
                <a:sym typeface="Play"/>
              </a:rPr>
              <a:t>VASE-TD-GC-MS: </a:t>
            </a:r>
            <a:br>
              <a:rPr b="1" lang="en-US" sz="4000">
                <a:solidFill>
                  <a:schemeClr val="dk1"/>
                </a:solidFill>
                <a:latin typeface="Play"/>
                <a:ea typeface="Play"/>
                <a:cs typeface="Play"/>
                <a:sym typeface="Play"/>
              </a:rPr>
            </a:br>
            <a:r>
              <a:rPr b="1" lang="en-US" sz="4000">
                <a:solidFill>
                  <a:schemeClr val="dk1"/>
                </a:solidFill>
                <a:latin typeface="Play"/>
                <a:ea typeface="Play"/>
                <a:cs typeface="Play"/>
                <a:sym typeface="Play"/>
              </a:rPr>
              <a:t>A solvent-free Analytical Technique for Quantitative Analysis :</a:t>
            </a:r>
            <a:br>
              <a:rPr b="1" lang="en-US" sz="4000">
                <a:solidFill>
                  <a:schemeClr val="dk1"/>
                </a:solidFill>
                <a:latin typeface="Play"/>
                <a:ea typeface="Play"/>
                <a:cs typeface="Play"/>
                <a:sym typeface="Play"/>
              </a:rPr>
            </a:br>
            <a:r>
              <a:rPr b="1" lang="en-US" sz="4000">
                <a:solidFill>
                  <a:schemeClr val="dk1"/>
                </a:solidFill>
                <a:latin typeface="Play"/>
                <a:ea typeface="Play"/>
                <a:cs typeface="Play"/>
                <a:sym typeface="Play"/>
              </a:rPr>
              <a:t>Applications examples</a:t>
            </a:r>
            <a:br>
              <a:rPr b="1" lang="en-US" sz="4000">
                <a:solidFill>
                  <a:srgbClr val="005F9A"/>
                </a:solidFill>
                <a:latin typeface="Play"/>
                <a:ea typeface="Play"/>
                <a:cs typeface="Play"/>
                <a:sym typeface="Play"/>
              </a:rPr>
            </a:br>
            <a:endParaRPr b="1" sz="4000">
              <a:solidFill>
                <a:srgbClr val="005F9A"/>
              </a:solidFill>
              <a:latin typeface="Play"/>
              <a:ea typeface="Play"/>
              <a:cs typeface="Play"/>
              <a:sym typeface="Play"/>
            </a:endParaRPr>
          </a:p>
        </p:txBody>
      </p:sp>
      <p:pic>
        <p:nvPicPr>
          <p:cNvPr id="540" name="Google Shape;540;p29"/>
          <p:cNvPicPr preferRelativeResize="0"/>
          <p:nvPr/>
        </p:nvPicPr>
        <p:blipFill rotWithShape="1">
          <a:blip r:embed="rId5">
            <a:alphaModFix/>
          </a:blip>
          <a:srcRect b="7697" l="39572" r="39545" t="7739"/>
          <a:stretch/>
        </p:blipFill>
        <p:spPr>
          <a:xfrm>
            <a:off x="7163139" y="2864620"/>
            <a:ext cx="670888" cy="2716823"/>
          </a:xfrm>
          <a:prstGeom prst="rect">
            <a:avLst/>
          </a:prstGeom>
          <a:noFill/>
          <a:ln>
            <a:noFill/>
          </a:ln>
        </p:spPr>
      </p:pic>
      <p:pic>
        <p:nvPicPr>
          <p:cNvPr descr="A red and blue machine&#10;&#10;AI-generated content may be incorrect." id="541" name="Google Shape;541;p29"/>
          <p:cNvPicPr preferRelativeResize="0"/>
          <p:nvPr/>
        </p:nvPicPr>
        <p:blipFill rotWithShape="1">
          <a:blip r:embed="rId6">
            <a:alphaModFix/>
          </a:blip>
          <a:srcRect b="0" l="0" r="0" t="0"/>
          <a:stretch/>
        </p:blipFill>
        <p:spPr>
          <a:xfrm>
            <a:off x="7389005" y="1507294"/>
            <a:ext cx="4802995" cy="4802995"/>
          </a:xfrm>
          <a:prstGeom prst="rect">
            <a:avLst/>
          </a:prstGeom>
          <a:noFill/>
          <a:ln>
            <a:noFill/>
          </a:ln>
        </p:spPr>
      </p:pic>
      <p:sp>
        <p:nvSpPr>
          <p:cNvPr id="542" name="Google Shape;542;p29"/>
          <p:cNvSpPr txBox="1"/>
          <p:nvPr/>
        </p:nvSpPr>
        <p:spPr>
          <a:xfrm>
            <a:off x="1661326" y="5202431"/>
            <a:ext cx="443467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Aknowledgments : Victoria Vogel – Weier Hao – Christoph Hartmann – Jeff Schroeder- Tim Raub – Dan Cardin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9" name="Google Shape;549;p30"/>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550" name="Google Shape;550;p30"/>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551" name="Google Shape;551;p30"/>
          <p:cNvSpPr txBox="1"/>
          <p:nvPr/>
        </p:nvSpPr>
        <p:spPr>
          <a:xfrm>
            <a:off x="1765851" y="136525"/>
            <a:ext cx="10327768" cy="9685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 VOCs to SVOCs in Liquid or Solid Samples</a:t>
            </a:r>
            <a:endParaRPr b="1" sz="2800">
              <a:solidFill>
                <a:schemeClr val="dk1"/>
              </a:solidFill>
              <a:latin typeface="Play"/>
              <a:ea typeface="Play"/>
              <a:cs typeface="Play"/>
              <a:sym typeface="Play"/>
            </a:endParaRPr>
          </a:p>
        </p:txBody>
      </p:sp>
      <p:sp>
        <p:nvSpPr>
          <p:cNvPr id="552" name="Google Shape;552;p30"/>
          <p:cNvSpPr txBox="1"/>
          <p:nvPr/>
        </p:nvSpPr>
        <p:spPr>
          <a:xfrm>
            <a:off x="3012458" y="1041079"/>
            <a:ext cx="25436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Liquid </a:t>
            </a:r>
            <a:endParaRPr/>
          </a:p>
        </p:txBody>
      </p:sp>
      <p:sp>
        <p:nvSpPr>
          <p:cNvPr id="553" name="Google Shape;553;p30"/>
          <p:cNvSpPr txBox="1"/>
          <p:nvPr/>
        </p:nvSpPr>
        <p:spPr>
          <a:xfrm>
            <a:off x="8710368" y="1105026"/>
            <a:ext cx="25436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Solid</a:t>
            </a:r>
            <a:endParaRPr/>
          </a:p>
        </p:txBody>
      </p:sp>
      <p:pic>
        <p:nvPicPr>
          <p:cNvPr id="554" name="Google Shape;554;p30"/>
          <p:cNvPicPr preferRelativeResize="0"/>
          <p:nvPr/>
        </p:nvPicPr>
        <p:blipFill rotWithShape="1">
          <a:blip r:embed="rId4">
            <a:alphaModFix/>
          </a:blip>
          <a:srcRect b="0" l="0" r="0" t="0"/>
          <a:stretch/>
        </p:blipFill>
        <p:spPr>
          <a:xfrm>
            <a:off x="8018747" y="1453823"/>
            <a:ext cx="3664856" cy="2274849"/>
          </a:xfrm>
          <a:prstGeom prst="rect">
            <a:avLst/>
          </a:prstGeom>
          <a:noFill/>
          <a:ln>
            <a:noFill/>
          </a:ln>
        </p:spPr>
      </p:pic>
      <p:pic>
        <p:nvPicPr>
          <p:cNvPr id="555" name="Google Shape;555;p30"/>
          <p:cNvPicPr preferRelativeResize="0"/>
          <p:nvPr/>
        </p:nvPicPr>
        <p:blipFill rotWithShape="1">
          <a:blip r:embed="rId5">
            <a:alphaModFix/>
          </a:blip>
          <a:srcRect b="0" l="0" r="0" t="0"/>
          <a:stretch/>
        </p:blipFill>
        <p:spPr>
          <a:xfrm>
            <a:off x="1765851" y="1715797"/>
            <a:ext cx="5371174" cy="2212416"/>
          </a:xfrm>
          <a:prstGeom prst="rect">
            <a:avLst/>
          </a:prstGeom>
          <a:noFill/>
          <a:ln>
            <a:noFill/>
          </a:ln>
        </p:spPr>
      </p:pic>
      <p:pic>
        <p:nvPicPr>
          <p:cNvPr id="556" name="Google Shape;556;p30"/>
          <p:cNvPicPr preferRelativeResize="0"/>
          <p:nvPr/>
        </p:nvPicPr>
        <p:blipFill rotWithShape="1">
          <a:blip r:embed="rId6">
            <a:alphaModFix/>
          </a:blip>
          <a:srcRect b="0" l="0" r="0" t="0"/>
          <a:stretch/>
        </p:blipFill>
        <p:spPr>
          <a:xfrm>
            <a:off x="1560223" y="4273588"/>
            <a:ext cx="6203098" cy="1865332"/>
          </a:xfrm>
          <a:prstGeom prst="rect">
            <a:avLst/>
          </a:prstGeom>
          <a:noFill/>
          <a:ln>
            <a:noFill/>
          </a:ln>
        </p:spPr>
      </p:pic>
      <p:sp>
        <p:nvSpPr>
          <p:cNvPr id="557" name="Google Shape;557;p30"/>
          <p:cNvSpPr txBox="1"/>
          <p:nvPr/>
        </p:nvSpPr>
        <p:spPr>
          <a:xfrm>
            <a:off x="1352382" y="4021856"/>
            <a:ext cx="3691472"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Arial"/>
                <a:ea typeface="Arial"/>
                <a:cs typeface="Arial"/>
                <a:sym typeface="Arial"/>
              </a:rPr>
              <a:t>500 µL Scotch Whiskey (diluted to 5 300 mg/mL NaCl) </a:t>
            </a:r>
            <a:endParaRPr/>
          </a:p>
        </p:txBody>
      </p:sp>
      <p:pic>
        <p:nvPicPr>
          <p:cNvPr id="558" name="Google Shape;558;p30"/>
          <p:cNvPicPr preferRelativeResize="0"/>
          <p:nvPr/>
        </p:nvPicPr>
        <p:blipFill rotWithShape="1">
          <a:blip r:embed="rId7">
            <a:alphaModFix/>
          </a:blip>
          <a:srcRect b="8518" l="7500" r="16667" t="16985"/>
          <a:stretch/>
        </p:blipFill>
        <p:spPr>
          <a:xfrm>
            <a:off x="8018747" y="4004812"/>
            <a:ext cx="3664856" cy="20251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5" name="Google Shape;565;p31"/>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566" name="Google Shape;566;p31"/>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567" name="Google Shape;567;p31"/>
          <p:cNvSpPr txBox="1"/>
          <p:nvPr/>
        </p:nvSpPr>
        <p:spPr>
          <a:xfrm>
            <a:off x="1713208" y="134021"/>
            <a:ext cx="9922435" cy="130401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a:t>
            </a:r>
            <a:br>
              <a:rPr b="1" lang="en-US" sz="2800">
                <a:solidFill>
                  <a:schemeClr val="dk1"/>
                </a:solidFill>
                <a:latin typeface="Play"/>
                <a:ea typeface="Play"/>
                <a:cs typeface="Play"/>
                <a:sym typeface="Play"/>
              </a:rPr>
            </a:br>
            <a:r>
              <a:rPr b="1" lang="en-US" sz="2800">
                <a:solidFill>
                  <a:schemeClr val="dk1"/>
                </a:solidFill>
                <a:latin typeface="Play"/>
                <a:ea typeface="Play"/>
                <a:cs typeface="Play"/>
                <a:sym typeface="Play"/>
              </a:rPr>
              <a:t>Reproducibility in Complex Liquid Matrix</a:t>
            </a:r>
            <a:endParaRPr b="1" sz="2800">
              <a:solidFill>
                <a:schemeClr val="dk1"/>
              </a:solidFill>
              <a:latin typeface="Play"/>
              <a:ea typeface="Play"/>
              <a:cs typeface="Play"/>
              <a:sym typeface="Play"/>
            </a:endParaRPr>
          </a:p>
        </p:txBody>
      </p:sp>
      <p:grpSp>
        <p:nvGrpSpPr>
          <p:cNvPr id="568" name="Google Shape;568;p31"/>
          <p:cNvGrpSpPr/>
          <p:nvPr/>
        </p:nvGrpSpPr>
        <p:grpSpPr>
          <a:xfrm>
            <a:off x="1286189" y="1316946"/>
            <a:ext cx="10698266" cy="4872367"/>
            <a:chOff x="238887" y="1169112"/>
            <a:chExt cx="11474267" cy="5020202"/>
          </a:xfrm>
        </p:grpSpPr>
        <p:grpSp>
          <p:nvGrpSpPr>
            <p:cNvPr id="569" name="Google Shape;569;p31"/>
            <p:cNvGrpSpPr/>
            <p:nvPr/>
          </p:nvGrpSpPr>
          <p:grpSpPr>
            <a:xfrm>
              <a:off x="238887" y="1837182"/>
              <a:ext cx="9128125" cy="4260850"/>
              <a:chOff x="10" y="1488"/>
              <a:chExt cx="5750" cy="2684"/>
            </a:xfrm>
          </p:grpSpPr>
          <p:sp>
            <p:nvSpPr>
              <p:cNvPr id="570" name="Google Shape;570;p31"/>
              <p:cNvSpPr/>
              <p:nvPr/>
            </p:nvSpPr>
            <p:spPr>
              <a:xfrm>
                <a:off x="10" y="1488"/>
                <a:ext cx="5750" cy="26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cxnSp>
            <p:nvCxnSpPr>
              <p:cNvPr id="571" name="Google Shape;571;p31"/>
              <p:cNvCxnSpPr/>
              <p:nvPr/>
            </p:nvCxnSpPr>
            <p:spPr>
              <a:xfrm>
                <a:off x="837" y="3897"/>
                <a:ext cx="4790" cy="0"/>
              </a:xfrm>
              <a:prstGeom prst="straightConnector1">
                <a:avLst/>
              </a:prstGeom>
              <a:noFill/>
              <a:ln cap="flat" cmpd="sng" w="9525">
                <a:solidFill>
                  <a:srgbClr val="000000"/>
                </a:solidFill>
                <a:prstDash val="solid"/>
                <a:round/>
                <a:headEnd len="med" w="med" type="none"/>
                <a:tailEnd len="med" w="med" type="none"/>
              </a:ln>
            </p:spPr>
          </p:cxnSp>
          <p:cxnSp>
            <p:nvCxnSpPr>
              <p:cNvPr id="572" name="Google Shape;572;p31"/>
              <p:cNvCxnSpPr/>
              <p:nvPr/>
            </p:nvCxnSpPr>
            <p:spPr>
              <a:xfrm rot="10800000">
                <a:off x="85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3" name="Google Shape;573;p31"/>
              <p:cNvCxnSpPr/>
              <p:nvPr/>
            </p:nvCxnSpPr>
            <p:spPr>
              <a:xfrm rot="10800000">
                <a:off x="93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4" name="Google Shape;574;p31"/>
              <p:cNvCxnSpPr/>
              <p:nvPr/>
            </p:nvCxnSpPr>
            <p:spPr>
              <a:xfrm rot="10800000">
                <a:off x="101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5" name="Google Shape;575;p31"/>
              <p:cNvCxnSpPr/>
              <p:nvPr/>
            </p:nvCxnSpPr>
            <p:spPr>
              <a:xfrm rot="10800000">
                <a:off x="109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6" name="Google Shape;576;p31"/>
              <p:cNvCxnSpPr/>
              <p:nvPr/>
            </p:nvCxnSpPr>
            <p:spPr>
              <a:xfrm rot="10800000">
                <a:off x="117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7" name="Google Shape;577;p31"/>
              <p:cNvCxnSpPr/>
              <p:nvPr/>
            </p:nvCxnSpPr>
            <p:spPr>
              <a:xfrm rot="10800000">
                <a:off x="125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8" name="Google Shape;578;p31"/>
              <p:cNvCxnSpPr/>
              <p:nvPr/>
            </p:nvCxnSpPr>
            <p:spPr>
              <a:xfrm rot="10800000">
                <a:off x="133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79" name="Google Shape;579;p31"/>
              <p:cNvCxnSpPr/>
              <p:nvPr/>
            </p:nvCxnSpPr>
            <p:spPr>
              <a:xfrm rot="10800000">
                <a:off x="141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0" name="Google Shape;580;p31"/>
              <p:cNvCxnSpPr/>
              <p:nvPr/>
            </p:nvCxnSpPr>
            <p:spPr>
              <a:xfrm rot="10800000">
                <a:off x="149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1" name="Google Shape;581;p31"/>
              <p:cNvCxnSpPr/>
              <p:nvPr/>
            </p:nvCxnSpPr>
            <p:spPr>
              <a:xfrm rot="10800000">
                <a:off x="157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2" name="Google Shape;582;p31"/>
              <p:cNvCxnSpPr/>
              <p:nvPr/>
            </p:nvCxnSpPr>
            <p:spPr>
              <a:xfrm rot="10800000">
                <a:off x="165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3" name="Google Shape;583;p31"/>
              <p:cNvCxnSpPr/>
              <p:nvPr/>
            </p:nvCxnSpPr>
            <p:spPr>
              <a:xfrm rot="10800000">
                <a:off x="173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4" name="Google Shape;584;p31"/>
              <p:cNvCxnSpPr/>
              <p:nvPr/>
            </p:nvCxnSpPr>
            <p:spPr>
              <a:xfrm rot="10800000">
                <a:off x="181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5" name="Google Shape;585;p31"/>
              <p:cNvCxnSpPr/>
              <p:nvPr/>
            </p:nvCxnSpPr>
            <p:spPr>
              <a:xfrm rot="10800000">
                <a:off x="189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6" name="Google Shape;586;p31"/>
              <p:cNvCxnSpPr/>
              <p:nvPr/>
            </p:nvCxnSpPr>
            <p:spPr>
              <a:xfrm rot="10800000">
                <a:off x="197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7" name="Google Shape;587;p31"/>
              <p:cNvCxnSpPr/>
              <p:nvPr/>
            </p:nvCxnSpPr>
            <p:spPr>
              <a:xfrm rot="10800000">
                <a:off x="205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8" name="Google Shape;588;p31"/>
              <p:cNvCxnSpPr/>
              <p:nvPr/>
            </p:nvCxnSpPr>
            <p:spPr>
              <a:xfrm rot="10800000">
                <a:off x="213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89" name="Google Shape;589;p31"/>
              <p:cNvCxnSpPr/>
              <p:nvPr/>
            </p:nvCxnSpPr>
            <p:spPr>
              <a:xfrm rot="10800000">
                <a:off x="221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0" name="Google Shape;590;p31"/>
              <p:cNvCxnSpPr/>
              <p:nvPr/>
            </p:nvCxnSpPr>
            <p:spPr>
              <a:xfrm rot="10800000">
                <a:off x="2289"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1" name="Google Shape;591;p31"/>
              <p:cNvCxnSpPr/>
              <p:nvPr/>
            </p:nvCxnSpPr>
            <p:spPr>
              <a:xfrm rot="10800000">
                <a:off x="2369"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2" name="Google Shape;592;p31"/>
              <p:cNvCxnSpPr/>
              <p:nvPr/>
            </p:nvCxnSpPr>
            <p:spPr>
              <a:xfrm rot="10800000">
                <a:off x="244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3" name="Google Shape;593;p31"/>
              <p:cNvCxnSpPr/>
              <p:nvPr/>
            </p:nvCxnSpPr>
            <p:spPr>
              <a:xfrm rot="10800000">
                <a:off x="252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4" name="Google Shape;594;p31"/>
              <p:cNvCxnSpPr/>
              <p:nvPr/>
            </p:nvCxnSpPr>
            <p:spPr>
              <a:xfrm rot="10800000">
                <a:off x="260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5" name="Google Shape;595;p31"/>
              <p:cNvCxnSpPr/>
              <p:nvPr/>
            </p:nvCxnSpPr>
            <p:spPr>
              <a:xfrm rot="10800000">
                <a:off x="268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6" name="Google Shape;596;p31"/>
              <p:cNvCxnSpPr/>
              <p:nvPr/>
            </p:nvCxnSpPr>
            <p:spPr>
              <a:xfrm rot="10800000">
                <a:off x="276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7" name="Google Shape;597;p31"/>
              <p:cNvCxnSpPr/>
              <p:nvPr/>
            </p:nvCxnSpPr>
            <p:spPr>
              <a:xfrm rot="10800000">
                <a:off x="284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8" name="Google Shape;598;p31"/>
              <p:cNvCxnSpPr/>
              <p:nvPr/>
            </p:nvCxnSpPr>
            <p:spPr>
              <a:xfrm rot="10800000">
                <a:off x="292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599" name="Google Shape;599;p31"/>
              <p:cNvCxnSpPr/>
              <p:nvPr/>
            </p:nvCxnSpPr>
            <p:spPr>
              <a:xfrm rot="10800000">
                <a:off x="300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0" name="Google Shape;600;p31"/>
              <p:cNvCxnSpPr/>
              <p:nvPr/>
            </p:nvCxnSpPr>
            <p:spPr>
              <a:xfrm rot="10800000">
                <a:off x="308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1" name="Google Shape;601;p31"/>
              <p:cNvCxnSpPr/>
              <p:nvPr/>
            </p:nvCxnSpPr>
            <p:spPr>
              <a:xfrm rot="10800000">
                <a:off x="316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2" name="Google Shape;602;p31"/>
              <p:cNvCxnSpPr/>
              <p:nvPr/>
            </p:nvCxnSpPr>
            <p:spPr>
              <a:xfrm rot="10800000">
                <a:off x="324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3" name="Google Shape;603;p31"/>
              <p:cNvCxnSpPr/>
              <p:nvPr/>
            </p:nvCxnSpPr>
            <p:spPr>
              <a:xfrm rot="10800000">
                <a:off x="332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4" name="Google Shape;604;p31"/>
              <p:cNvCxnSpPr/>
              <p:nvPr/>
            </p:nvCxnSpPr>
            <p:spPr>
              <a:xfrm rot="10800000">
                <a:off x="340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5" name="Google Shape;605;p31"/>
              <p:cNvCxnSpPr/>
              <p:nvPr/>
            </p:nvCxnSpPr>
            <p:spPr>
              <a:xfrm rot="10800000">
                <a:off x="348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6" name="Google Shape;606;p31"/>
              <p:cNvCxnSpPr/>
              <p:nvPr/>
            </p:nvCxnSpPr>
            <p:spPr>
              <a:xfrm rot="10800000">
                <a:off x="356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7" name="Google Shape;607;p31"/>
              <p:cNvCxnSpPr/>
              <p:nvPr/>
            </p:nvCxnSpPr>
            <p:spPr>
              <a:xfrm rot="10800000">
                <a:off x="364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8" name="Google Shape;608;p31"/>
              <p:cNvCxnSpPr/>
              <p:nvPr/>
            </p:nvCxnSpPr>
            <p:spPr>
              <a:xfrm rot="10800000">
                <a:off x="372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09" name="Google Shape;609;p31"/>
              <p:cNvCxnSpPr/>
              <p:nvPr/>
            </p:nvCxnSpPr>
            <p:spPr>
              <a:xfrm rot="10800000">
                <a:off x="380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0" name="Google Shape;610;p31"/>
              <p:cNvCxnSpPr/>
              <p:nvPr/>
            </p:nvCxnSpPr>
            <p:spPr>
              <a:xfrm rot="10800000">
                <a:off x="3879"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1" name="Google Shape;611;p31"/>
              <p:cNvCxnSpPr/>
              <p:nvPr/>
            </p:nvCxnSpPr>
            <p:spPr>
              <a:xfrm rot="10800000">
                <a:off x="3959"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2" name="Google Shape;612;p31"/>
              <p:cNvCxnSpPr/>
              <p:nvPr/>
            </p:nvCxnSpPr>
            <p:spPr>
              <a:xfrm rot="10800000">
                <a:off x="403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3" name="Google Shape;613;p31"/>
              <p:cNvCxnSpPr/>
              <p:nvPr/>
            </p:nvCxnSpPr>
            <p:spPr>
              <a:xfrm rot="10800000">
                <a:off x="4118"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4" name="Google Shape;614;p31"/>
              <p:cNvCxnSpPr/>
              <p:nvPr/>
            </p:nvCxnSpPr>
            <p:spPr>
              <a:xfrm rot="10800000">
                <a:off x="419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5" name="Google Shape;615;p31"/>
              <p:cNvCxnSpPr/>
              <p:nvPr/>
            </p:nvCxnSpPr>
            <p:spPr>
              <a:xfrm rot="10800000">
                <a:off x="4277"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6" name="Google Shape;616;p31"/>
              <p:cNvCxnSpPr/>
              <p:nvPr/>
            </p:nvCxnSpPr>
            <p:spPr>
              <a:xfrm rot="10800000">
                <a:off x="435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7" name="Google Shape;617;p31"/>
              <p:cNvCxnSpPr/>
              <p:nvPr/>
            </p:nvCxnSpPr>
            <p:spPr>
              <a:xfrm rot="10800000">
                <a:off x="4436"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8" name="Google Shape;618;p31"/>
              <p:cNvCxnSpPr/>
              <p:nvPr/>
            </p:nvCxnSpPr>
            <p:spPr>
              <a:xfrm rot="10800000">
                <a:off x="451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19" name="Google Shape;619;p31"/>
              <p:cNvCxnSpPr/>
              <p:nvPr/>
            </p:nvCxnSpPr>
            <p:spPr>
              <a:xfrm rot="10800000">
                <a:off x="4595"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0" name="Google Shape;620;p31"/>
              <p:cNvCxnSpPr/>
              <p:nvPr/>
            </p:nvCxnSpPr>
            <p:spPr>
              <a:xfrm rot="10800000">
                <a:off x="467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1" name="Google Shape;621;p31"/>
              <p:cNvCxnSpPr/>
              <p:nvPr/>
            </p:nvCxnSpPr>
            <p:spPr>
              <a:xfrm rot="10800000">
                <a:off x="4754"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2" name="Google Shape;622;p31"/>
              <p:cNvCxnSpPr/>
              <p:nvPr/>
            </p:nvCxnSpPr>
            <p:spPr>
              <a:xfrm rot="10800000">
                <a:off x="483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3" name="Google Shape;623;p31"/>
              <p:cNvCxnSpPr/>
              <p:nvPr/>
            </p:nvCxnSpPr>
            <p:spPr>
              <a:xfrm rot="10800000">
                <a:off x="491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4" name="Google Shape;624;p31"/>
              <p:cNvCxnSpPr/>
              <p:nvPr/>
            </p:nvCxnSpPr>
            <p:spPr>
              <a:xfrm rot="10800000">
                <a:off x="4993"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5" name="Google Shape;625;p31"/>
              <p:cNvCxnSpPr/>
              <p:nvPr/>
            </p:nvCxnSpPr>
            <p:spPr>
              <a:xfrm rot="10800000">
                <a:off x="507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6" name="Google Shape;626;p31"/>
              <p:cNvCxnSpPr/>
              <p:nvPr/>
            </p:nvCxnSpPr>
            <p:spPr>
              <a:xfrm rot="10800000">
                <a:off x="5152"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7" name="Google Shape;627;p31"/>
              <p:cNvCxnSpPr/>
              <p:nvPr/>
            </p:nvCxnSpPr>
            <p:spPr>
              <a:xfrm rot="10800000">
                <a:off x="523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8" name="Google Shape;628;p31"/>
              <p:cNvCxnSpPr/>
              <p:nvPr/>
            </p:nvCxnSpPr>
            <p:spPr>
              <a:xfrm rot="10800000">
                <a:off x="5311"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29" name="Google Shape;629;p31"/>
              <p:cNvCxnSpPr/>
              <p:nvPr/>
            </p:nvCxnSpPr>
            <p:spPr>
              <a:xfrm rot="10800000">
                <a:off x="539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30" name="Google Shape;630;p31"/>
              <p:cNvCxnSpPr/>
              <p:nvPr/>
            </p:nvCxnSpPr>
            <p:spPr>
              <a:xfrm rot="10800000">
                <a:off x="5470" y="3897"/>
                <a:ext cx="0" cy="22"/>
              </a:xfrm>
              <a:prstGeom prst="straightConnector1">
                <a:avLst/>
              </a:prstGeom>
              <a:noFill/>
              <a:ln cap="flat" cmpd="sng" w="9525">
                <a:solidFill>
                  <a:srgbClr val="000000"/>
                </a:solidFill>
                <a:prstDash val="solid"/>
                <a:round/>
                <a:headEnd len="med" w="med" type="none"/>
                <a:tailEnd len="med" w="med" type="none"/>
              </a:ln>
            </p:spPr>
          </p:cxnSp>
          <p:cxnSp>
            <p:nvCxnSpPr>
              <p:cNvPr id="631" name="Google Shape;631;p31"/>
              <p:cNvCxnSpPr/>
              <p:nvPr/>
            </p:nvCxnSpPr>
            <p:spPr>
              <a:xfrm rot="10800000">
                <a:off x="5549" y="3897"/>
                <a:ext cx="0" cy="22"/>
              </a:xfrm>
              <a:prstGeom prst="straightConnector1">
                <a:avLst/>
              </a:prstGeom>
              <a:noFill/>
              <a:ln cap="flat" cmpd="sng" w="9525">
                <a:solidFill>
                  <a:srgbClr val="000000"/>
                </a:solidFill>
                <a:prstDash val="solid"/>
                <a:round/>
                <a:headEnd len="med" w="med" type="none"/>
                <a:tailEnd len="med" w="med" type="none"/>
              </a:ln>
            </p:spPr>
          </p:cxnSp>
          <p:sp>
            <p:nvSpPr>
              <p:cNvPr id="632" name="Google Shape;632;p31"/>
              <p:cNvSpPr/>
              <p:nvPr/>
            </p:nvSpPr>
            <p:spPr>
              <a:xfrm>
                <a:off x="753" y="3941"/>
                <a:ext cx="219"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2.00</a:t>
                </a:r>
                <a:endParaRPr b="0" i="0" sz="2400" u="none" cap="none" strike="noStrike">
                  <a:solidFill>
                    <a:schemeClr val="dk1"/>
                  </a:solidFill>
                  <a:latin typeface="Arial"/>
                  <a:ea typeface="Arial"/>
                  <a:cs typeface="Arial"/>
                  <a:sym typeface="Arial"/>
                </a:endParaRPr>
              </a:p>
            </p:txBody>
          </p:sp>
          <p:sp>
            <p:nvSpPr>
              <p:cNvPr id="633" name="Google Shape;633;p31"/>
              <p:cNvSpPr/>
              <p:nvPr/>
            </p:nvSpPr>
            <p:spPr>
              <a:xfrm>
                <a:off x="1151" y="3941"/>
                <a:ext cx="219"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4.00</a:t>
                </a:r>
                <a:endParaRPr b="0" i="0" sz="2400" u="none" cap="none" strike="noStrike">
                  <a:solidFill>
                    <a:schemeClr val="dk1"/>
                  </a:solidFill>
                  <a:latin typeface="Arial"/>
                  <a:ea typeface="Arial"/>
                  <a:cs typeface="Arial"/>
                  <a:sym typeface="Arial"/>
                </a:endParaRPr>
              </a:p>
            </p:txBody>
          </p:sp>
          <p:sp>
            <p:nvSpPr>
              <p:cNvPr id="634" name="Google Shape;634;p31"/>
              <p:cNvSpPr/>
              <p:nvPr/>
            </p:nvSpPr>
            <p:spPr>
              <a:xfrm>
                <a:off x="1548" y="3941"/>
                <a:ext cx="219"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6.00</a:t>
                </a:r>
                <a:endParaRPr b="0" i="0" sz="2400" u="none" cap="none" strike="noStrike">
                  <a:solidFill>
                    <a:schemeClr val="dk1"/>
                  </a:solidFill>
                  <a:latin typeface="Arial"/>
                  <a:ea typeface="Arial"/>
                  <a:cs typeface="Arial"/>
                  <a:sym typeface="Arial"/>
                </a:endParaRPr>
              </a:p>
            </p:txBody>
          </p:sp>
          <p:sp>
            <p:nvSpPr>
              <p:cNvPr id="635" name="Google Shape;635;p31"/>
              <p:cNvSpPr/>
              <p:nvPr/>
            </p:nvSpPr>
            <p:spPr>
              <a:xfrm>
                <a:off x="1946" y="3941"/>
                <a:ext cx="219"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8.00</a:t>
                </a:r>
                <a:endParaRPr b="0" i="0" sz="2400" u="none" cap="none" strike="noStrike">
                  <a:solidFill>
                    <a:schemeClr val="dk1"/>
                  </a:solidFill>
                  <a:latin typeface="Arial"/>
                  <a:ea typeface="Arial"/>
                  <a:cs typeface="Arial"/>
                  <a:sym typeface="Arial"/>
                </a:endParaRPr>
              </a:p>
            </p:txBody>
          </p:sp>
          <p:sp>
            <p:nvSpPr>
              <p:cNvPr id="636" name="Google Shape;636;p31"/>
              <p:cNvSpPr/>
              <p:nvPr/>
            </p:nvSpPr>
            <p:spPr>
              <a:xfrm>
                <a:off x="2302"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10.00</a:t>
                </a:r>
                <a:endParaRPr b="0" i="0" sz="2400" u="none" cap="none" strike="noStrike">
                  <a:solidFill>
                    <a:schemeClr val="dk1"/>
                  </a:solidFill>
                  <a:latin typeface="Arial"/>
                  <a:ea typeface="Arial"/>
                  <a:cs typeface="Arial"/>
                  <a:sym typeface="Arial"/>
                </a:endParaRPr>
              </a:p>
            </p:txBody>
          </p:sp>
          <p:sp>
            <p:nvSpPr>
              <p:cNvPr id="637" name="Google Shape;637;p31"/>
              <p:cNvSpPr/>
              <p:nvPr/>
            </p:nvSpPr>
            <p:spPr>
              <a:xfrm>
                <a:off x="2700"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12.00</a:t>
                </a:r>
                <a:endParaRPr b="0" i="0" sz="2400" u="none" cap="none" strike="noStrike">
                  <a:solidFill>
                    <a:schemeClr val="dk1"/>
                  </a:solidFill>
                  <a:latin typeface="Arial"/>
                  <a:ea typeface="Arial"/>
                  <a:cs typeface="Arial"/>
                  <a:sym typeface="Arial"/>
                </a:endParaRPr>
              </a:p>
            </p:txBody>
          </p:sp>
          <p:sp>
            <p:nvSpPr>
              <p:cNvPr id="638" name="Google Shape;638;p31"/>
              <p:cNvSpPr/>
              <p:nvPr/>
            </p:nvSpPr>
            <p:spPr>
              <a:xfrm>
                <a:off x="3097"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14.00</a:t>
                </a:r>
                <a:endParaRPr b="0" i="0" sz="2400" u="none" cap="none" strike="noStrike">
                  <a:solidFill>
                    <a:schemeClr val="dk1"/>
                  </a:solidFill>
                  <a:latin typeface="Arial"/>
                  <a:ea typeface="Arial"/>
                  <a:cs typeface="Arial"/>
                  <a:sym typeface="Arial"/>
                </a:endParaRPr>
              </a:p>
            </p:txBody>
          </p:sp>
          <p:sp>
            <p:nvSpPr>
              <p:cNvPr id="639" name="Google Shape;639;p31"/>
              <p:cNvSpPr/>
              <p:nvPr/>
            </p:nvSpPr>
            <p:spPr>
              <a:xfrm>
                <a:off x="3495"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16.00</a:t>
                </a:r>
                <a:endParaRPr b="0" i="0" sz="2400" u="none" cap="none" strike="noStrike">
                  <a:solidFill>
                    <a:schemeClr val="dk1"/>
                  </a:solidFill>
                  <a:latin typeface="Arial"/>
                  <a:ea typeface="Arial"/>
                  <a:cs typeface="Arial"/>
                  <a:sym typeface="Arial"/>
                </a:endParaRPr>
              </a:p>
            </p:txBody>
          </p:sp>
          <p:sp>
            <p:nvSpPr>
              <p:cNvPr id="640" name="Google Shape;640;p31"/>
              <p:cNvSpPr/>
              <p:nvPr/>
            </p:nvSpPr>
            <p:spPr>
              <a:xfrm>
                <a:off x="3892"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18.00</a:t>
                </a:r>
                <a:endParaRPr b="0" i="0" sz="2400" u="none" cap="none" strike="noStrike">
                  <a:solidFill>
                    <a:schemeClr val="dk1"/>
                  </a:solidFill>
                  <a:latin typeface="Arial"/>
                  <a:ea typeface="Arial"/>
                  <a:cs typeface="Arial"/>
                  <a:sym typeface="Arial"/>
                </a:endParaRPr>
              </a:p>
            </p:txBody>
          </p:sp>
          <p:sp>
            <p:nvSpPr>
              <p:cNvPr id="641" name="Google Shape;641;p31"/>
              <p:cNvSpPr/>
              <p:nvPr/>
            </p:nvSpPr>
            <p:spPr>
              <a:xfrm>
                <a:off x="4290"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20.00</a:t>
                </a:r>
                <a:endParaRPr b="0" i="0" sz="2400" u="none" cap="none" strike="noStrike">
                  <a:solidFill>
                    <a:schemeClr val="dk1"/>
                  </a:solidFill>
                  <a:latin typeface="Arial"/>
                  <a:ea typeface="Arial"/>
                  <a:cs typeface="Arial"/>
                  <a:sym typeface="Arial"/>
                </a:endParaRPr>
              </a:p>
            </p:txBody>
          </p:sp>
          <p:sp>
            <p:nvSpPr>
              <p:cNvPr id="642" name="Google Shape;642;p31"/>
              <p:cNvSpPr/>
              <p:nvPr/>
            </p:nvSpPr>
            <p:spPr>
              <a:xfrm>
                <a:off x="4687"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22.00</a:t>
                </a:r>
                <a:endParaRPr b="0" i="0" sz="2400" u="none" cap="none" strike="noStrike">
                  <a:solidFill>
                    <a:schemeClr val="dk1"/>
                  </a:solidFill>
                  <a:latin typeface="Arial"/>
                  <a:ea typeface="Arial"/>
                  <a:cs typeface="Arial"/>
                  <a:sym typeface="Arial"/>
                </a:endParaRPr>
              </a:p>
            </p:txBody>
          </p:sp>
          <p:sp>
            <p:nvSpPr>
              <p:cNvPr id="643" name="Google Shape;643;p31"/>
              <p:cNvSpPr/>
              <p:nvPr/>
            </p:nvSpPr>
            <p:spPr>
              <a:xfrm>
                <a:off x="5085" y="3941"/>
                <a:ext cx="282"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24.00</a:t>
                </a:r>
                <a:endParaRPr b="0" i="0" sz="2400" u="none" cap="none" strike="noStrike">
                  <a:solidFill>
                    <a:schemeClr val="dk1"/>
                  </a:solidFill>
                  <a:latin typeface="Arial"/>
                  <a:ea typeface="Arial"/>
                  <a:cs typeface="Arial"/>
                  <a:sym typeface="Arial"/>
                </a:endParaRPr>
              </a:p>
            </p:txBody>
          </p:sp>
          <p:cxnSp>
            <p:nvCxnSpPr>
              <p:cNvPr id="644" name="Google Shape;644;p31"/>
              <p:cNvCxnSpPr/>
              <p:nvPr/>
            </p:nvCxnSpPr>
            <p:spPr>
              <a:xfrm rot="10800000">
                <a:off x="858"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45" name="Google Shape;645;p31"/>
              <p:cNvCxnSpPr/>
              <p:nvPr/>
            </p:nvCxnSpPr>
            <p:spPr>
              <a:xfrm rot="10800000">
                <a:off x="1256"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46" name="Google Shape;646;p31"/>
              <p:cNvCxnSpPr/>
              <p:nvPr/>
            </p:nvCxnSpPr>
            <p:spPr>
              <a:xfrm rot="10800000">
                <a:off x="1653"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47" name="Google Shape;647;p31"/>
              <p:cNvCxnSpPr/>
              <p:nvPr/>
            </p:nvCxnSpPr>
            <p:spPr>
              <a:xfrm rot="10800000">
                <a:off x="2051"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48" name="Google Shape;648;p31"/>
              <p:cNvCxnSpPr/>
              <p:nvPr/>
            </p:nvCxnSpPr>
            <p:spPr>
              <a:xfrm rot="10800000">
                <a:off x="2448"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49" name="Google Shape;649;p31"/>
              <p:cNvCxnSpPr/>
              <p:nvPr/>
            </p:nvCxnSpPr>
            <p:spPr>
              <a:xfrm rot="10800000">
                <a:off x="2846"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0" name="Google Shape;650;p31"/>
              <p:cNvCxnSpPr/>
              <p:nvPr/>
            </p:nvCxnSpPr>
            <p:spPr>
              <a:xfrm rot="10800000">
                <a:off x="3243"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1" name="Google Shape;651;p31"/>
              <p:cNvCxnSpPr/>
              <p:nvPr/>
            </p:nvCxnSpPr>
            <p:spPr>
              <a:xfrm rot="10800000">
                <a:off x="3641"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2" name="Google Shape;652;p31"/>
              <p:cNvCxnSpPr/>
              <p:nvPr/>
            </p:nvCxnSpPr>
            <p:spPr>
              <a:xfrm rot="10800000">
                <a:off x="4038"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3" name="Google Shape;653;p31"/>
              <p:cNvCxnSpPr/>
              <p:nvPr/>
            </p:nvCxnSpPr>
            <p:spPr>
              <a:xfrm rot="10800000">
                <a:off x="4436"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4" name="Google Shape;654;p31"/>
              <p:cNvCxnSpPr/>
              <p:nvPr/>
            </p:nvCxnSpPr>
            <p:spPr>
              <a:xfrm rot="10800000">
                <a:off x="4833"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5" name="Google Shape;655;p31"/>
              <p:cNvCxnSpPr/>
              <p:nvPr/>
            </p:nvCxnSpPr>
            <p:spPr>
              <a:xfrm rot="10800000">
                <a:off x="5231" y="3897"/>
                <a:ext cx="0" cy="44"/>
              </a:xfrm>
              <a:prstGeom prst="straightConnector1">
                <a:avLst/>
              </a:prstGeom>
              <a:noFill/>
              <a:ln cap="flat" cmpd="sng" w="9525">
                <a:solidFill>
                  <a:srgbClr val="000000"/>
                </a:solidFill>
                <a:prstDash val="solid"/>
                <a:round/>
                <a:headEnd len="med" w="med" type="none"/>
                <a:tailEnd len="med" w="med" type="none"/>
              </a:ln>
            </p:spPr>
          </p:cxnSp>
          <p:cxnSp>
            <p:nvCxnSpPr>
              <p:cNvPr id="656" name="Google Shape;656;p31"/>
              <p:cNvCxnSpPr/>
              <p:nvPr/>
            </p:nvCxnSpPr>
            <p:spPr>
              <a:xfrm rot="10800000">
                <a:off x="837" y="1848"/>
                <a:ext cx="0" cy="2049"/>
              </a:xfrm>
              <a:prstGeom prst="straightConnector1">
                <a:avLst/>
              </a:prstGeom>
              <a:noFill/>
              <a:ln cap="flat" cmpd="sng" w="9525">
                <a:solidFill>
                  <a:srgbClr val="000000"/>
                </a:solidFill>
                <a:prstDash val="solid"/>
                <a:round/>
                <a:headEnd len="med" w="med" type="none"/>
                <a:tailEnd len="med" w="med" type="none"/>
              </a:ln>
            </p:spPr>
          </p:cxnSp>
          <p:cxnSp>
            <p:nvCxnSpPr>
              <p:cNvPr id="657" name="Google Shape;657;p31"/>
              <p:cNvCxnSpPr/>
              <p:nvPr/>
            </p:nvCxnSpPr>
            <p:spPr>
              <a:xfrm>
                <a:off x="829" y="3897"/>
                <a:ext cx="8" cy="0"/>
              </a:xfrm>
              <a:prstGeom prst="straightConnector1">
                <a:avLst/>
              </a:prstGeom>
              <a:noFill/>
              <a:ln cap="flat" cmpd="sng" w="9525">
                <a:solidFill>
                  <a:srgbClr val="000000"/>
                </a:solidFill>
                <a:prstDash val="solid"/>
                <a:round/>
                <a:headEnd len="med" w="med" type="none"/>
                <a:tailEnd len="med" w="med" type="none"/>
              </a:ln>
            </p:spPr>
          </p:cxnSp>
          <p:cxnSp>
            <p:nvCxnSpPr>
              <p:cNvPr id="658" name="Google Shape;658;p31"/>
              <p:cNvCxnSpPr/>
              <p:nvPr/>
            </p:nvCxnSpPr>
            <p:spPr>
              <a:xfrm>
                <a:off x="829" y="3856"/>
                <a:ext cx="8" cy="0"/>
              </a:xfrm>
              <a:prstGeom prst="straightConnector1">
                <a:avLst/>
              </a:prstGeom>
              <a:noFill/>
              <a:ln cap="flat" cmpd="sng" w="9525">
                <a:solidFill>
                  <a:srgbClr val="000000"/>
                </a:solidFill>
                <a:prstDash val="solid"/>
                <a:round/>
                <a:headEnd len="med" w="med" type="none"/>
                <a:tailEnd len="med" w="med" type="none"/>
              </a:ln>
            </p:spPr>
          </p:cxnSp>
          <p:cxnSp>
            <p:nvCxnSpPr>
              <p:cNvPr id="659" name="Google Shape;659;p31"/>
              <p:cNvCxnSpPr/>
              <p:nvPr/>
            </p:nvCxnSpPr>
            <p:spPr>
              <a:xfrm>
                <a:off x="829" y="3814"/>
                <a:ext cx="8" cy="0"/>
              </a:xfrm>
              <a:prstGeom prst="straightConnector1">
                <a:avLst/>
              </a:prstGeom>
              <a:noFill/>
              <a:ln cap="flat" cmpd="sng" w="9525">
                <a:solidFill>
                  <a:srgbClr val="000000"/>
                </a:solidFill>
                <a:prstDash val="solid"/>
                <a:round/>
                <a:headEnd len="med" w="med" type="none"/>
                <a:tailEnd len="med" w="med" type="none"/>
              </a:ln>
            </p:spPr>
          </p:cxnSp>
          <p:cxnSp>
            <p:nvCxnSpPr>
              <p:cNvPr id="660" name="Google Shape;660;p31"/>
              <p:cNvCxnSpPr/>
              <p:nvPr/>
            </p:nvCxnSpPr>
            <p:spPr>
              <a:xfrm>
                <a:off x="829" y="3773"/>
                <a:ext cx="8" cy="0"/>
              </a:xfrm>
              <a:prstGeom prst="straightConnector1">
                <a:avLst/>
              </a:prstGeom>
              <a:noFill/>
              <a:ln cap="flat" cmpd="sng" w="9525">
                <a:solidFill>
                  <a:srgbClr val="000000"/>
                </a:solidFill>
                <a:prstDash val="solid"/>
                <a:round/>
                <a:headEnd len="med" w="med" type="none"/>
                <a:tailEnd len="med" w="med" type="none"/>
              </a:ln>
            </p:spPr>
          </p:cxnSp>
          <p:cxnSp>
            <p:nvCxnSpPr>
              <p:cNvPr id="661" name="Google Shape;661;p31"/>
              <p:cNvCxnSpPr/>
              <p:nvPr/>
            </p:nvCxnSpPr>
            <p:spPr>
              <a:xfrm>
                <a:off x="829" y="3732"/>
                <a:ext cx="8" cy="0"/>
              </a:xfrm>
              <a:prstGeom prst="straightConnector1">
                <a:avLst/>
              </a:prstGeom>
              <a:noFill/>
              <a:ln cap="flat" cmpd="sng" w="9525">
                <a:solidFill>
                  <a:srgbClr val="000000"/>
                </a:solidFill>
                <a:prstDash val="solid"/>
                <a:round/>
                <a:headEnd len="med" w="med" type="none"/>
                <a:tailEnd len="med" w="med" type="none"/>
              </a:ln>
            </p:spPr>
          </p:cxnSp>
          <p:cxnSp>
            <p:nvCxnSpPr>
              <p:cNvPr id="662" name="Google Shape;662;p31"/>
              <p:cNvCxnSpPr/>
              <p:nvPr/>
            </p:nvCxnSpPr>
            <p:spPr>
              <a:xfrm>
                <a:off x="829" y="3691"/>
                <a:ext cx="8" cy="0"/>
              </a:xfrm>
              <a:prstGeom prst="straightConnector1">
                <a:avLst/>
              </a:prstGeom>
              <a:noFill/>
              <a:ln cap="flat" cmpd="sng" w="9525">
                <a:solidFill>
                  <a:srgbClr val="000000"/>
                </a:solidFill>
                <a:prstDash val="solid"/>
                <a:round/>
                <a:headEnd len="med" w="med" type="none"/>
                <a:tailEnd len="med" w="med" type="none"/>
              </a:ln>
            </p:spPr>
          </p:cxnSp>
          <p:cxnSp>
            <p:nvCxnSpPr>
              <p:cNvPr id="663" name="Google Shape;663;p31"/>
              <p:cNvCxnSpPr/>
              <p:nvPr/>
            </p:nvCxnSpPr>
            <p:spPr>
              <a:xfrm>
                <a:off x="829" y="3650"/>
                <a:ext cx="8" cy="0"/>
              </a:xfrm>
              <a:prstGeom prst="straightConnector1">
                <a:avLst/>
              </a:prstGeom>
              <a:noFill/>
              <a:ln cap="flat" cmpd="sng" w="9525">
                <a:solidFill>
                  <a:srgbClr val="000000"/>
                </a:solidFill>
                <a:prstDash val="solid"/>
                <a:round/>
                <a:headEnd len="med" w="med" type="none"/>
                <a:tailEnd len="med" w="med" type="none"/>
              </a:ln>
            </p:spPr>
          </p:cxnSp>
          <p:cxnSp>
            <p:nvCxnSpPr>
              <p:cNvPr id="664" name="Google Shape;664;p31"/>
              <p:cNvCxnSpPr/>
              <p:nvPr/>
            </p:nvCxnSpPr>
            <p:spPr>
              <a:xfrm>
                <a:off x="829" y="3608"/>
                <a:ext cx="8" cy="0"/>
              </a:xfrm>
              <a:prstGeom prst="straightConnector1">
                <a:avLst/>
              </a:prstGeom>
              <a:noFill/>
              <a:ln cap="flat" cmpd="sng" w="9525">
                <a:solidFill>
                  <a:srgbClr val="000000"/>
                </a:solidFill>
                <a:prstDash val="solid"/>
                <a:round/>
                <a:headEnd len="med" w="med" type="none"/>
                <a:tailEnd len="med" w="med" type="none"/>
              </a:ln>
            </p:spPr>
          </p:cxnSp>
          <p:cxnSp>
            <p:nvCxnSpPr>
              <p:cNvPr id="665" name="Google Shape;665;p31"/>
              <p:cNvCxnSpPr/>
              <p:nvPr/>
            </p:nvCxnSpPr>
            <p:spPr>
              <a:xfrm>
                <a:off x="829" y="3567"/>
                <a:ext cx="8" cy="0"/>
              </a:xfrm>
              <a:prstGeom prst="straightConnector1">
                <a:avLst/>
              </a:prstGeom>
              <a:noFill/>
              <a:ln cap="flat" cmpd="sng" w="9525">
                <a:solidFill>
                  <a:srgbClr val="000000"/>
                </a:solidFill>
                <a:prstDash val="solid"/>
                <a:round/>
                <a:headEnd len="med" w="med" type="none"/>
                <a:tailEnd len="med" w="med" type="none"/>
              </a:ln>
            </p:spPr>
          </p:cxnSp>
          <p:cxnSp>
            <p:nvCxnSpPr>
              <p:cNvPr id="666" name="Google Shape;666;p31"/>
              <p:cNvCxnSpPr/>
              <p:nvPr/>
            </p:nvCxnSpPr>
            <p:spPr>
              <a:xfrm>
                <a:off x="829" y="3526"/>
                <a:ext cx="8" cy="0"/>
              </a:xfrm>
              <a:prstGeom prst="straightConnector1">
                <a:avLst/>
              </a:prstGeom>
              <a:noFill/>
              <a:ln cap="flat" cmpd="sng" w="9525">
                <a:solidFill>
                  <a:srgbClr val="000000"/>
                </a:solidFill>
                <a:prstDash val="solid"/>
                <a:round/>
                <a:headEnd len="med" w="med" type="none"/>
                <a:tailEnd len="med" w="med" type="none"/>
              </a:ln>
            </p:spPr>
          </p:cxnSp>
          <p:cxnSp>
            <p:nvCxnSpPr>
              <p:cNvPr id="667" name="Google Shape;667;p31"/>
              <p:cNvCxnSpPr/>
              <p:nvPr/>
            </p:nvCxnSpPr>
            <p:spPr>
              <a:xfrm>
                <a:off x="829" y="3485"/>
                <a:ext cx="8" cy="0"/>
              </a:xfrm>
              <a:prstGeom prst="straightConnector1">
                <a:avLst/>
              </a:prstGeom>
              <a:noFill/>
              <a:ln cap="flat" cmpd="sng" w="9525">
                <a:solidFill>
                  <a:srgbClr val="000000"/>
                </a:solidFill>
                <a:prstDash val="solid"/>
                <a:round/>
                <a:headEnd len="med" w="med" type="none"/>
                <a:tailEnd len="med" w="med" type="none"/>
              </a:ln>
            </p:spPr>
          </p:cxnSp>
          <p:cxnSp>
            <p:nvCxnSpPr>
              <p:cNvPr id="668" name="Google Shape;668;p31"/>
              <p:cNvCxnSpPr/>
              <p:nvPr/>
            </p:nvCxnSpPr>
            <p:spPr>
              <a:xfrm>
                <a:off x="829" y="3444"/>
                <a:ext cx="8" cy="0"/>
              </a:xfrm>
              <a:prstGeom prst="straightConnector1">
                <a:avLst/>
              </a:prstGeom>
              <a:noFill/>
              <a:ln cap="flat" cmpd="sng" w="9525">
                <a:solidFill>
                  <a:srgbClr val="000000"/>
                </a:solidFill>
                <a:prstDash val="solid"/>
                <a:round/>
                <a:headEnd len="med" w="med" type="none"/>
                <a:tailEnd len="med" w="med" type="none"/>
              </a:ln>
            </p:spPr>
          </p:cxnSp>
          <p:cxnSp>
            <p:nvCxnSpPr>
              <p:cNvPr id="669" name="Google Shape;669;p31"/>
              <p:cNvCxnSpPr/>
              <p:nvPr/>
            </p:nvCxnSpPr>
            <p:spPr>
              <a:xfrm>
                <a:off x="829" y="3402"/>
                <a:ext cx="8" cy="0"/>
              </a:xfrm>
              <a:prstGeom prst="straightConnector1">
                <a:avLst/>
              </a:prstGeom>
              <a:noFill/>
              <a:ln cap="flat" cmpd="sng" w="9525">
                <a:solidFill>
                  <a:srgbClr val="000000"/>
                </a:solidFill>
                <a:prstDash val="solid"/>
                <a:round/>
                <a:headEnd len="med" w="med" type="none"/>
                <a:tailEnd len="med" w="med" type="none"/>
              </a:ln>
            </p:spPr>
          </p:cxnSp>
          <p:cxnSp>
            <p:nvCxnSpPr>
              <p:cNvPr id="670" name="Google Shape;670;p31"/>
              <p:cNvCxnSpPr/>
              <p:nvPr/>
            </p:nvCxnSpPr>
            <p:spPr>
              <a:xfrm>
                <a:off x="829" y="3361"/>
                <a:ext cx="8" cy="0"/>
              </a:xfrm>
              <a:prstGeom prst="straightConnector1">
                <a:avLst/>
              </a:prstGeom>
              <a:noFill/>
              <a:ln cap="flat" cmpd="sng" w="9525">
                <a:solidFill>
                  <a:srgbClr val="000000"/>
                </a:solidFill>
                <a:prstDash val="solid"/>
                <a:round/>
                <a:headEnd len="med" w="med" type="none"/>
                <a:tailEnd len="med" w="med" type="none"/>
              </a:ln>
            </p:spPr>
          </p:cxnSp>
          <p:cxnSp>
            <p:nvCxnSpPr>
              <p:cNvPr id="671" name="Google Shape;671;p31"/>
              <p:cNvCxnSpPr/>
              <p:nvPr/>
            </p:nvCxnSpPr>
            <p:spPr>
              <a:xfrm>
                <a:off x="829" y="3320"/>
                <a:ext cx="8" cy="0"/>
              </a:xfrm>
              <a:prstGeom prst="straightConnector1">
                <a:avLst/>
              </a:prstGeom>
              <a:noFill/>
              <a:ln cap="flat" cmpd="sng" w="9525">
                <a:solidFill>
                  <a:srgbClr val="000000"/>
                </a:solidFill>
                <a:prstDash val="solid"/>
                <a:round/>
                <a:headEnd len="med" w="med" type="none"/>
                <a:tailEnd len="med" w="med" type="none"/>
              </a:ln>
            </p:spPr>
          </p:cxnSp>
          <p:cxnSp>
            <p:nvCxnSpPr>
              <p:cNvPr id="672" name="Google Shape;672;p31"/>
              <p:cNvCxnSpPr/>
              <p:nvPr/>
            </p:nvCxnSpPr>
            <p:spPr>
              <a:xfrm>
                <a:off x="829" y="3279"/>
                <a:ext cx="8" cy="0"/>
              </a:xfrm>
              <a:prstGeom prst="straightConnector1">
                <a:avLst/>
              </a:prstGeom>
              <a:noFill/>
              <a:ln cap="flat" cmpd="sng" w="9525">
                <a:solidFill>
                  <a:srgbClr val="000000"/>
                </a:solidFill>
                <a:prstDash val="solid"/>
                <a:round/>
                <a:headEnd len="med" w="med" type="none"/>
                <a:tailEnd len="med" w="med" type="none"/>
              </a:ln>
            </p:spPr>
          </p:cxnSp>
          <p:cxnSp>
            <p:nvCxnSpPr>
              <p:cNvPr id="673" name="Google Shape;673;p31"/>
              <p:cNvCxnSpPr/>
              <p:nvPr/>
            </p:nvCxnSpPr>
            <p:spPr>
              <a:xfrm>
                <a:off x="829" y="3238"/>
                <a:ext cx="8" cy="0"/>
              </a:xfrm>
              <a:prstGeom prst="straightConnector1">
                <a:avLst/>
              </a:prstGeom>
              <a:noFill/>
              <a:ln cap="flat" cmpd="sng" w="9525">
                <a:solidFill>
                  <a:srgbClr val="000000"/>
                </a:solidFill>
                <a:prstDash val="solid"/>
                <a:round/>
                <a:headEnd len="med" w="med" type="none"/>
                <a:tailEnd len="med" w="med" type="none"/>
              </a:ln>
            </p:spPr>
          </p:cxnSp>
          <p:cxnSp>
            <p:nvCxnSpPr>
              <p:cNvPr id="674" name="Google Shape;674;p31"/>
              <p:cNvCxnSpPr/>
              <p:nvPr/>
            </p:nvCxnSpPr>
            <p:spPr>
              <a:xfrm>
                <a:off x="829" y="3197"/>
                <a:ext cx="8" cy="0"/>
              </a:xfrm>
              <a:prstGeom prst="straightConnector1">
                <a:avLst/>
              </a:prstGeom>
              <a:noFill/>
              <a:ln cap="flat" cmpd="sng" w="9525">
                <a:solidFill>
                  <a:srgbClr val="000000"/>
                </a:solidFill>
                <a:prstDash val="solid"/>
                <a:round/>
                <a:headEnd len="med" w="med" type="none"/>
                <a:tailEnd len="med" w="med" type="none"/>
              </a:ln>
            </p:spPr>
          </p:cxnSp>
          <p:cxnSp>
            <p:nvCxnSpPr>
              <p:cNvPr id="675" name="Google Shape;675;p31"/>
              <p:cNvCxnSpPr/>
              <p:nvPr/>
            </p:nvCxnSpPr>
            <p:spPr>
              <a:xfrm>
                <a:off x="829" y="3156"/>
                <a:ext cx="8" cy="0"/>
              </a:xfrm>
              <a:prstGeom prst="straightConnector1">
                <a:avLst/>
              </a:prstGeom>
              <a:noFill/>
              <a:ln cap="flat" cmpd="sng" w="9525">
                <a:solidFill>
                  <a:srgbClr val="000000"/>
                </a:solidFill>
                <a:prstDash val="solid"/>
                <a:round/>
                <a:headEnd len="med" w="med" type="none"/>
                <a:tailEnd len="med" w="med" type="none"/>
              </a:ln>
            </p:spPr>
          </p:cxnSp>
          <p:cxnSp>
            <p:nvCxnSpPr>
              <p:cNvPr id="676" name="Google Shape;676;p31"/>
              <p:cNvCxnSpPr/>
              <p:nvPr/>
            </p:nvCxnSpPr>
            <p:spPr>
              <a:xfrm>
                <a:off x="829" y="3114"/>
                <a:ext cx="8" cy="0"/>
              </a:xfrm>
              <a:prstGeom prst="straightConnector1">
                <a:avLst/>
              </a:prstGeom>
              <a:noFill/>
              <a:ln cap="flat" cmpd="sng" w="9525">
                <a:solidFill>
                  <a:srgbClr val="000000"/>
                </a:solidFill>
                <a:prstDash val="solid"/>
                <a:round/>
                <a:headEnd len="med" w="med" type="none"/>
                <a:tailEnd len="med" w="med" type="none"/>
              </a:ln>
            </p:spPr>
          </p:cxnSp>
          <p:cxnSp>
            <p:nvCxnSpPr>
              <p:cNvPr id="677" name="Google Shape;677;p31"/>
              <p:cNvCxnSpPr/>
              <p:nvPr/>
            </p:nvCxnSpPr>
            <p:spPr>
              <a:xfrm>
                <a:off x="829" y="3073"/>
                <a:ext cx="8" cy="0"/>
              </a:xfrm>
              <a:prstGeom prst="straightConnector1">
                <a:avLst/>
              </a:prstGeom>
              <a:noFill/>
              <a:ln cap="flat" cmpd="sng" w="9525">
                <a:solidFill>
                  <a:srgbClr val="000000"/>
                </a:solidFill>
                <a:prstDash val="solid"/>
                <a:round/>
                <a:headEnd len="med" w="med" type="none"/>
                <a:tailEnd len="med" w="med" type="none"/>
              </a:ln>
            </p:spPr>
          </p:cxnSp>
          <p:cxnSp>
            <p:nvCxnSpPr>
              <p:cNvPr id="678" name="Google Shape;678;p31"/>
              <p:cNvCxnSpPr/>
              <p:nvPr/>
            </p:nvCxnSpPr>
            <p:spPr>
              <a:xfrm>
                <a:off x="829" y="3032"/>
                <a:ext cx="8" cy="0"/>
              </a:xfrm>
              <a:prstGeom prst="straightConnector1">
                <a:avLst/>
              </a:prstGeom>
              <a:noFill/>
              <a:ln cap="flat" cmpd="sng" w="9525">
                <a:solidFill>
                  <a:srgbClr val="000000"/>
                </a:solidFill>
                <a:prstDash val="solid"/>
                <a:round/>
                <a:headEnd len="med" w="med" type="none"/>
                <a:tailEnd len="med" w="med" type="none"/>
              </a:ln>
            </p:spPr>
          </p:cxnSp>
          <p:cxnSp>
            <p:nvCxnSpPr>
              <p:cNvPr id="679" name="Google Shape;679;p31"/>
              <p:cNvCxnSpPr/>
              <p:nvPr/>
            </p:nvCxnSpPr>
            <p:spPr>
              <a:xfrm>
                <a:off x="829" y="2991"/>
                <a:ext cx="8" cy="0"/>
              </a:xfrm>
              <a:prstGeom prst="straightConnector1">
                <a:avLst/>
              </a:prstGeom>
              <a:noFill/>
              <a:ln cap="flat" cmpd="sng" w="9525">
                <a:solidFill>
                  <a:srgbClr val="000000"/>
                </a:solidFill>
                <a:prstDash val="solid"/>
                <a:round/>
                <a:headEnd len="med" w="med" type="none"/>
                <a:tailEnd len="med" w="med" type="none"/>
              </a:ln>
            </p:spPr>
          </p:cxnSp>
          <p:cxnSp>
            <p:nvCxnSpPr>
              <p:cNvPr id="680" name="Google Shape;680;p31"/>
              <p:cNvCxnSpPr/>
              <p:nvPr/>
            </p:nvCxnSpPr>
            <p:spPr>
              <a:xfrm>
                <a:off x="829" y="2950"/>
                <a:ext cx="8" cy="0"/>
              </a:xfrm>
              <a:prstGeom prst="straightConnector1">
                <a:avLst/>
              </a:prstGeom>
              <a:noFill/>
              <a:ln cap="flat" cmpd="sng" w="9525">
                <a:solidFill>
                  <a:srgbClr val="000000"/>
                </a:solidFill>
                <a:prstDash val="solid"/>
                <a:round/>
                <a:headEnd len="med" w="med" type="none"/>
                <a:tailEnd len="med" w="med" type="none"/>
              </a:ln>
            </p:spPr>
          </p:cxnSp>
          <p:cxnSp>
            <p:nvCxnSpPr>
              <p:cNvPr id="681" name="Google Shape;681;p31"/>
              <p:cNvCxnSpPr/>
              <p:nvPr/>
            </p:nvCxnSpPr>
            <p:spPr>
              <a:xfrm>
                <a:off x="829" y="2908"/>
                <a:ext cx="8" cy="0"/>
              </a:xfrm>
              <a:prstGeom prst="straightConnector1">
                <a:avLst/>
              </a:prstGeom>
              <a:noFill/>
              <a:ln cap="flat" cmpd="sng" w="9525">
                <a:solidFill>
                  <a:srgbClr val="000000"/>
                </a:solidFill>
                <a:prstDash val="solid"/>
                <a:round/>
                <a:headEnd len="med" w="med" type="none"/>
                <a:tailEnd len="med" w="med" type="none"/>
              </a:ln>
            </p:spPr>
          </p:cxnSp>
          <p:cxnSp>
            <p:nvCxnSpPr>
              <p:cNvPr id="682" name="Google Shape;682;p31"/>
              <p:cNvCxnSpPr/>
              <p:nvPr/>
            </p:nvCxnSpPr>
            <p:spPr>
              <a:xfrm>
                <a:off x="829" y="2867"/>
                <a:ext cx="8" cy="0"/>
              </a:xfrm>
              <a:prstGeom prst="straightConnector1">
                <a:avLst/>
              </a:prstGeom>
              <a:noFill/>
              <a:ln cap="flat" cmpd="sng" w="9525">
                <a:solidFill>
                  <a:srgbClr val="000000"/>
                </a:solidFill>
                <a:prstDash val="solid"/>
                <a:round/>
                <a:headEnd len="med" w="med" type="none"/>
                <a:tailEnd len="med" w="med" type="none"/>
              </a:ln>
            </p:spPr>
          </p:cxnSp>
          <p:cxnSp>
            <p:nvCxnSpPr>
              <p:cNvPr id="683" name="Google Shape;683;p31"/>
              <p:cNvCxnSpPr/>
              <p:nvPr/>
            </p:nvCxnSpPr>
            <p:spPr>
              <a:xfrm>
                <a:off x="829" y="2826"/>
                <a:ext cx="8" cy="0"/>
              </a:xfrm>
              <a:prstGeom prst="straightConnector1">
                <a:avLst/>
              </a:prstGeom>
              <a:noFill/>
              <a:ln cap="flat" cmpd="sng" w="9525">
                <a:solidFill>
                  <a:srgbClr val="000000"/>
                </a:solidFill>
                <a:prstDash val="solid"/>
                <a:round/>
                <a:headEnd len="med" w="med" type="none"/>
                <a:tailEnd len="med" w="med" type="none"/>
              </a:ln>
            </p:spPr>
          </p:cxnSp>
          <p:cxnSp>
            <p:nvCxnSpPr>
              <p:cNvPr id="684" name="Google Shape;684;p31"/>
              <p:cNvCxnSpPr/>
              <p:nvPr/>
            </p:nvCxnSpPr>
            <p:spPr>
              <a:xfrm>
                <a:off x="829" y="2785"/>
                <a:ext cx="8" cy="0"/>
              </a:xfrm>
              <a:prstGeom prst="straightConnector1">
                <a:avLst/>
              </a:prstGeom>
              <a:noFill/>
              <a:ln cap="flat" cmpd="sng" w="9525">
                <a:solidFill>
                  <a:srgbClr val="000000"/>
                </a:solidFill>
                <a:prstDash val="solid"/>
                <a:round/>
                <a:headEnd len="med" w="med" type="none"/>
                <a:tailEnd len="med" w="med" type="none"/>
              </a:ln>
            </p:spPr>
          </p:cxnSp>
          <p:cxnSp>
            <p:nvCxnSpPr>
              <p:cNvPr id="685" name="Google Shape;685;p31"/>
              <p:cNvCxnSpPr/>
              <p:nvPr/>
            </p:nvCxnSpPr>
            <p:spPr>
              <a:xfrm>
                <a:off x="829" y="2744"/>
                <a:ext cx="8" cy="0"/>
              </a:xfrm>
              <a:prstGeom prst="straightConnector1">
                <a:avLst/>
              </a:prstGeom>
              <a:noFill/>
              <a:ln cap="flat" cmpd="sng" w="9525">
                <a:solidFill>
                  <a:srgbClr val="000000"/>
                </a:solidFill>
                <a:prstDash val="solid"/>
                <a:round/>
                <a:headEnd len="med" w="med" type="none"/>
                <a:tailEnd len="med" w="med" type="none"/>
              </a:ln>
            </p:spPr>
          </p:cxnSp>
          <p:cxnSp>
            <p:nvCxnSpPr>
              <p:cNvPr id="686" name="Google Shape;686;p31"/>
              <p:cNvCxnSpPr/>
              <p:nvPr/>
            </p:nvCxnSpPr>
            <p:spPr>
              <a:xfrm>
                <a:off x="829" y="2702"/>
                <a:ext cx="8" cy="0"/>
              </a:xfrm>
              <a:prstGeom prst="straightConnector1">
                <a:avLst/>
              </a:prstGeom>
              <a:noFill/>
              <a:ln cap="flat" cmpd="sng" w="9525">
                <a:solidFill>
                  <a:srgbClr val="000000"/>
                </a:solidFill>
                <a:prstDash val="solid"/>
                <a:round/>
                <a:headEnd len="med" w="med" type="none"/>
                <a:tailEnd len="med" w="med" type="none"/>
              </a:ln>
            </p:spPr>
          </p:cxnSp>
          <p:cxnSp>
            <p:nvCxnSpPr>
              <p:cNvPr id="687" name="Google Shape;687;p31"/>
              <p:cNvCxnSpPr/>
              <p:nvPr/>
            </p:nvCxnSpPr>
            <p:spPr>
              <a:xfrm>
                <a:off x="829" y="2661"/>
                <a:ext cx="8" cy="0"/>
              </a:xfrm>
              <a:prstGeom prst="straightConnector1">
                <a:avLst/>
              </a:prstGeom>
              <a:noFill/>
              <a:ln cap="flat" cmpd="sng" w="9525">
                <a:solidFill>
                  <a:srgbClr val="000000"/>
                </a:solidFill>
                <a:prstDash val="solid"/>
                <a:round/>
                <a:headEnd len="med" w="med" type="none"/>
                <a:tailEnd len="med" w="med" type="none"/>
              </a:ln>
            </p:spPr>
          </p:cxnSp>
          <p:cxnSp>
            <p:nvCxnSpPr>
              <p:cNvPr id="688" name="Google Shape;688;p31"/>
              <p:cNvCxnSpPr/>
              <p:nvPr/>
            </p:nvCxnSpPr>
            <p:spPr>
              <a:xfrm>
                <a:off x="829" y="2620"/>
                <a:ext cx="8" cy="0"/>
              </a:xfrm>
              <a:prstGeom prst="straightConnector1">
                <a:avLst/>
              </a:prstGeom>
              <a:noFill/>
              <a:ln cap="flat" cmpd="sng" w="9525">
                <a:solidFill>
                  <a:srgbClr val="000000"/>
                </a:solidFill>
                <a:prstDash val="solid"/>
                <a:round/>
                <a:headEnd len="med" w="med" type="none"/>
                <a:tailEnd len="med" w="med" type="none"/>
              </a:ln>
            </p:spPr>
          </p:cxnSp>
          <p:cxnSp>
            <p:nvCxnSpPr>
              <p:cNvPr id="689" name="Google Shape;689;p31"/>
              <p:cNvCxnSpPr/>
              <p:nvPr/>
            </p:nvCxnSpPr>
            <p:spPr>
              <a:xfrm>
                <a:off x="829" y="2579"/>
                <a:ext cx="8" cy="0"/>
              </a:xfrm>
              <a:prstGeom prst="straightConnector1">
                <a:avLst/>
              </a:prstGeom>
              <a:noFill/>
              <a:ln cap="flat" cmpd="sng" w="9525">
                <a:solidFill>
                  <a:srgbClr val="000000"/>
                </a:solidFill>
                <a:prstDash val="solid"/>
                <a:round/>
                <a:headEnd len="med" w="med" type="none"/>
                <a:tailEnd len="med" w="med" type="none"/>
              </a:ln>
            </p:spPr>
          </p:cxnSp>
          <p:cxnSp>
            <p:nvCxnSpPr>
              <p:cNvPr id="690" name="Google Shape;690;p31"/>
              <p:cNvCxnSpPr/>
              <p:nvPr/>
            </p:nvCxnSpPr>
            <p:spPr>
              <a:xfrm>
                <a:off x="829" y="2538"/>
                <a:ext cx="8" cy="0"/>
              </a:xfrm>
              <a:prstGeom prst="straightConnector1">
                <a:avLst/>
              </a:prstGeom>
              <a:noFill/>
              <a:ln cap="flat" cmpd="sng" w="9525">
                <a:solidFill>
                  <a:srgbClr val="000000"/>
                </a:solidFill>
                <a:prstDash val="solid"/>
                <a:round/>
                <a:headEnd len="med" w="med" type="none"/>
                <a:tailEnd len="med" w="med" type="none"/>
              </a:ln>
            </p:spPr>
          </p:cxnSp>
          <p:cxnSp>
            <p:nvCxnSpPr>
              <p:cNvPr id="691" name="Google Shape;691;p31"/>
              <p:cNvCxnSpPr/>
              <p:nvPr/>
            </p:nvCxnSpPr>
            <p:spPr>
              <a:xfrm>
                <a:off x="829" y="2497"/>
                <a:ext cx="8" cy="0"/>
              </a:xfrm>
              <a:prstGeom prst="straightConnector1">
                <a:avLst/>
              </a:prstGeom>
              <a:noFill/>
              <a:ln cap="flat" cmpd="sng" w="9525">
                <a:solidFill>
                  <a:srgbClr val="000000"/>
                </a:solidFill>
                <a:prstDash val="solid"/>
                <a:round/>
                <a:headEnd len="med" w="med" type="none"/>
                <a:tailEnd len="med" w="med" type="none"/>
              </a:ln>
            </p:spPr>
          </p:cxnSp>
          <p:cxnSp>
            <p:nvCxnSpPr>
              <p:cNvPr id="692" name="Google Shape;692;p31"/>
              <p:cNvCxnSpPr/>
              <p:nvPr/>
            </p:nvCxnSpPr>
            <p:spPr>
              <a:xfrm>
                <a:off x="829" y="2455"/>
                <a:ext cx="8" cy="0"/>
              </a:xfrm>
              <a:prstGeom prst="straightConnector1">
                <a:avLst/>
              </a:prstGeom>
              <a:noFill/>
              <a:ln cap="flat" cmpd="sng" w="9525">
                <a:solidFill>
                  <a:srgbClr val="000000"/>
                </a:solidFill>
                <a:prstDash val="solid"/>
                <a:round/>
                <a:headEnd len="med" w="med" type="none"/>
                <a:tailEnd len="med" w="med" type="none"/>
              </a:ln>
            </p:spPr>
          </p:cxnSp>
          <p:cxnSp>
            <p:nvCxnSpPr>
              <p:cNvPr id="693" name="Google Shape;693;p31"/>
              <p:cNvCxnSpPr/>
              <p:nvPr/>
            </p:nvCxnSpPr>
            <p:spPr>
              <a:xfrm>
                <a:off x="829" y="2414"/>
                <a:ext cx="8" cy="0"/>
              </a:xfrm>
              <a:prstGeom prst="straightConnector1">
                <a:avLst/>
              </a:prstGeom>
              <a:noFill/>
              <a:ln cap="flat" cmpd="sng" w="9525">
                <a:solidFill>
                  <a:srgbClr val="000000"/>
                </a:solidFill>
                <a:prstDash val="solid"/>
                <a:round/>
                <a:headEnd len="med" w="med" type="none"/>
                <a:tailEnd len="med" w="med" type="none"/>
              </a:ln>
            </p:spPr>
          </p:cxnSp>
          <p:cxnSp>
            <p:nvCxnSpPr>
              <p:cNvPr id="694" name="Google Shape;694;p31"/>
              <p:cNvCxnSpPr/>
              <p:nvPr/>
            </p:nvCxnSpPr>
            <p:spPr>
              <a:xfrm>
                <a:off x="829" y="2373"/>
                <a:ext cx="8" cy="0"/>
              </a:xfrm>
              <a:prstGeom prst="straightConnector1">
                <a:avLst/>
              </a:prstGeom>
              <a:noFill/>
              <a:ln cap="flat" cmpd="sng" w="9525">
                <a:solidFill>
                  <a:srgbClr val="000000"/>
                </a:solidFill>
                <a:prstDash val="solid"/>
                <a:round/>
                <a:headEnd len="med" w="med" type="none"/>
                <a:tailEnd len="med" w="med" type="none"/>
              </a:ln>
            </p:spPr>
          </p:cxnSp>
          <p:cxnSp>
            <p:nvCxnSpPr>
              <p:cNvPr id="695" name="Google Shape;695;p31"/>
              <p:cNvCxnSpPr/>
              <p:nvPr/>
            </p:nvCxnSpPr>
            <p:spPr>
              <a:xfrm>
                <a:off x="829" y="2332"/>
                <a:ext cx="8" cy="0"/>
              </a:xfrm>
              <a:prstGeom prst="straightConnector1">
                <a:avLst/>
              </a:prstGeom>
              <a:noFill/>
              <a:ln cap="flat" cmpd="sng" w="9525">
                <a:solidFill>
                  <a:srgbClr val="000000"/>
                </a:solidFill>
                <a:prstDash val="solid"/>
                <a:round/>
                <a:headEnd len="med" w="med" type="none"/>
                <a:tailEnd len="med" w="med" type="none"/>
              </a:ln>
            </p:spPr>
          </p:cxnSp>
          <p:cxnSp>
            <p:nvCxnSpPr>
              <p:cNvPr id="696" name="Google Shape;696;p31"/>
              <p:cNvCxnSpPr/>
              <p:nvPr/>
            </p:nvCxnSpPr>
            <p:spPr>
              <a:xfrm>
                <a:off x="829" y="2291"/>
                <a:ext cx="8" cy="0"/>
              </a:xfrm>
              <a:prstGeom prst="straightConnector1">
                <a:avLst/>
              </a:prstGeom>
              <a:noFill/>
              <a:ln cap="flat" cmpd="sng" w="9525">
                <a:solidFill>
                  <a:srgbClr val="000000"/>
                </a:solidFill>
                <a:prstDash val="solid"/>
                <a:round/>
                <a:headEnd len="med" w="med" type="none"/>
                <a:tailEnd len="med" w="med" type="none"/>
              </a:ln>
            </p:spPr>
          </p:cxnSp>
          <p:cxnSp>
            <p:nvCxnSpPr>
              <p:cNvPr id="697" name="Google Shape;697;p31"/>
              <p:cNvCxnSpPr/>
              <p:nvPr/>
            </p:nvCxnSpPr>
            <p:spPr>
              <a:xfrm>
                <a:off x="829" y="2249"/>
                <a:ext cx="8" cy="0"/>
              </a:xfrm>
              <a:prstGeom prst="straightConnector1">
                <a:avLst/>
              </a:prstGeom>
              <a:noFill/>
              <a:ln cap="flat" cmpd="sng" w="9525">
                <a:solidFill>
                  <a:srgbClr val="000000"/>
                </a:solidFill>
                <a:prstDash val="solid"/>
                <a:round/>
                <a:headEnd len="med" w="med" type="none"/>
                <a:tailEnd len="med" w="med" type="none"/>
              </a:ln>
            </p:spPr>
          </p:cxnSp>
          <p:cxnSp>
            <p:nvCxnSpPr>
              <p:cNvPr id="698" name="Google Shape;698;p31"/>
              <p:cNvCxnSpPr/>
              <p:nvPr/>
            </p:nvCxnSpPr>
            <p:spPr>
              <a:xfrm>
                <a:off x="829" y="2208"/>
                <a:ext cx="8" cy="0"/>
              </a:xfrm>
              <a:prstGeom prst="straightConnector1">
                <a:avLst/>
              </a:prstGeom>
              <a:noFill/>
              <a:ln cap="flat" cmpd="sng" w="9525">
                <a:solidFill>
                  <a:srgbClr val="000000"/>
                </a:solidFill>
                <a:prstDash val="solid"/>
                <a:round/>
                <a:headEnd len="med" w="med" type="none"/>
                <a:tailEnd len="med" w="med" type="none"/>
              </a:ln>
            </p:spPr>
          </p:cxnSp>
          <p:cxnSp>
            <p:nvCxnSpPr>
              <p:cNvPr id="699" name="Google Shape;699;p31"/>
              <p:cNvCxnSpPr/>
              <p:nvPr/>
            </p:nvCxnSpPr>
            <p:spPr>
              <a:xfrm>
                <a:off x="829" y="2167"/>
                <a:ext cx="8" cy="0"/>
              </a:xfrm>
              <a:prstGeom prst="straightConnector1">
                <a:avLst/>
              </a:prstGeom>
              <a:noFill/>
              <a:ln cap="flat" cmpd="sng" w="9525">
                <a:solidFill>
                  <a:srgbClr val="000000"/>
                </a:solidFill>
                <a:prstDash val="solid"/>
                <a:round/>
                <a:headEnd len="med" w="med" type="none"/>
                <a:tailEnd len="med" w="med" type="none"/>
              </a:ln>
            </p:spPr>
          </p:cxnSp>
          <p:cxnSp>
            <p:nvCxnSpPr>
              <p:cNvPr id="700" name="Google Shape;700;p31"/>
              <p:cNvCxnSpPr/>
              <p:nvPr/>
            </p:nvCxnSpPr>
            <p:spPr>
              <a:xfrm>
                <a:off x="829" y="2126"/>
                <a:ext cx="8" cy="0"/>
              </a:xfrm>
              <a:prstGeom prst="straightConnector1">
                <a:avLst/>
              </a:prstGeom>
              <a:noFill/>
              <a:ln cap="flat" cmpd="sng" w="9525">
                <a:solidFill>
                  <a:srgbClr val="000000"/>
                </a:solidFill>
                <a:prstDash val="solid"/>
                <a:round/>
                <a:headEnd len="med" w="med" type="none"/>
                <a:tailEnd len="med" w="med" type="none"/>
              </a:ln>
            </p:spPr>
          </p:cxnSp>
          <p:cxnSp>
            <p:nvCxnSpPr>
              <p:cNvPr id="701" name="Google Shape;701;p31"/>
              <p:cNvCxnSpPr/>
              <p:nvPr/>
            </p:nvCxnSpPr>
            <p:spPr>
              <a:xfrm>
                <a:off x="829" y="2085"/>
                <a:ext cx="8" cy="0"/>
              </a:xfrm>
              <a:prstGeom prst="straightConnector1">
                <a:avLst/>
              </a:prstGeom>
              <a:noFill/>
              <a:ln cap="flat" cmpd="sng" w="9525">
                <a:solidFill>
                  <a:srgbClr val="000000"/>
                </a:solidFill>
                <a:prstDash val="solid"/>
                <a:round/>
                <a:headEnd len="med" w="med" type="none"/>
                <a:tailEnd len="med" w="med" type="none"/>
              </a:ln>
            </p:spPr>
          </p:cxnSp>
          <p:cxnSp>
            <p:nvCxnSpPr>
              <p:cNvPr id="702" name="Google Shape;702;p31"/>
              <p:cNvCxnSpPr/>
              <p:nvPr/>
            </p:nvCxnSpPr>
            <p:spPr>
              <a:xfrm>
                <a:off x="829" y="2044"/>
                <a:ext cx="8" cy="0"/>
              </a:xfrm>
              <a:prstGeom prst="straightConnector1">
                <a:avLst/>
              </a:prstGeom>
              <a:noFill/>
              <a:ln cap="flat" cmpd="sng" w="9525">
                <a:solidFill>
                  <a:srgbClr val="000000"/>
                </a:solidFill>
                <a:prstDash val="solid"/>
                <a:round/>
                <a:headEnd len="med" w="med" type="none"/>
                <a:tailEnd len="med" w="med" type="none"/>
              </a:ln>
            </p:spPr>
          </p:cxnSp>
          <p:cxnSp>
            <p:nvCxnSpPr>
              <p:cNvPr id="703" name="Google Shape;703;p31"/>
              <p:cNvCxnSpPr/>
              <p:nvPr/>
            </p:nvCxnSpPr>
            <p:spPr>
              <a:xfrm>
                <a:off x="829" y="2002"/>
                <a:ext cx="8" cy="0"/>
              </a:xfrm>
              <a:prstGeom prst="straightConnector1">
                <a:avLst/>
              </a:prstGeom>
              <a:noFill/>
              <a:ln cap="flat" cmpd="sng" w="9525">
                <a:solidFill>
                  <a:srgbClr val="000000"/>
                </a:solidFill>
                <a:prstDash val="solid"/>
                <a:round/>
                <a:headEnd len="med" w="med" type="none"/>
                <a:tailEnd len="med" w="med" type="none"/>
              </a:ln>
            </p:spPr>
          </p:cxnSp>
          <p:cxnSp>
            <p:nvCxnSpPr>
              <p:cNvPr id="704" name="Google Shape;704;p31"/>
              <p:cNvCxnSpPr/>
              <p:nvPr/>
            </p:nvCxnSpPr>
            <p:spPr>
              <a:xfrm>
                <a:off x="829" y="1961"/>
                <a:ext cx="8" cy="0"/>
              </a:xfrm>
              <a:prstGeom prst="straightConnector1">
                <a:avLst/>
              </a:prstGeom>
              <a:noFill/>
              <a:ln cap="flat" cmpd="sng" w="9525">
                <a:solidFill>
                  <a:srgbClr val="000000"/>
                </a:solidFill>
                <a:prstDash val="solid"/>
                <a:round/>
                <a:headEnd len="med" w="med" type="none"/>
                <a:tailEnd len="med" w="med" type="none"/>
              </a:ln>
            </p:spPr>
          </p:cxnSp>
          <p:cxnSp>
            <p:nvCxnSpPr>
              <p:cNvPr id="705" name="Google Shape;705;p31"/>
              <p:cNvCxnSpPr/>
              <p:nvPr/>
            </p:nvCxnSpPr>
            <p:spPr>
              <a:xfrm>
                <a:off x="829" y="1920"/>
                <a:ext cx="8" cy="0"/>
              </a:xfrm>
              <a:prstGeom prst="straightConnector1">
                <a:avLst/>
              </a:prstGeom>
              <a:noFill/>
              <a:ln cap="flat" cmpd="sng" w="9525">
                <a:solidFill>
                  <a:srgbClr val="000000"/>
                </a:solidFill>
                <a:prstDash val="solid"/>
                <a:round/>
                <a:headEnd len="med" w="med" type="none"/>
                <a:tailEnd len="med" w="med" type="none"/>
              </a:ln>
            </p:spPr>
          </p:cxnSp>
          <p:cxnSp>
            <p:nvCxnSpPr>
              <p:cNvPr id="706" name="Google Shape;706;p31"/>
              <p:cNvCxnSpPr/>
              <p:nvPr/>
            </p:nvCxnSpPr>
            <p:spPr>
              <a:xfrm>
                <a:off x="829" y="1879"/>
                <a:ext cx="8" cy="0"/>
              </a:xfrm>
              <a:prstGeom prst="straightConnector1">
                <a:avLst/>
              </a:prstGeom>
              <a:noFill/>
              <a:ln cap="flat" cmpd="sng" w="9525">
                <a:solidFill>
                  <a:srgbClr val="000000"/>
                </a:solidFill>
                <a:prstDash val="solid"/>
                <a:round/>
                <a:headEnd len="med" w="med" type="none"/>
                <a:tailEnd len="med" w="med" type="none"/>
              </a:ln>
            </p:spPr>
          </p:cxnSp>
          <p:cxnSp>
            <p:nvCxnSpPr>
              <p:cNvPr id="707" name="Google Shape;707;p31"/>
              <p:cNvCxnSpPr/>
              <p:nvPr/>
            </p:nvCxnSpPr>
            <p:spPr>
              <a:xfrm>
                <a:off x="821" y="3897"/>
                <a:ext cx="16" cy="0"/>
              </a:xfrm>
              <a:prstGeom prst="straightConnector1">
                <a:avLst/>
              </a:prstGeom>
              <a:noFill/>
              <a:ln cap="flat" cmpd="sng" w="9525">
                <a:solidFill>
                  <a:srgbClr val="000000"/>
                </a:solidFill>
                <a:prstDash val="solid"/>
                <a:round/>
                <a:headEnd len="med" w="med" type="none"/>
                <a:tailEnd len="med" w="med" type="none"/>
              </a:ln>
            </p:spPr>
          </p:cxnSp>
          <p:sp>
            <p:nvSpPr>
              <p:cNvPr id="708" name="Google Shape;708;p31"/>
              <p:cNvSpPr/>
              <p:nvPr/>
            </p:nvSpPr>
            <p:spPr>
              <a:xfrm>
                <a:off x="737" y="3822"/>
                <a:ext cx="63"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0</a:t>
                </a:r>
                <a:endParaRPr b="0" i="0" sz="2400" u="none" cap="none" strike="noStrike">
                  <a:solidFill>
                    <a:schemeClr val="dk1"/>
                  </a:solidFill>
                  <a:latin typeface="Arial"/>
                  <a:ea typeface="Arial"/>
                  <a:cs typeface="Arial"/>
                  <a:sym typeface="Arial"/>
                </a:endParaRPr>
              </a:p>
            </p:txBody>
          </p:sp>
          <p:cxnSp>
            <p:nvCxnSpPr>
              <p:cNvPr id="709" name="Google Shape;709;p31"/>
              <p:cNvCxnSpPr/>
              <p:nvPr/>
            </p:nvCxnSpPr>
            <p:spPr>
              <a:xfrm>
                <a:off x="821" y="3691"/>
                <a:ext cx="16" cy="0"/>
              </a:xfrm>
              <a:prstGeom prst="straightConnector1">
                <a:avLst/>
              </a:prstGeom>
              <a:noFill/>
              <a:ln cap="flat" cmpd="sng" w="9525">
                <a:solidFill>
                  <a:srgbClr val="000000"/>
                </a:solidFill>
                <a:prstDash val="solid"/>
                <a:round/>
                <a:headEnd len="med" w="med" type="none"/>
                <a:tailEnd len="med" w="med" type="none"/>
              </a:ln>
            </p:spPr>
          </p:cxnSp>
          <p:sp>
            <p:nvSpPr>
              <p:cNvPr id="710" name="Google Shape;710;p31"/>
              <p:cNvSpPr/>
              <p:nvPr/>
            </p:nvSpPr>
            <p:spPr>
              <a:xfrm>
                <a:off x="393" y="3616"/>
                <a:ext cx="407"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5e+07</a:t>
                </a:r>
                <a:endParaRPr b="0" i="0" sz="2400" u="none" cap="none" strike="noStrike">
                  <a:solidFill>
                    <a:schemeClr val="dk1"/>
                  </a:solidFill>
                  <a:latin typeface="Arial"/>
                  <a:ea typeface="Arial"/>
                  <a:cs typeface="Arial"/>
                  <a:sym typeface="Arial"/>
                </a:endParaRPr>
              </a:p>
            </p:txBody>
          </p:sp>
          <p:cxnSp>
            <p:nvCxnSpPr>
              <p:cNvPr id="711" name="Google Shape;711;p31"/>
              <p:cNvCxnSpPr/>
              <p:nvPr/>
            </p:nvCxnSpPr>
            <p:spPr>
              <a:xfrm>
                <a:off x="821" y="3485"/>
                <a:ext cx="16" cy="0"/>
              </a:xfrm>
              <a:prstGeom prst="straightConnector1">
                <a:avLst/>
              </a:prstGeom>
              <a:noFill/>
              <a:ln cap="flat" cmpd="sng" w="9525">
                <a:solidFill>
                  <a:srgbClr val="000000"/>
                </a:solidFill>
                <a:prstDash val="solid"/>
                <a:round/>
                <a:headEnd len="med" w="med" type="none"/>
                <a:tailEnd len="med" w="med" type="none"/>
              </a:ln>
            </p:spPr>
          </p:cxnSp>
          <p:sp>
            <p:nvSpPr>
              <p:cNvPr id="712" name="Google Shape;712;p31"/>
              <p:cNvSpPr/>
              <p:nvPr/>
            </p:nvSpPr>
            <p:spPr>
              <a:xfrm>
                <a:off x="393" y="3410"/>
                <a:ext cx="407"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1e+08</a:t>
                </a:r>
                <a:endParaRPr b="0" i="0" sz="2400" u="none" cap="none" strike="noStrike">
                  <a:solidFill>
                    <a:schemeClr val="dk1"/>
                  </a:solidFill>
                  <a:latin typeface="Arial"/>
                  <a:ea typeface="Arial"/>
                  <a:cs typeface="Arial"/>
                  <a:sym typeface="Arial"/>
                </a:endParaRPr>
              </a:p>
            </p:txBody>
          </p:sp>
          <p:cxnSp>
            <p:nvCxnSpPr>
              <p:cNvPr id="713" name="Google Shape;713;p31"/>
              <p:cNvCxnSpPr/>
              <p:nvPr/>
            </p:nvCxnSpPr>
            <p:spPr>
              <a:xfrm>
                <a:off x="821" y="3279"/>
                <a:ext cx="16" cy="0"/>
              </a:xfrm>
              <a:prstGeom prst="straightConnector1">
                <a:avLst/>
              </a:prstGeom>
              <a:noFill/>
              <a:ln cap="flat" cmpd="sng" w="9525">
                <a:solidFill>
                  <a:srgbClr val="000000"/>
                </a:solidFill>
                <a:prstDash val="solid"/>
                <a:round/>
                <a:headEnd len="med" w="med" type="none"/>
                <a:tailEnd len="med" w="med" type="none"/>
              </a:ln>
            </p:spPr>
          </p:cxnSp>
          <p:sp>
            <p:nvSpPr>
              <p:cNvPr id="714" name="Google Shape;714;p31"/>
              <p:cNvSpPr/>
              <p:nvPr/>
            </p:nvSpPr>
            <p:spPr>
              <a:xfrm>
                <a:off x="360" y="3204"/>
                <a:ext cx="440"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1.5e+08</a:t>
                </a:r>
                <a:endParaRPr b="0" i="0" sz="2400" u="none" cap="none" strike="noStrike">
                  <a:solidFill>
                    <a:schemeClr val="dk1"/>
                  </a:solidFill>
                  <a:latin typeface="Arial"/>
                  <a:ea typeface="Arial"/>
                  <a:cs typeface="Arial"/>
                  <a:sym typeface="Arial"/>
                </a:endParaRPr>
              </a:p>
            </p:txBody>
          </p:sp>
          <p:cxnSp>
            <p:nvCxnSpPr>
              <p:cNvPr id="715" name="Google Shape;715;p31"/>
              <p:cNvCxnSpPr/>
              <p:nvPr/>
            </p:nvCxnSpPr>
            <p:spPr>
              <a:xfrm>
                <a:off x="821" y="3073"/>
                <a:ext cx="16" cy="0"/>
              </a:xfrm>
              <a:prstGeom prst="straightConnector1">
                <a:avLst/>
              </a:prstGeom>
              <a:noFill/>
              <a:ln cap="flat" cmpd="sng" w="9525">
                <a:solidFill>
                  <a:srgbClr val="000000"/>
                </a:solidFill>
                <a:prstDash val="solid"/>
                <a:round/>
                <a:headEnd len="med" w="med" type="none"/>
                <a:tailEnd len="med" w="med" type="none"/>
              </a:ln>
            </p:spPr>
          </p:cxnSp>
          <p:sp>
            <p:nvSpPr>
              <p:cNvPr id="716" name="Google Shape;716;p31"/>
              <p:cNvSpPr/>
              <p:nvPr/>
            </p:nvSpPr>
            <p:spPr>
              <a:xfrm>
                <a:off x="393" y="2998"/>
                <a:ext cx="407"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2e+08</a:t>
                </a:r>
                <a:endParaRPr b="0" i="0" sz="2400" u="none" cap="none" strike="noStrike">
                  <a:solidFill>
                    <a:schemeClr val="dk1"/>
                  </a:solidFill>
                  <a:latin typeface="Arial"/>
                  <a:ea typeface="Arial"/>
                  <a:cs typeface="Arial"/>
                  <a:sym typeface="Arial"/>
                </a:endParaRPr>
              </a:p>
            </p:txBody>
          </p:sp>
          <p:cxnSp>
            <p:nvCxnSpPr>
              <p:cNvPr id="717" name="Google Shape;717;p31"/>
              <p:cNvCxnSpPr/>
              <p:nvPr/>
            </p:nvCxnSpPr>
            <p:spPr>
              <a:xfrm>
                <a:off x="821" y="2867"/>
                <a:ext cx="16" cy="0"/>
              </a:xfrm>
              <a:prstGeom prst="straightConnector1">
                <a:avLst/>
              </a:prstGeom>
              <a:noFill/>
              <a:ln cap="flat" cmpd="sng" w="9525">
                <a:solidFill>
                  <a:srgbClr val="000000"/>
                </a:solidFill>
                <a:prstDash val="solid"/>
                <a:round/>
                <a:headEnd len="med" w="med" type="none"/>
                <a:tailEnd len="med" w="med" type="none"/>
              </a:ln>
            </p:spPr>
          </p:cxnSp>
          <p:sp>
            <p:nvSpPr>
              <p:cNvPr id="718" name="Google Shape;718;p31"/>
              <p:cNvSpPr/>
              <p:nvPr/>
            </p:nvSpPr>
            <p:spPr>
              <a:xfrm>
                <a:off x="360" y="2792"/>
                <a:ext cx="440"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2.5e+08</a:t>
                </a:r>
                <a:endParaRPr b="0" i="0" sz="2400" u="none" cap="none" strike="noStrike">
                  <a:solidFill>
                    <a:schemeClr val="dk1"/>
                  </a:solidFill>
                  <a:latin typeface="Arial"/>
                  <a:ea typeface="Arial"/>
                  <a:cs typeface="Arial"/>
                  <a:sym typeface="Arial"/>
                </a:endParaRPr>
              </a:p>
            </p:txBody>
          </p:sp>
          <p:cxnSp>
            <p:nvCxnSpPr>
              <p:cNvPr id="719" name="Google Shape;719;p31"/>
              <p:cNvCxnSpPr/>
              <p:nvPr/>
            </p:nvCxnSpPr>
            <p:spPr>
              <a:xfrm>
                <a:off x="821" y="2661"/>
                <a:ext cx="16" cy="0"/>
              </a:xfrm>
              <a:prstGeom prst="straightConnector1">
                <a:avLst/>
              </a:prstGeom>
              <a:noFill/>
              <a:ln cap="flat" cmpd="sng" w="9525">
                <a:solidFill>
                  <a:srgbClr val="000000"/>
                </a:solidFill>
                <a:prstDash val="solid"/>
                <a:round/>
                <a:headEnd len="med" w="med" type="none"/>
                <a:tailEnd len="med" w="med" type="none"/>
              </a:ln>
            </p:spPr>
          </p:cxnSp>
          <p:sp>
            <p:nvSpPr>
              <p:cNvPr id="720" name="Google Shape;720;p31"/>
              <p:cNvSpPr/>
              <p:nvPr/>
            </p:nvSpPr>
            <p:spPr>
              <a:xfrm>
                <a:off x="393" y="2587"/>
                <a:ext cx="407"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3e+08</a:t>
                </a:r>
                <a:endParaRPr b="0" i="0" sz="2400" u="none" cap="none" strike="noStrike">
                  <a:solidFill>
                    <a:schemeClr val="dk1"/>
                  </a:solidFill>
                  <a:latin typeface="Arial"/>
                  <a:ea typeface="Arial"/>
                  <a:cs typeface="Arial"/>
                  <a:sym typeface="Arial"/>
                </a:endParaRPr>
              </a:p>
            </p:txBody>
          </p:sp>
          <p:cxnSp>
            <p:nvCxnSpPr>
              <p:cNvPr id="721" name="Google Shape;721;p31"/>
              <p:cNvCxnSpPr/>
              <p:nvPr/>
            </p:nvCxnSpPr>
            <p:spPr>
              <a:xfrm>
                <a:off x="821" y="2455"/>
                <a:ext cx="16" cy="0"/>
              </a:xfrm>
              <a:prstGeom prst="straightConnector1">
                <a:avLst/>
              </a:prstGeom>
              <a:noFill/>
              <a:ln cap="flat" cmpd="sng" w="9525">
                <a:solidFill>
                  <a:srgbClr val="000000"/>
                </a:solidFill>
                <a:prstDash val="solid"/>
                <a:round/>
                <a:headEnd len="med" w="med" type="none"/>
                <a:tailEnd len="med" w="med" type="none"/>
              </a:ln>
            </p:spPr>
          </p:cxnSp>
          <p:sp>
            <p:nvSpPr>
              <p:cNvPr id="722" name="Google Shape;722;p31"/>
              <p:cNvSpPr/>
              <p:nvPr/>
            </p:nvSpPr>
            <p:spPr>
              <a:xfrm>
                <a:off x="360" y="2381"/>
                <a:ext cx="440"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3.5e+08</a:t>
                </a:r>
                <a:endParaRPr b="0" i="0" sz="2400" u="none" cap="none" strike="noStrike">
                  <a:solidFill>
                    <a:schemeClr val="dk1"/>
                  </a:solidFill>
                  <a:latin typeface="Arial"/>
                  <a:ea typeface="Arial"/>
                  <a:cs typeface="Arial"/>
                  <a:sym typeface="Arial"/>
                </a:endParaRPr>
              </a:p>
            </p:txBody>
          </p:sp>
          <p:cxnSp>
            <p:nvCxnSpPr>
              <p:cNvPr id="723" name="Google Shape;723;p31"/>
              <p:cNvCxnSpPr/>
              <p:nvPr/>
            </p:nvCxnSpPr>
            <p:spPr>
              <a:xfrm>
                <a:off x="821" y="2249"/>
                <a:ext cx="16" cy="0"/>
              </a:xfrm>
              <a:prstGeom prst="straightConnector1">
                <a:avLst/>
              </a:prstGeom>
              <a:noFill/>
              <a:ln cap="flat" cmpd="sng" w="9525">
                <a:solidFill>
                  <a:srgbClr val="000000"/>
                </a:solidFill>
                <a:prstDash val="solid"/>
                <a:round/>
                <a:headEnd len="med" w="med" type="none"/>
                <a:tailEnd len="med" w="med" type="none"/>
              </a:ln>
            </p:spPr>
          </p:cxnSp>
          <p:sp>
            <p:nvSpPr>
              <p:cNvPr id="724" name="Google Shape;724;p31"/>
              <p:cNvSpPr/>
              <p:nvPr/>
            </p:nvSpPr>
            <p:spPr>
              <a:xfrm>
                <a:off x="393" y="2175"/>
                <a:ext cx="407"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4e+08</a:t>
                </a:r>
                <a:endParaRPr b="0" i="0" sz="2400" u="none" cap="none" strike="noStrike">
                  <a:solidFill>
                    <a:schemeClr val="dk1"/>
                  </a:solidFill>
                  <a:latin typeface="Arial"/>
                  <a:ea typeface="Arial"/>
                  <a:cs typeface="Arial"/>
                  <a:sym typeface="Arial"/>
                </a:endParaRPr>
              </a:p>
            </p:txBody>
          </p:sp>
          <p:cxnSp>
            <p:nvCxnSpPr>
              <p:cNvPr id="725" name="Google Shape;725;p31"/>
              <p:cNvCxnSpPr/>
              <p:nvPr/>
            </p:nvCxnSpPr>
            <p:spPr>
              <a:xfrm>
                <a:off x="821" y="2044"/>
                <a:ext cx="16" cy="0"/>
              </a:xfrm>
              <a:prstGeom prst="straightConnector1">
                <a:avLst/>
              </a:prstGeom>
              <a:noFill/>
              <a:ln cap="flat" cmpd="sng" w="9525">
                <a:solidFill>
                  <a:srgbClr val="000000"/>
                </a:solidFill>
                <a:prstDash val="solid"/>
                <a:round/>
                <a:headEnd len="med" w="med" type="none"/>
                <a:tailEnd len="med" w="med" type="none"/>
              </a:ln>
            </p:spPr>
          </p:cxnSp>
          <p:sp>
            <p:nvSpPr>
              <p:cNvPr id="726" name="Google Shape;726;p31"/>
              <p:cNvSpPr/>
              <p:nvPr/>
            </p:nvSpPr>
            <p:spPr>
              <a:xfrm>
                <a:off x="360" y="1969"/>
                <a:ext cx="440" cy="1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 4.5e+08</a:t>
                </a:r>
                <a:endParaRPr b="0" i="0" sz="2400" u="none" cap="none" strike="noStrike">
                  <a:solidFill>
                    <a:schemeClr val="dk1"/>
                  </a:solidFill>
                  <a:latin typeface="Arial"/>
                  <a:ea typeface="Arial"/>
                  <a:cs typeface="Arial"/>
                  <a:sym typeface="Arial"/>
                </a:endParaRPr>
              </a:p>
            </p:txBody>
          </p:sp>
          <p:sp>
            <p:nvSpPr>
              <p:cNvPr id="727" name="Google Shape;727;p31"/>
              <p:cNvSpPr/>
              <p:nvPr/>
            </p:nvSpPr>
            <p:spPr>
              <a:xfrm flipH="1" rot="10800000">
                <a:off x="837" y="1912"/>
                <a:ext cx="4096" cy="1984"/>
              </a:xfrm>
              <a:custGeom>
                <a:rect b="b" l="l" r="r" t="t"/>
                <a:pathLst>
                  <a:path extrusionOk="0" h="7350" w="9660">
                    <a:moveTo>
                      <a:pt x="0" y="245"/>
                    </a:moveTo>
                    <a:lnTo>
                      <a:pt x="2" y="240"/>
                    </a:lnTo>
                    <a:lnTo>
                      <a:pt x="5" y="224"/>
                    </a:lnTo>
                    <a:lnTo>
                      <a:pt x="7" y="206"/>
                    </a:lnTo>
                    <a:lnTo>
                      <a:pt x="10" y="178"/>
                    </a:lnTo>
                    <a:lnTo>
                      <a:pt x="12" y="129"/>
                    </a:lnTo>
                    <a:lnTo>
                      <a:pt x="15" y="84"/>
                    </a:lnTo>
                    <a:lnTo>
                      <a:pt x="17" y="62"/>
                    </a:lnTo>
                    <a:lnTo>
                      <a:pt x="20" y="53"/>
                    </a:lnTo>
                    <a:lnTo>
                      <a:pt x="22" y="49"/>
                    </a:lnTo>
                    <a:lnTo>
                      <a:pt x="25" y="47"/>
                    </a:lnTo>
                    <a:lnTo>
                      <a:pt x="27" y="49"/>
                    </a:lnTo>
                    <a:lnTo>
                      <a:pt x="30" y="52"/>
                    </a:lnTo>
                    <a:lnTo>
                      <a:pt x="32" y="57"/>
                    </a:lnTo>
                    <a:lnTo>
                      <a:pt x="35" y="60"/>
                    </a:lnTo>
                    <a:lnTo>
                      <a:pt x="37" y="57"/>
                    </a:lnTo>
                    <a:lnTo>
                      <a:pt x="40" y="50"/>
                    </a:lnTo>
                    <a:lnTo>
                      <a:pt x="42" y="44"/>
                    </a:lnTo>
                    <a:lnTo>
                      <a:pt x="45" y="42"/>
                    </a:lnTo>
                    <a:lnTo>
                      <a:pt x="47" y="39"/>
                    </a:lnTo>
                    <a:lnTo>
                      <a:pt x="50" y="39"/>
                    </a:lnTo>
                    <a:lnTo>
                      <a:pt x="52" y="38"/>
                    </a:lnTo>
                    <a:lnTo>
                      <a:pt x="55" y="38"/>
                    </a:lnTo>
                    <a:lnTo>
                      <a:pt x="57" y="37"/>
                    </a:lnTo>
                    <a:lnTo>
                      <a:pt x="60" y="37"/>
                    </a:lnTo>
                    <a:lnTo>
                      <a:pt x="62" y="37"/>
                    </a:lnTo>
                    <a:lnTo>
                      <a:pt x="65" y="36"/>
                    </a:lnTo>
                    <a:lnTo>
                      <a:pt x="67" y="37"/>
                    </a:lnTo>
                    <a:lnTo>
                      <a:pt x="70" y="37"/>
                    </a:lnTo>
                    <a:lnTo>
                      <a:pt x="73" y="37"/>
                    </a:lnTo>
                    <a:lnTo>
                      <a:pt x="75" y="37"/>
                    </a:lnTo>
                    <a:lnTo>
                      <a:pt x="78" y="37"/>
                    </a:lnTo>
                    <a:lnTo>
                      <a:pt x="80" y="37"/>
                    </a:lnTo>
                    <a:lnTo>
                      <a:pt x="83" y="37"/>
                    </a:lnTo>
                    <a:lnTo>
                      <a:pt x="85" y="37"/>
                    </a:lnTo>
                    <a:lnTo>
                      <a:pt x="88" y="36"/>
                    </a:lnTo>
                    <a:lnTo>
                      <a:pt x="90" y="37"/>
                    </a:lnTo>
                    <a:lnTo>
                      <a:pt x="93" y="36"/>
                    </a:lnTo>
                    <a:lnTo>
                      <a:pt x="95" y="36"/>
                    </a:lnTo>
                    <a:lnTo>
                      <a:pt x="98" y="37"/>
                    </a:lnTo>
                    <a:lnTo>
                      <a:pt x="100" y="37"/>
                    </a:lnTo>
                    <a:lnTo>
                      <a:pt x="103" y="38"/>
                    </a:lnTo>
                    <a:lnTo>
                      <a:pt x="105" y="38"/>
                    </a:lnTo>
                    <a:lnTo>
                      <a:pt x="108" y="38"/>
                    </a:lnTo>
                    <a:lnTo>
                      <a:pt x="110" y="39"/>
                    </a:lnTo>
                    <a:lnTo>
                      <a:pt x="113" y="39"/>
                    </a:lnTo>
                    <a:lnTo>
                      <a:pt x="115" y="39"/>
                    </a:lnTo>
                    <a:lnTo>
                      <a:pt x="118" y="39"/>
                    </a:lnTo>
                    <a:lnTo>
                      <a:pt x="120" y="39"/>
                    </a:lnTo>
                    <a:lnTo>
                      <a:pt x="123" y="40"/>
                    </a:lnTo>
                    <a:lnTo>
                      <a:pt x="125" y="40"/>
                    </a:lnTo>
                    <a:lnTo>
                      <a:pt x="128" y="41"/>
                    </a:lnTo>
                    <a:lnTo>
                      <a:pt x="130" y="40"/>
                    </a:lnTo>
                    <a:lnTo>
                      <a:pt x="133" y="42"/>
                    </a:lnTo>
                    <a:lnTo>
                      <a:pt x="135" y="45"/>
                    </a:lnTo>
                    <a:lnTo>
                      <a:pt x="138" y="55"/>
                    </a:lnTo>
                    <a:lnTo>
                      <a:pt x="140" y="74"/>
                    </a:lnTo>
                    <a:lnTo>
                      <a:pt x="143" y="106"/>
                    </a:lnTo>
                    <a:lnTo>
                      <a:pt x="145" y="146"/>
                    </a:lnTo>
                    <a:lnTo>
                      <a:pt x="148" y="179"/>
                    </a:lnTo>
                    <a:lnTo>
                      <a:pt x="151" y="192"/>
                    </a:lnTo>
                    <a:lnTo>
                      <a:pt x="153" y="179"/>
                    </a:lnTo>
                    <a:lnTo>
                      <a:pt x="156" y="143"/>
                    </a:lnTo>
                    <a:lnTo>
                      <a:pt x="158" y="99"/>
                    </a:lnTo>
                    <a:lnTo>
                      <a:pt x="161" y="66"/>
                    </a:lnTo>
                    <a:lnTo>
                      <a:pt x="163" y="49"/>
                    </a:lnTo>
                    <a:lnTo>
                      <a:pt x="166" y="42"/>
                    </a:lnTo>
                    <a:lnTo>
                      <a:pt x="168" y="38"/>
                    </a:lnTo>
                    <a:lnTo>
                      <a:pt x="171" y="37"/>
                    </a:lnTo>
                    <a:lnTo>
                      <a:pt x="173" y="36"/>
                    </a:lnTo>
                    <a:lnTo>
                      <a:pt x="176" y="35"/>
                    </a:lnTo>
                    <a:lnTo>
                      <a:pt x="178" y="36"/>
                    </a:lnTo>
                    <a:lnTo>
                      <a:pt x="181" y="35"/>
                    </a:lnTo>
                    <a:lnTo>
                      <a:pt x="183" y="35"/>
                    </a:lnTo>
                    <a:lnTo>
                      <a:pt x="186" y="35"/>
                    </a:lnTo>
                    <a:lnTo>
                      <a:pt x="188" y="35"/>
                    </a:lnTo>
                    <a:lnTo>
                      <a:pt x="191" y="36"/>
                    </a:lnTo>
                    <a:lnTo>
                      <a:pt x="193" y="35"/>
                    </a:lnTo>
                    <a:lnTo>
                      <a:pt x="196" y="35"/>
                    </a:lnTo>
                    <a:lnTo>
                      <a:pt x="198" y="35"/>
                    </a:lnTo>
                    <a:lnTo>
                      <a:pt x="201" y="34"/>
                    </a:lnTo>
                    <a:lnTo>
                      <a:pt x="203" y="37"/>
                    </a:lnTo>
                    <a:lnTo>
                      <a:pt x="206" y="60"/>
                    </a:lnTo>
                    <a:lnTo>
                      <a:pt x="208" y="156"/>
                    </a:lnTo>
                    <a:lnTo>
                      <a:pt x="211" y="417"/>
                    </a:lnTo>
                    <a:lnTo>
                      <a:pt x="213" y="652"/>
                    </a:lnTo>
                    <a:lnTo>
                      <a:pt x="216" y="986"/>
                    </a:lnTo>
                    <a:lnTo>
                      <a:pt x="218" y="1423"/>
                    </a:lnTo>
                    <a:lnTo>
                      <a:pt x="221" y="1674"/>
                    </a:lnTo>
                    <a:lnTo>
                      <a:pt x="224" y="1865"/>
                    </a:lnTo>
                    <a:lnTo>
                      <a:pt x="226" y="2290"/>
                    </a:lnTo>
                    <a:lnTo>
                      <a:pt x="229" y="2394"/>
                    </a:lnTo>
                    <a:lnTo>
                      <a:pt x="231" y="2453"/>
                    </a:lnTo>
                    <a:lnTo>
                      <a:pt x="234" y="2482"/>
                    </a:lnTo>
                    <a:lnTo>
                      <a:pt x="236" y="2504"/>
                    </a:lnTo>
                    <a:lnTo>
                      <a:pt x="239" y="2511"/>
                    </a:lnTo>
                    <a:lnTo>
                      <a:pt x="241" y="2511"/>
                    </a:lnTo>
                    <a:lnTo>
                      <a:pt x="244" y="2316"/>
                    </a:lnTo>
                    <a:lnTo>
                      <a:pt x="246" y="434"/>
                    </a:lnTo>
                    <a:lnTo>
                      <a:pt x="249" y="216"/>
                    </a:lnTo>
                    <a:lnTo>
                      <a:pt x="251" y="192"/>
                    </a:lnTo>
                    <a:lnTo>
                      <a:pt x="254" y="178"/>
                    </a:lnTo>
                    <a:lnTo>
                      <a:pt x="256" y="170"/>
                    </a:lnTo>
                    <a:lnTo>
                      <a:pt x="259" y="163"/>
                    </a:lnTo>
                    <a:lnTo>
                      <a:pt x="261" y="154"/>
                    </a:lnTo>
                    <a:lnTo>
                      <a:pt x="264" y="148"/>
                    </a:lnTo>
                    <a:lnTo>
                      <a:pt x="266" y="144"/>
                    </a:lnTo>
                    <a:lnTo>
                      <a:pt x="269" y="141"/>
                    </a:lnTo>
                    <a:lnTo>
                      <a:pt x="271" y="139"/>
                    </a:lnTo>
                    <a:lnTo>
                      <a:pt x="274" y="135"/>
                    </a:lnTo>
                    <a:lnTo>
                      <a:pt x="276" y="135"/>
                    </a:lnTo>
                    <a:lnTo>
                      <a:pt x="279" y="133"/>
                    </a:lnTo>
                    <a:lnTo>
                      <a:pt x="281" y="133"/>
                    </a:lnTo>
                    <a:lnTo>
                      <a:pt x="284" y="133"/>
                    </a:lnTo>
                    <a:lnTo>
                      <a:pt x="286" y="134"/>
                    </a:lnTo>
                    <a:lnTo>
                      <a:pt x="289" y="135"/>
                    </a:lnTo>
                    <a:lnTo>
                      <a:pt x="291" y="136"/>
                    </a:lnTo>
                    <a:lnTo>
                      <a:pt x="294" y="134"/>
                    </a:lnTo>
                    <a:lnTo>
                      <a:pt x="297" y="137"/>
                    </a:lnTo>
                    <a:lnTo>
                      <a:pt x="299" y="137"/>
                    </a:lnTo>
                    <a:lnTo>
                      <a:pt x="302" y="139"/>
                    </a:lnTo>
                    <a:lnTo>
                      <a:pt x="304" y="68"/>
                    </a:lnTo>
                    <a:lnTo>
                      <a:pt x="307" y="62"/>
                    </a:lnTo>
                    <a:lnTo>
                      <a:pt x="309" y="75"/>
                    </a:lnTo>
                    <a:lnTo>
                      <a:pt x="312" y="119"/>
                    </a:lnTo>
                    <a:lnTo>
                      <a:pt x="314" y="214"/>
                    </a:lnTo>
                    <a:lnTo>
                      <a:pt x="317" y="365"/>
                    </a:lnTo>
                    <a:lnTo>
                      <a:pt x="319" y="553"/>
                    </a:lnTo>
                    <a:lnTo>
                      <a:pt x="322" y="764"/>
                    </a:lnTo>
                    <a:lnTo>
                      <a:pt x="324" y="958"/>
                    </a:lnTo>
                    <a:lnTo>
                      <a:pt x="327" y="1092"/>
                    </a:lnTo>
                    <a:lnTo>
                      <a:pt x="329" y="1174"/>
                    </a:lnTo>
                    <a:lnTo>
                      <a:pt x="332" y="1210"/>
                    </a:lnTo>
                    <a:lnTo>
                      <a:pt x="334" y="1235"/>
                    </a:lnTo>
                    <a:lnTo>
                      <a:pt x="337" y="1270"/>
                    </a:lnTo>
                    <a:lnTo>
                      <a:pt x="339" y="1333"/>
                    </a:lnTo>
                    <a:lnTo>
                      <a:pt x="342" y="1398"/>
                    </a:lnTo>
                    <a:lnTo>
                      <a:pt x="344" y="1458"/>
                    </a:lnTo>
                    <a:lnTo>
                      <a:pt x="347" y="1469"/>
                    </a:lnTo>
                    <a:lnTo>
                      <a:pt x="349" y="1118"/>
                    </a:lnTo>
                    <a:lnTo>
                      <a:pt x="352" y="396"/>
                    </a:lnTo>
                    <a:lnTo>
                      <a:pt x="354" y="235"/>
                    </a:lnTo>
                    <a:lnTo>
                      <a:pt x="357" y="178"/>
                    </a:lnTo>
                    <a:lnTo>
                      <a:pt x="359" y="146"/>
                    </a:lnTo>
                    <a:lnTo>
                      <a:pt x="362" y="127"/>
                    </a:lnTo>
                    <a:lnTo>
                      <a:pt x="364" y="112"/>
                    </a:lnTo>
                    <a:lnTo>
                      <a:pt x="367" y="103"/>
                    </a:lnTo>
                    <a:lnTo>
                      <a:pt x="370" y="97"/>
                    </a:lnTo>
                    <a:lnTo>
                      <a:pt x="372" y="92"/>
                    </a:lnTo>
                    <a:lnTo>
                      <a:pt x="375" y="86"/>
                    </a:lnTo>
                    <a:lnTo>
                      <a:pt x="377" y="85"/>
                    </a:lnTo>
                    <a:lnTo>
                      <a:pt x="380" y="81"/>
                    </a:lnTo>
                    <a:lnTo>
                      <a:pt x="382" y="78"/>
                    </a:lnTo>
                    <a:lnTo>
                      <a:pt x="385" y="76"/>
                    </a:lnTo>
                    <a:lnTo>
                      <a:pt x="387" y="74"/>
                    </a:lnTo>
                    <a:lnTo>
                      <a:pt x="390" y="72"/>
                    </a:lnTo>
                    <a:lnTo>
                      <a:pt x="392" y="70"/>
                    </a:lnTo>
                    <a:lnTo>
                      <a:pt x="395" y="69"/>
                    </a:lnTo>
                    <a:lnTo>
                      <a:pt x="397" y="67"/>
                    </a:lnTo>
                    <a:lnTo>
                      <a:pt x="400" y="65"/>
                    </a:lnTo>
                    <a:lnTo>
                      <a:pt x="402" y="64"/>
                    </a:lnTo>
                    <a:lnTo>
                      <a:pt x="405" y="63"/>
                    </a:lnTo>
                    <a:lnTo>
                      <a:pt x="407" y="62"/>
                    </a:lnTo>
                    <a:lnTo>
                      <a:pt x="410" y="60"/>
                    </a:lnTo>
                    <a:lnTo>
                      <a:pt x="412" y="58"/>
                    </a:lnTo>
                    <a:lnTo>
                      <a:pt x="415" y="58"/>
                    </a:lnTo>
                    <a:lnTo>
                      <a:pt x="417" y="57"/>
                    </a:lnTo>
                    <a:lnTo>
                      <a:pt x="420" y="55"/>
                    </a:lnTo>
                    <a:lnTo>
                      <a:pt x="422" y="54"/>
                    </a:lnTo>
                    <a:lnTo>
                      <a:pt x="425" y="53"/>
                    </a:lnTo>
                    <a:lnTo>
                      <a:pt x="427" y="53"/>
                    </a:lnTo>
                    <a:lnTo>
                      <a:pt x="430" y="52"/>
                    </a:lnTo>
                    <a:lnTo>
                      <a:pt x="432" y="51"/>
                    </a:lnTo>
                    <a:lnTo>
                      <a:pt x="435" y="51"/>
                    </a:lnTo>
                    <a:lnTo>
                      <a:pt x="437" y="50"/>
                    </a:lnTo>
                    <a:lnTo>
                      <a:pt x="440" y="49"/>
                    </a:lnTo>
                    <a:lnTo>
                      <a:pt x="443" y="48"/>
                    </a:lnTo>
                    <a:lnTo>
                      <a:pt x="445" y="47"/>
                    </a:lnTo>
                    <a:lnTo>
                      <a:pt x="448" y="45"/>
                    </a:lnTo>
                    <a:lnTo>
                      <a:pt x="450" y="44"/>
                    </a:lnTo>
                    <a:lnTo>
                      <a:pt x="453" y="43"/>
                    </a:lnTo>
                    <a:lnTo>
                      <a:pt x="455" y="42"/>
                    </a:lnTo>
                    <a:lnTo>
                      <a:pt x="458" y="41"/>
                    </a:lnTo>
                    <a:lnTo>
                      <a:pt x="460" y="41"/>
                    </a:lnTo>
                    <a:lnTo>
                      <a:pt x="463" y="40"/>
                    </a:lnTo>
                    <a:lnTo>
                      <a:pt x="465" y="38"/>
                    </a:lnTo>
                    <a:lnTo>
                      <a:pt x="468" y="34"/>
                    </a:lnTo>
                    <a:lnTo>
                      <a:pt x="470" y="28"/>
                    </a:lnTo>
                    <a:lnTo>
                      <a:pt x="473" y="24"/>
                    </a:lnTo>
                    <a:lnTo>
                      <a:pt x="475" y="21"/>
                    </a:lnTo>
                    <a:lnTo>
                      <a:pt x="478" y="20"/>
                    </a:lnTo>
                    <a:lnTo>
                      <a:pt x="480" y="20"/>
                    </a:lnTo>
                    <a:lnTo>
                      <a:pt x="483" y="20"/>
                    </a:lnTo>
                    <a:lnTo>
                      <a:pt x="485" y="18"/>
                    </a:lnTo>
                    <a:lnTo>
                      <a:pt x="488" y="18"/>
                    </a:lnTo>
                    <a:lnTo>
                      <a:pt x="490" y="17"/>
                    </a:lnTo>
                    <a:lnTo>
                      <a:pt x="493" y="17"/>
                    </a:lnTo>
                    <a:lnTo>
                      <a:pt x="495" y="16"/>
                    </a:lnTo>
                    <a:lnTo>
                      <a:pt x="498" y="16"/>
                    </a:lnTo>
                    <a:lnTo>
                      <a:pt x="500" y="16"/>
                    </a:lnTo>
                    <a:lnTo>
                      <a:pt x="503" y="16"/>
                    </a:lnTo>
                    <a:lnTo>
                      <a:pt x="505" y="15"/>
                    </a:lnTo>
                    <a:lnTo>
                      <a:pt x="508" y="16"/>
                    </a:lnTo>
                    <a:lnTo>
                      <a:pt x="510" y="18"/>
                    </a:lnTo>
                    <a:lnTo>
                      <a:pt x="513" y="24"/>
                    </a:lnTo>
                    <a:lnTo>
                      <a:pt x="516" y="35"/>
                    </a:lnTo>
                    <a:lnTo>
                      <a:pt x="518" y="51"/>
                    </a:lnTo>
                    <a:lnTo>
                      <a:pt x="521" y="68"/>
                    </a:lnTo>
                    <a:lnTo>
                      <a:pt x="523" y="82"/>
                    </a:lnTo>
                    <a:lnTo>
                      <a:pt x="526" y="85"/>
                    </a:lnTo>
                    <a:lnTo>
                      <a:pt x="528" y="76"/>
                    </a:lnTo>
                    <a:lnTo>
                      <a:pt x="531" y="61"/>
                    </a:lnTo>
                    <a:lnTo>
                      <a:pt x="533" y="44"/>
                    </a:lnTo>
                    <a:lnTo>
                      <a:pt x="536" y="30"/>
                    </a:lnTo>
                    <a:lnTo>
                      <a:pt x="538" y="22"/>
                    </a:lnTo>
                    <a:lnTo>
                      <a:pt x="541" y="17"/>
                    </a:lnTo>
                    <a:lnTo>
                      <a:pt x="543" y="15"/>
                    </a:lnTo>
                    <a:lnTo>
                      <a:pt x="546" y="14"/>
                    </a:lnTo>
                    <a:lnTo>
                      <a:pt x="548" y="13"/>
                    </a:lnTo>
                    <a:lnTo>
                      <a:pt x="551" y="13"/>
                    </a:lnTo>
                    <a:lnTo>
                      <a:pt x="553" y="12"/>
                    </a:lnTo>
                    <a:lnTo>
                      <a:pt x="556" y="12"/>
                    </a:lnTo>
                    <a:lnTo>
                      <a:pt x="558" y="12"/>
                    </a:lnTo>
                    <a:lnTo>
                      <a:pt x="561" y="11"/>
                    </a:lnTo>
                    <a:lnTo>
                      <a:pt x="563" y="11"/>
                    </a:lnTo>
                    <a:lnTo>
                      <a:pt x="566" y="10"/>
                    </a:lnTo>
                    <a:lnTo>
                      <a:pt x="568" y="10"/>
                    </a:lnTo>
                    <a:lnTo>
                      <a:pt x="571" y="9"/>
                    </a:lnTo>
                    <a:lnTo>
                      <a:pt x="573" y="10"/>
                    </a:lnTo>
                    <a:lnTo>
                      <a:pt x="576" y="10"/>
                    </a:lnTo>
                    <a:lnTo>
                      <a:pt x="578" y="10"/>
                    </a:lnTo>
                    <a:lnTo>
                      <a:pt x="581" y="10"/>
                    </a:lnTo>
                    <a:lnTo>
                      <a:pt x="583" y="12"/>
                    </a:lnTo>
                    <a:lnTo>
                      <a:pt x="586" y="15"/>
                    </a:lnTo>
                    <a:lnTo>
                      <a:pt x="589" y="18"/>
                    </a:lnTo>
                    <a:lnTo>
                      <a:pt x="591" y="22"/>
                    </a:lnTo>
                    <a:lnTo>
                      <a:pt x="594" y="29"/>
                    </a:lnTo>
                    <a:lnTo>
                      <a:pt x="596" y="38"/>
                    </a:lnTo>
                    <a:lnTo>
                      <a:pt x="599" y="49"/>
                    </a:lnTo>
                    <a:lnTo>
                      <a:pt x="601" y="58"/>
                    </a:lnTo>
                    <a:lnTo>
                      <a:pt x="604" y="63"/>
                    </a:lnTo>
                    <a:lnTo>
                      <a:pt x="606" y="61"/>
                    </a:lnTo>
                    <a:lnTo>
                      <a:pt x="609" y="56"/>
                    </a:lnTo>
                    <a:lnTo>
                      <a:pt x="611" y="49"/>
                    </a:lnTo>
                    <a:lnTo>
                      <a:pt x="614" y="41"/>
                    </a:lnTo>
                    <a:lnTo>
                      <a:pt x="616" y="34"/>
                    </a:lnTo>
                    <a:lnTo>
                      <a:pt x="619" y="30"/>
                    </a:lnTo>
                    <a:lnTo>
                      <a:pt x="621" y="27"/>
                    </a:lnTo>
                    <a:lnTo>
                      <a:pt x="624" y="25"/>
                    </a:lnTo>
                    <a:lnTo>
                      <a:pt x="626" y="23"/>
                    </a:lnTo>
                    <a:lnTo>
                      <a:pt x="629" y="22"/>
                    </a:lnTo>
                    <a:lnTo>
                      <a:pt x="631" y="20"/>
                    </a:lnTo>
                    <a:lnTo>
                      <a:pt x="634" y="19"/>
                    </a:lnTo>
                    <a:lnTo>
                      <a:pt x="636" y="18"/>
                    </a:lnTo>
                    <a:lnTo>
                      <a:pt x="639" y="16"/>
                    </a:lnTo>
                    <a:lnTo>
                      <a:pt x="641" y="15"/>
                    </a:lnTo>
                    <a:lnTo>
                      <a:pt x="644" y="14"/>
                    </a:lnTo>
                    <a:lnTo>
                      <a:pt x="646" y="12"/>
                    </a:lnTo>
                    <a:lnTo>
                      <a:pt x="649" y="11"/>
                    </a:lnTo>
                    <a:lnTo>
                      <a:pt x="651" y="11"/>
                    </a:lnTo>
                    <a:lnTo>
                      <a:pt x="654" y="10"/>
                    </a:lnTo>
                    <a:lnTo>
                      <a:pt x="656" y="11"/>
                    </a:lnTo>
                    <a:lnTo>
                      <a:pt x="659" y="15"/>
                    </a:lnTo>
                    <a:lnTo>
                      <a:pt x="662" y="26"/>
                    </a:lnTo>
                    <a:lnTo>
                      <a:pt x="664" y="50"/>
                    </a:lnTo>
                    <a:lnTo>
                      <a:pt x="667" y="92"/>
                    </a:lnTo>
                    <a:lnTo>
                      <a:pt x="669" y="145"/>
                    </a:lnTo>
                    <a:lnTo>
                      <a:pt x="672" y="191"/>
                    </a:lnTo>
                    <a:lnTo>
                      <a:pt x="674" y="220"/>
                    </a:lnTo>
                    <a:lnTo>
                      <a:pt x="677" y="221"/>
                    </a:lnTo>
                    <a:lnTo>
                      <a:pt x="679" y="196"/>
                    </a:lnTo>
                    <a:lnTo>
                      <a:pt x="682" y="149"/>
                    </a:lnTo>
                    <a:lnTo>
                      <a:pt x="684" y="98"/>
                    </a:lnTo>
                    <a:lnTo>
                      <a:pt x="687" y="60"/>
                    </a:lnTo>
                    <a:lnTo>
                      <a:pt x="689" y="35"/>
                    </a:lnTo>
                    <a:lnTo>
                      <a:pt x="692" y="21"/>
                    </a:lnTo>
                    <a:lnTo>
                      <a:pt x="694" y="14"/>
                    </a:lnTo>
                    <a:lnTo>
                      <a:pt x="697" y="10"/>
                    </a:lnTo>
                    <a:lnTo>
                      <a:pt x="699" y="9"/>
                    </a:lnTo>
                    <a:lnTo>
                      <a:pt x="702" y="8"/>
                    </a:lnTo>
                    <a:lnTo>
                      <a:pt x="704" y="7"/>
                    </a:lnTo>
                    <a:lnTo>
                      <a:pt x="707" y="7"/>
                    </a:lnTo>
                    <a:lnTo>
                      <a:pt x="709" y="7"/>
                    </a:lnTo>
                    <a:lnTo>
                      <a:pt x="712" y="6"/>
                    </a:lnTo>
                    <a:lnTo>
                      <a:pt x="714" y="6"/>
                    </a:lnTo>
                    <a:lnTo>
                      <a:pt x="717" y="6"/>
                    </a:lnTo>
                    <a:lnTo>
                      <a:pt x="719" y="6"/>
                    </a:lnTo>
                    <a:lnTo>
                      <a:pt x="722" y="6"/>
                    </a:lnTo>
                    <a:lnTo>
                      <a:pt x="724" y="5"/>
                    </a:lnTo>
                    <a:lnTo>
                      <a:pt x="727" y="5"/>
                    </a:lnTo>
                    <a:lnTo>
                      <a:pt x="729" y="6"/>
                    </a:lnTo>
                    <a:lnTo>
                      <a:pt x="732" y="5"/>
                    </a:lnTo>
                    <a:lnTo>
                      <a:pt x="735" y="5"/>
                    </a:lnTo>
                    <a:lnTo>
                      <a:pt x="737" y="5"/>
                    </a:lnTo>
                    <a:lnTo>
                      <a:pt x="740" y="5"/>
                    </a:lnTo>
                    <a:lnTo>
                      <a:pt x="742" y="5"/>
                    </a:lnTo>
                    <a:lnTo>
                      <a:pt x="745" y="5"/>
                    </a:lnTo>
                    <a:lnTo>
                      <a:pt x="747" y="5"/>
                    </a:lnTo>
                    <a:lnTo>
                      <a:pt x="750" y="4"/>
                    </a:lnTo>
                    <a:lnTo>
                      <a:pt x="752" y="5"/>
                    </a:lnTo>
                    <a:lnTo>
                      <a:pt x="755" y="4"/>
                    </a:lnTo>
                    <a:lnTo>
                      <a:pt x="757" y="5"/>
                    </a:lnTo>
                    <a:lnTo>
                      <a:pt x="760" y="4"/>
                    </a:lnTo>
                    <a:lnTo>
                      <a:pt x="762" y="4"/>
                    </a:lnTo>
                    <a:lnTo>
                      <a:pt x="765" y="4"/>
                    </a:lnTo>
                    <a:lnTo>
                      <a:pt x="767" y="4"/>
                    </a:lnTo>
                    <a:lnTo>
                      <a:pt x="770" y="4"/>
                    </a:lnTo>
                    <a:lnTo>
                      <a:pt x="772" y="4"/>
                    </a:lnTo>
                    <a:lnTo>
                      <a:pt x="775" y="5"/>
                    </a:lnTo>
                    <a:lnTo>
                      <a:pt x="777" y="4"/>
                    </a:lnTo>
                    <a:lnTo>
                      <a:pt x="780" y="5"/>
                    </a:lnTo>
                    <a:lnTo>
                      <a:pt x="782" y="5"/>
                    </a:lnTo>
                    <a:lnTo>
                      <a:pt x="785" y="5"/>
                    </a:lnTo>
                    <a:lnTo>
                      <a:pt x="787" y="6"/>
                    </a:lnTo>
                    <a:lnTo>
                      <a:pt x="790" y="6"/>
                    </a:lnTo>
                    <a:lnTo>
                      <a:pt x="792" y="7"/>
                    </a:lnTo>
                    <a:lnTo>
                      <a:pt x="795" y="8"/>
                    </a:lnTo>
                    <a:lnTo>
                      <a:pt x="797" y="8"/>
                    </a:lnTo>
                    <a:lnTo>
                      <a:pt x="800" y="8"/>
                    </a:lnTo>
                    <a:lnTo>
                      <a:pt x="802" y="7"/>
                    </a:lnTo>
                    <a:lnTo>
                      <a:pt x="805" y="7"/>
                    </a:lnTo>
                    <a:lnTo>
                      <a:pt x="808" y="6"/>
                    </a:lnTo>
                    <a:lnTo>
                      <a:pt x="810" y="5"/>
                    </a:lnTo>
                    <a:lnTo>
                      <a:pt x="813" y="4"/>
                    </a:lnTo>
                    <a:lnTo>
                      <a:pt x="815" y="4"/>
                    </a:lnTo>
                    <a:lnTo>
                      <a:pt x="818" y="4"/>
                    </a:lnTo>
                    <a:lnTo>
                      <a:pt x="820" y="3"/>
                    </a:lnTo>
                    <a:lnTo>
                      <a:pt x="823" y="3"/>
                    </a:lnTo>
                    <a:lnTo>
                      <a:pt x="825" y="3"/>
                    </a:lnTo>
                    <a:lnTo>
                      <a:pt x="828" y="3"/>
                    </a:lnTo>
                    <a:lnTo>
                      <a:pt x="830" y="3"/>
                    </a:lnTo>
                    <a:lnTo>
                      <a:pt x="833" y="3"/>
                    </a:lnTo>
                    <a:lnTo>
                      <a:pt x="835" y="4"/>
                    </a:lnTo>
                    <a:lnTo>
                      <a:pt x="838" y="4"/>
                    </a:lnTo>
                    <a:lnTo>
                      <a:pt x="840" y="4"/>
                    </a:lnTo>
                    <a:lnTo>
                      <a:pt x="843" y="4"/>
                    </a:lnTo>
                    <a:lnTo>
                      <a:pt x="845" y="4"/>
                    </a:lnTo>
                    <a:lnTo>
                      <a:pt x="848" y="4"/>
                    </a:lnTo>
                    <a:lnTo>
                      <a:pt x="850" y="4"/>
                    </a:lnTo>
                    <a:lnTo>
                      <a:pt x="853" y="4"/>
                    </a:lnTo>
                    <a:lnTo>
                      <a:pt x="855" y="4"/>
                    </a:lnTo>
                    <a:lnTo>
                      <a:pt x="858" y="3"/>
                    </a:lnTo>
                    <a:lnTo>
                      <a:pt x="860" y="3"/>
                    </a:lnTo>
                    <a:lnTo>
                      <a:pt x="863" y="3"/>
                    </a:lnTo>
                    <a:lnTo>
                      <a:pt x="865" y="3"/>
                    </a:lnTo>
                    <a:lnTo>
                      <a:pt x="868" y="3"/>
                    </a:lnTo>
                    <a:lnTo>
                      <a:pt x="870" y="2"/>
                    </a:lnTo>
                    <a:lnTo>
                      <a:pt x="873" y="2"/>
                    </a:lnTo>
                    <a:lnTo>
                      <a:pt x="875" y="2"/>
                    </a:lnTo>
                    <a:lnTo>
                      <a:pt x="878" y="2"/>
                    </a:lnTo>
                    <a:lnTo>
                      <a:pt x="881" y="2"/>
                    </a:lnTo>
                    <a:lnTo>
                      <a:pt x="883" y="2"/>
                    </a:lnTo>
                    <a:lnTo>
                      <a:pt x="886" y="2"/>
                    </a:lnTo>
                    <a:lnTo>
                      <a:pt x="888" y="2"/>
                    </a:lnTo>
                    <a:lnTo>
                      <a:pt x="891" y="2"/>
                    </a:lnTo>
                    <a:lnTo>
                      <a:pt x="893" y="2"/>
                    </a:lnTo>
                    <a:lnTo>
                      <a:pt x="896" y="2"/>
                    </a:lnTo>
                    <a:lnTo>
                      <a:pt x="898" y="2"/>
                    </a:lnTo>
                    <a:lnTo>
                      <a:pt x="901" y="2"/>
                    </a:lnTo>
                    <a:lnTo>
                      <a:pt x="903" y="2"/>
                    </a:lnTo>
                    <a:lnTo>
                      <a:pt x="906" y="2"/>
                    </a:lnTo>
                    <a:lnTo>
                      <a:pt x="908" y="2"/>
                    </a:lnTo>
                    <a:lnTo>
                      <a:pt x="911" y="2"/>
                    </a:lnTo>
                    <a:lnTo>
                      <a:pt x="913" y="3"/>
                    </a:lnTo>
                    <a:lnTo>
                      <a:pt x="916" y="3"/>
                    </a:lnTo>
                    <a:lnTo>
                      <a:pt x="918" y="4"/>
                    </a:lnTo>
                    <a:lnTo>
                      <a:pt x="921" y="5"/>
                    </a:lnTo>
                    <a:lnTo>
                      <a:pt x="923" y="5"/>
                    </a:lnTo>
                    <a:lnTo>
                      <a:pt x="926" y="6"/>
                    </a:lnTo>
                    <a:lnTo>
                      <a:pt x="928" y="6"/>
                    </a:lnTo>
                    <a:lnTo>
                      <a:pt x="931" y="6"/>
                    </a:lnTo>
                    <a:lnTo>
                      <a:pt x="933" y="5"/>
                    </a:lnTo>
                    <a:lnTo>
                      <a:pt x="936" y="4"/>
                    </a:lnTo>
                    <a:lnTo>
                      <a:pt x="938" y="4"/>
                    </a:lnTo>
                    <a:lnTo>
                      <a:pt x="941" y="3"/>
                    </a:lnTo>
                    <a:lnTo>
                      <a:pt x="943" y="3"/>
                    </a:lnTo>
                    <a:lnTo>
                      <a:pt x="946" y="3"/>
                    </a:lnTo>
                    <a:lnTo>
                      <a:pt x="948" y="2"/>
                    </a:lnTo>
                    <a:lnTo>
                      <a:pt x="951" y="2"/>
                    </a:lnTo>
                    <a:lnTo>
                      <a:pt x="954" y="2"/>
                    </a:lnTo>
                    <a:lnTo>
                      <a:pt x="956" y="2"/>
                    </a:lnTo>
                    <a:lnTo>
                      <a:pt x="959" y="2"/>
                    </a:lnTo>
                    <a:lnTo>
                      <a:pt x="961" y="2"/>
                    </a:lnTo>
                    <a:lnTo>
                      <a:pt x="964" y="3"/>
                    </a:lnTo>
                    <a:lnTo>
                      <a:pt x="966" y="3"/>
                    </a:lnTo>
                    <a:lnTo>
                      <a:pt x="969" y="3"/>
                    </a:lnTo>
                    <a:lnTo>
                      <a:pt x="971" y="3"/>
                    </a:lnTo>
                    <a:lnTo>
                      <a:pt x="974" y="2"/>
                    </a:lnTo>
                    <a:lnTo>
                      <a:pt x="976" y="2"/>
                    </a:lnTo>
                    <a:lnTo>
                      <a:pt x="979" y="2"/>
                    </a:lnTo>
                    <a:lnTo>
                      <a:pt x="981" y="2"/>
                    </a:lnTo>
                    <a:lnTo>
                      <a:pt x="984" y="2"/>
                    </a:lnTo>
                    <a:lnTo>
                      <a:pt x="986" y="3"/>
                    </a:lnTo>
                    <a:lnTo>
                      <a:pt x="989" y="4"/>
                    </a:lnTo>
                    <a:lnTo>
                      <a:pt x="991" y="7"/>
                    </a:lnTo>
                    <a:lnTo>
                      <a:pt x="994" y="9"/>
                    </a:lnTo>
                    <a:lnTo>
                      <a:pt x="996" y="12"/>
                    </a:lnTo>
                    <a:lnTo>
                      <a:pt x="999" y="14"/>
                    </a:lnTo>
                    <a:lnTo>
                      <a:pt x="1001" y="14"/>
                    </a:lnTo>
                    <a:lnTo>
                      <a:pt x="1004" y="13"/>
                    </a:lnTo>
                    <a:lnTo>
                      <a:pt x="1006" y="11"/>
                    </a:lnTo>
                    <a:lnTo>
                      <a:pt x="1009" y="9"/>
                    </a:lnTo>
                    <a:lnTo>
                      <a:pt x="1011" y="6"/>
                    </a:lnTo>
                    <a:lnTo>
                      <a:pt x="1014" y="4"/>
                    </a:lnTo>
                    <a:lnTo>
                      <a:pt x="1016" y="3"/>
                    </a:lnTo>
                    <a:lnTo>
                      <a:pt x="1019" y="2"/>
                    </a:lnTo>
                    <a:lnTo>
                      <a:pt x="1021" y="2"/>
                    </a:lnTo>
                    <a:lnTo>
                      <a:pt x="1024" y="1"/>
                    </a:lnTo>
                    <a:lnTo>
                      <a:pt x="1027" y="1"/>
                    </a:lnTo>
                    <a:lnTo>
                      <a:pt x="1029" y="1"/>
                    </a:lnTo>
                    <a:lnTo>
                      <a:pt x="1032" y="1"/>
                    </a:lnTo>
                    <a:lnTo>
                      <a:pt x="1034" y="1"/>
                    </a:lnTo>
                    <a:lnTo>
                      <a:pt x="1037" y="1"/>
                    </a:lnTo>
                    <a:lnTo>
                      <a:pt x="1039" y="1"/>
                    </a:lnTo>
                    <a:lnTo>
                      <a:pt x="1042" y="1"/>
                    </a:lnTo>
                    <a:lnTo>
                      <a:pt x="1044" y="1"/>
                    </a:lnTo>
                    <a:lnTo>
                      <a:pt x="1047" y="1"/>
                    </a:lnTo>
                    <a:lnTo>
                      <a:pt x="1049" y="1"/>
                    </a:lnTo>
                    <a:lnTo>
                      <a:pt x="1052" y="1"/>
                    </a:lnTo>
                    <a:lnTo>
                      <a:pt x="1054" y="1"/>
                    </a:lnTo>
                    <a:lnTo>
                      <a:pt x="1057" y="0"/>
                    </a:lnTo>
                    <a:lnTo>
                      <a:pt x="1059" y="1"/>
                    </a:lnTo>
                    <a:lnTo>
                      <a:pt x="1062" y="1"/>
                    </a:lnTo>
                    <a:lnTo>
                      <a:pt x="1064" y="1"/>
                    </a:lnTo>
                    <a:lnTo>
                      <a:pt x="1067" y="1"/>
                    </a:lnTo>
                    <a:lnTo>
                      <a:pt x="1069" y="1"/>
                    </a:lnTo>
                    <a:lnTo>
                      <a:pt x="1072" y="1"/>
                    </a:lnTo>
                    <a:lnTo>
                      <a:pt x="1074" y="1"/>
                    </a:lnTo>
                    <a:lnTo>
                      <a:pt x="1077" y="2"/>
                    </a:lnTo>
                    <a:lnTo>
                      <a:pt x="1079" y="2"/>
                    </a:lnTo>
                    <a:lnTo>
                      <a:pt x="1082" y="3"/>
                    </a:lnTo>
                    <a:lnTo>
                      <a:pt x="1084" y="5"/>
                    </a:lnTo>
                    <a:lnTo>
                      <a:pt x="1087" y="8"/>
                    </a:lnTo>
                    <a:lnTo>
                      <a:pt x="1089" y="16"/>
                    </a:lnTo>
                    <a:lnTo>
                      <a:pt x="1092" y="26"/>
                    </a:lnTo>
                    <a:lnTo>
                      <a:pt x="1094" y="41"/>
                    </a:lnTo>
                    <a:lnTo>
                      <a:pt x="1097" y="56"/>
                    </a:lnTo>
                    <a:lnTo>
                      <a:pt x="1100" y="69"/>
                    </a:lnTo>
                    <a:lnTo>
                      <a:pt x="1102" y="77"/>
                    </a:lnTo>
                    <a:lnTo>
                      <a:pt x="1105" y="78"/>
                    </a:lnTo>
                    <a:lnTo>
                      <a:pt x="1107" y="71"/>
                    </a:lnTo>
                    <a:lnTo>
                      <a:pt x="1110" y="61"/>
                    </a:lnTo>
                    <a:lnTo>
                      <a:pt x="1112" y="47"/>
                    </a:lnTo>
                    <a:lnTo>
                      <a:pt x="1115" y="33"/>
                    </a:lnTo>
                    <a:lnTo>
                      <a:pt x="1117" y="22"/>
                    </a:lnTo>
                    <a:lnTo>
                      <a:pt x="1120" y="14"/>
                    </a:lnTo>
                    <a:lnTo>
                      <a:pt x="1122" y="9"/>
                    </a:lnTo>
                    <a:lnTo>
                      <a:pt x="1125" y="7"/>
                    </a:lnTo>
                    <a:lnTo>
                      <a:pt x="1127" y="7"/>
                    </a:lnTo>
                    <a:lnTo>
                      <a:pt x="1130" y="8"/>
                    </a:lnTo>
                    <a:lnTo>
                      <a:pt x="1132" y="10"/>
                    </a:lnTo>
                    <a:lnTo>
                      <a:pt x="1135" y="12"/>
                    </a:lnTo>
                    <a:lnTo>
                      <a:pt x="1137" y="15"/>
                    </a:lnTo>
                    <a:lnTo>
                      <a:pt x="1140" y="14"/>
                    </a:lnTo>
                    <a:lnTo>
                      <a:pt x="1142" y="14"/>
                    </a:lnTo>
                    <a:lnTo>
                      <a:pt x="1145" y="12"/>
                    </a:lnTo>
                    <a:lnTo>
                      <a:pt x="1147" y="11"/>
                    </a:lnTo>
                    <a:lnTo>
                      <a:pt x="1150" y="9"/>
                    </a:lnTo>
                    <a:lnTo>
                      <a:pt x="1152" y="6"/>
                    </a:lnTo>
                    <a:lnTo>
                      <a:pt x="1155" y="4"/>
                    </a:lnTo>
                    <a:lnTo>
                      <a:pt x="1157" y="3"/>
                    </a:lnTo>
                    <a:lnTo>
                      <a:pt x="1160" y="2"/>
                    </a:lnTo>
                    <a:lnTo>
                      <a:pt x="1162" y="1"/>
                    </a:lnTo>
                    <a:lnTo>
                      <a:pt x="1165" y="1"/>
                    </a:lnTo>
                    <a:lnTo>
                      <a:pt x="1167" y="1"/>
                    </a:lnTo>
                    <a:lnTo>
                      <a:pt x="1170" y="1"/>
                    </a:lnTo>
                    <a:lnTo>
                      <a:pt x="1173" y="1"/>
                    </a:lnTo>
                    <a:lnTo>
                      <a:pt x="1175" y="1"/>
                    </a:lnTo>
                    <a:lnTo>
                      <a:pt x="1178" y="1"/>
                    </a:lnTo>
                    <a:lnTo>
                      <a:pt x="1180" y="1"/>
                    </a:lnTo>
                    <a:lnTo>
                      <a:pt x="1183" y="1"/>
                    </a:lnTo>
                    <a:lnTo>
                      <a:pt x="1185" y="1"/>
                    </a:lnTo>
                    <a:lnTo>
                      <a:pt x="1188" y="1"/>
                    </a:lnTo>
                    <a:lnTo>
                      <a:pt x="1190" y="1"/>
                    </a:lnTo>
                    <a:lnTo>
                      <a:pt x="1193" y="1"/>
                    </a:lnTo>
                    <a:lnTo>
                      <a:pt x="1195" y="1"/>
                    </a:lnTo>
                    <a:lnTo>
                      <a:pt x="1198" y="0"/>
                    </a:lnTo>
                    <a:lnTo>
                      <a:pt x="1200" y="1"/>
                    </a:lnTo>
                    <a:lnTo>
                      <a:pt x="1203" y="1"/>
                    </a:lnTo>
                    <a:lnTo>
                      <a:pt x="1205" y="1"/>
                    </a:lnTo>
                    <a:lnTo>
                      <a:pt x="1208" y="1"/>
                    </a:lnTo>
                    <a:lnTo>
                      <a:pt x="1210" y="1"/>
                    </a:lnTo>
                    <a:lnTo>
                      <a:pt x="1213" y="0"/>
                    </a:lnTo>
                    <a:lnTo>
                      <a:pt x="1215" y="0"/>
                    </a:lnTo>
                    <a:lnTo>
                      <a:pt x="1218" y="0"/>
                    </a:lnTo>
                    <a:lnTo>
                      <a:pt x="1220" y="1"/>
                    </a:lnTo>
                    <a:lnTo>
                      <a:pt x="1223" y="0"/>
                    </a:lnTo>
                    <a:lnTo>
                      <a:pt x="1225" y="0"/>
                    </a:lnTo>
                    <a:lnTo>
                      <a:pt x="1228" y="0"/>
                    </a:lnTo>
                    <a:lnTo>
                      <a:pt x="1230" y="1"/>
                    </a:lnTo>
                    <a:lnTo>
                      <a:pt x="1233" y="0"/>
                    </a:lnTo>
                    <a:lnTo>
                      <a:pt x="1235" y="0"/>
                    </a:lnTo>
                    <a:lnTo>
                      <a:pt x="1238" y="0"/>
                    </a:lnTo>
                    <a:lnTo>
                      <a:pt x="1240" y="0"/>
                    </a:lnTo>
                    <a:lnTo>
                      <a:pt x="1243" y="0"/>
                    </a:lnTo>
                    <a:lnTo>
                      <a:pt x="1246" y="0"/>
                    </a:lnTo>
                    <a:lnTo>
                      <a:pt x="1248" y="0"/>
                    </a:lnTo>
                    <a:lnTo>
                      <a:pt x="1251" y="0"/>
                    </a:lnTo>
                    <a:lnTo>
                      <a:pt x="1253" y="0"/>
                    </a:lnTo>
                    <a:lnTo>
                      <a:pt x="1256" y="0"/>
                    </a:lnTo>
                    <a:lnTo>
                      <a:pt x="1258" y="0"/>
                    </a:lnTo>
                    <a:lnTo>
                      <a:pt x="1261" y="0"/>
                    </a:lnTo>
                    <a:lnTo>
                      <a:pt x="1263" y="0"/>
                    </a:lnTo>
                    <a:lnTo>
                      <a:pt x="1266" y="0"/>
                    </a:lnTo>
                    <a:lnTo>
                      <a:pt x="1268" y="0"/>
                    </a:lnTo>
                    <a:lnTo>
                      <a:pt x="1271" y="0"/>
                    </a:lnTo>
                    <a:lnTo>
                      <a:pt x="1273" y="0"/>
                    </a:lnTo>
                    <a:lnTo>
                      <a:pt x="1276" y="0"/>
                    </a:lnTo>
                    <a:lnTo>
                      <a:pt x="1278" y="0"/>
                    </a:lnTo>
                    <a:lnTo>
                      <a:pt x="1281" y="0"/>
                    </a:lnTo>
                    <a:lnTo>
                      <a:pt x="1283" y="0"/>
                    </a:lnTo>
                    <a:lnTo>
                      <a:pt x="1286" y="0"/>
                    </a:lnTo>
                    <a:lnTo>
                      <a:pt x="1288" y="0"/>
                    </a:lnTo>
                    <a:lnTo>
                      <a:pt x="1291" y="0"/>
                    </a:lnTo>
                    <a:lnTo>
                      <a:pt x="1293" y="0"/>
                    </a:lnTo>
                    <a:lnTo>
                      <a:pt x="1296" y="0"/>
                    </a:lnTo>
                    <a:lnTo>
                      <a:pt x="1298" y="0"/>
                    </a:lnTo>
                    <a:lnTo>
                      <a:pt x="1301" y="0"/>
                    </a:lnTo>
                    <a:lnTo>
                      <a:pt x="1303" y="0"/>
                    </a:lnTo>
                    <a:lnTo>
                      <a:pt x="1306" y="0"/>
                    </a:lnTo>
                    <a:lnTo>
                      <a:pt x="1308" y="0"/>
                    </a:lnTo>
                    <a:lnTo>
                      <a:pt x="1311" y="0"/>
                    </a:lnTo>
                    <a:lnTo>
                      <a:pt x="1313" y="0"/>
                    </a:lnTo>
                    <a:lnTo>
                      <a:pt x="1316" y="0"/>
                    </a:lnTo>
                    <a:lnTo>
                      <a:pt x="1319" y="0"/>
                    </a:lnTo>
                    <a:lnTo>
                      <a:pt x="1321" y="0"/>
                    </a:lnTo>
                    <a:lnTo>
                      <a:pt x="1324" y="0"/>
                    </a:lnTo>
                    <a:lnTo>
                      <a:pt x="1326" y="1"/>
                    </a:lnTo>
                    <a:lnTo>
                      <a:pt x="1329" y="0"/>
                    </a:lnTo>
                    <a:lnTo>
                      <a:pt x="1331" y="1"/>
                    </a:lnTo>
                    <a:lnTo>
                      <a:pt x="1334" y="1"/>
                    </a:lnTo>
                    <a:lnTo>
                      <a:pt x="1336" y="1"/>
                    </a:lnTo>
                    <a:lnTo>
                      <a:pt x="1339" y="1"/>
                    </a:lnTo>
                    <a:lnTo>
                      <a:pt x="1341" y="1"/>
                    </a:lnTo>
                    <a:lnTo>
                      <a:pt x="1344" y="2"/>
                    </a:lnTo>
                    <a:lnTo>
                      <a:pt x="1346" y="3"/>
                    </a:lnTo>
                    <a:lnTo>
                      <a:pt x="1349" y="4"/>
                    </a:lnTo>
                    <a:lnTo>
                      <a:pt x="1351" y="6"/>
                    </a:lnTo>
                    <a:lnTo>
                      <a:pt x="1354" y="10"/>
                    </a:lnTo>
                    <a:lnTo>
                      <a:pt x="1356" y="17"/>
                    </a:lnTo>
                    <a:lnTo>
                      <a:pt x="1359" y="26"/>
                    </a:lnTo>
                    <a:lnTo>
                      <a:pt x="1361" y="36"/>
                    </a:lnTo>
                    <a:lnTo>
                      <a:pt x="1364" y="48"/>
                    </a:lnTo>
                    <a:lnTo>
                      <a:pt x="1366" y="59"/>
                    </a:lnTo>
                    <a:lnTo>
                      <a:pt x="1369" y="67"/>
                    </a:lnTo>
                    <a:lnTo>
                      <a:pt x="1371" y="71"/>
                    </a:lnTo>
                    <a:lnTo>
                      <a:pt x="1374" y="71"/>
                    </a:lnTo>
                    <a:lnTo>
                      <a:pt x="1376" y="68"/>
                    </a:lnTo>
                    <a:lnTo>
                      <a:pt x="1379" y="62"/>
                    </a:lnTo>
                    <a:lnTo>
                      <a:pt x="1381" y="55"/>
                    </a:lnTo>
                    <a:lnTo>
                      <a:pt x="1384" y="46"/>
                    </a:lnTo>
                    <a:lnTo>
                      <a:pt x="1386" y="38"/>
                    </a:lnTo>
                    <a:lnTo>
                      <a:pt x="1389" y="29"/>
                    </a:lnTo>
                    <a:lnTo>
                      <a:pt x="1391" y="23"/>
                    </a:lnTo>
                    <a:lnTo>
                      <a:pt x="1394" y="17"/>
                    </a:lnTo>
                    <a:lnTo>
                      <a:pt x="1397" y="13"/>
                    </a:lnTo>
                    <a:lnTo>
                      <a:pt x="1399" y="10"/>
                    </a:lnTo>
                    <a:lnTo>
                      <a:pt x="1402" y="8"/>
                    </a:lnTo>
                    <a:lnTo>
                      <a:pt x="1404" y="8"/>
                    </a:lnTo>
                    <a:lnTo>
                      <a:pt x="1407" y="6"/>
                    </a:lnTo>
                    <a:lnTo>
                      <a:pt x="1409" y="6"/>
                    </a:lnTo>
                    <a:lnTo>
                      <a:pt x="1412" y="5"/>
                    </a:lnTo>
                    <a:lnTo>
                      <a:pt x="1414" y="5"/>
                    </a:lnTo>
                    <a:lnTo>
                      <a:pt x="1417" y="5"/>
                    </a:lnTo>
                    <a:lnTo>
                      <a:pt x="1419" y="5"/>
                    </a:lnTo>
                    <a:lnTo>
                      <a:pt x="1422" y="5"/>
                    </a:lnTo>
                    <a:lnTo>
                      <a:pt x="1424" y="5"/>
                    </a:lnTo>
                    <a:lnTo>
                      <a:pt x="1427" y="5"/>
                    </a:lnTo>
                    <a:lnTo>
                      <a:pt x="1429" y="5"/>
                    </a:lnTo>
                    <a:lnTo>
                      <a:pt x="1432" y="5"/>
                    </a:lnTo>
                    <a:lnTo>
                      <a:pt x="1434" y="5"/>
                    </a:lnTo>
                    <a:lnTo>
                      <a:pt x="1437" y="5"/>
                    </a:lnTo>
                    <a:lnTo>
                      <a:pt x="1439" y="5"/>
                    </a:lnTo>
                    <a:lnTo>
                      <a:pt x="1442" y="6"/>
                    </a:lnTo>
                    <a:lnTo>
                      <a:pt x="1444" y="6"/>
                    </a:lnTo>
                    <a:lnTo>
                      <a:pt x="1447" y="6"/>
                    </a:lnTo>
                    <a:lnTo>
                      <a:pt x="1449" y="6"/>
                    </a:lnTo>
                    <a:lnTo>
                      <a:pt x="1452" y="6"/>
                    </a:lnTo>
                    <a:lnTo>
                      <a:pt x="1454" y="6"/>
                    </a:lnTo>
                    <a:lnTo>
                      <a:pt x="1457" y="6"/>
                    </a:lnTo>
                    <a:lnTo>
                      <a:pt x="1459" y="6"/>
                    </a:lnTo>
                    <a:lnTo>
                      <a:pt x="1462" y="6"/>
                    </a:lnTo>
                    <a:lnTo>
                      <a:pt x="1464" y="6"/>
                    </a:lnTo>
                    <a:lnTo>
                      <a:pt x="1467" y="7"/>
                    </a:lnTo>
                    <a:lnTo>
                      <a:pt x="1470" y="10"/>
                    </a:lnTo>
                    <a:lnTo>
                      <a:pt x="1472" y="16"/>
                    </a:lnTo>
                    <a:lnTo>
                      <a:pt x="1475" y="27"/>
                    </a:lnTo>
                    <a:lnTo>
                      <a:pt x="1477" y="46"/>
                    </a:lnTo>
                    <a:lnTo>
                      <a:pt x="1480" y="72"/>
                    </a:lnTo>
                    <a:lnTo>
                      <a:pt x="1482" y="103"/>
                    </a:lnTo>
                    <a:lnTo>
                      <a:pt x="1485" y="140"/>
                    </a:lnTo>
                    <a:lnTo>
                      <a:pt x="1487" y="179"/>
                    </a:lnTo>
                    <a:lnTo>
                      <a:pt x="1490" y="223"/>
                    </a:lnTo>
                    <a:lnTo>
                      <a:pt x="1492" y="268"/>
                    </a:lnTo>
                    <a:lnTo>
                      <a:pt x="1495" y="315"/>
                    </a:lnTo>
                    <a:lnTo>
                      <a:pt x="1497" y="362"/>
                    </a:lnTo>
                    <a:lnTo>
                      <a:pt x="1500" y="407"/>
                    </a:lnTo>
                    <a:lnTo>
                      <a:pt x="1502" y="464"/>
                    </a:lnTo>
                    <a:lnTo>
                      <a:pt x="1505" y="512"/>
                    </a:lnTo>
                    <a:lnTo>
                      <a:pt x="1507" y="565"/>
                    </a:lnTo>
                    <a:lnTo>
                      <a:pt x="1510" y="609"/>
                    </a:lnTo>
                    <a:lnTo>
                      <a:pt x="1512" y="669"/>
                    </a:lnTo>
                    <a:lnTo>
                      <a:pt x="1515" y="719"/>
                    </a:lnTo>
                    <a:lnTo>
                      <a:pt x="1517" y="758"/>
                    </a:lnTo>
                    <a:lnTo>
                      <a:pt x="1520" y="812"/>
                    </a:lnTo>
                    <a:lnTo>
                      <a:pt x="1522" y="852"/>
                    </a:lnTo>
                    <a:lnTo>
                      <a:pt x="1525" y="896"/>
                    </a:lnTo>
                    <a:lnTo>
                      <a:pt x="1527" y="933"/>
                    </a:lnTo>
                    <a:lnTo>
                      <a:pt x="1530" y="987"/>
                    </a:lnTo>
                    <a:lnTo>
                      <a:pt x="1532" y="1028"/>
                    </a:lnTo>
                    <a:lnTo>
                      <a:pt x="1535" y="1055"/>
                    </a:lnTo>
                    <a:lnTo>
                      <a:pt x="1537" y="1100"/>
                    </a:lnTo>
                    <a:lnTo>
                      <a:pt x="1540" y="1144"/>
                    </a:lnTo>
                    <a:lnTo>
                      <a:pt x="1543" y="1175"/>
                    </a:lnTo>
                    <a:lnTo>
                      <a:pt x="1545" y="1209"/>
                    </a:lnTo>
                    <a:lnTo>
                      <a:pt x="1548" y="1248"/>
                    </a:lnTo>
                    <a:lnTo>
                      <a:pt x="1550" y="1277"/>
                    </a:lnTo>
                    <a:lnTo>
                      <a:pt x="1553" y="1300"/>
                    </a:lnTo>
                    <a:lnTo>
                      <a:pt x="1555" y="1329"/>
                    </a:lnTo>
                    <a:lnTo>
                      <a:pt x="1558" y="1374"/>
                    </a:lnTo>
                    <a:lnTo>
                      <a:pt x="1560" y="1417"/>
                    </a:lnTo>
                    <a:lnTo>
                      <a:pt x="1563" y="1457"/>
                    </a:lnTo>
                    <a:lnTo>
                      <a:pt x="1565" y="1490"/>
                    </a:lnTo>
                    <a:lnTo>
                      <a:pt x="1568" y="1525"/>
                    </a:lnTo>
                    <a:lnTo>
                      <a:pt x="1570" y="1571"/>
                    </a:lnTo>
                    <a:lnTo>
                      <a:pt x="1573" y="1611"/>
                    </a:lnTo>
                    <a:lnTo>
                      <a:pt x="1575" y="1662"/>
                    </a:lnTo>
                    <a:lnTo>
                      <a:pt x="1578" y="1715"/>
                    </a:lnTo>
                    <a:lnTo>
                      <a:pt x="1580" y="1738"/>
                    </a:lnTo>
                    <a:lnTo>
                      <a:pt x="1583" y="1784"/>
                    </a:lnTo>
                    <a:lnTo>
                      <a:pt x="1585" y="1822"/>
                    </a:lnTo>
                    <a:lnTo>
                      <a:pt x="1588" y="1865"/>
                    </a:lnTo>
                    <a:lnTo>
                      <a:pt x="1590" y="1900"/>
                    </a:lnTo>
                    <a:lnTo>
                      <a:pt x="1593" y="1929"/>
                    </a:lnTo>
                    <a:lnTo>
                      <a:pt x="1595" y="1955"/>
                    </a:lnTo>
                    <a:lnTo>
                      <a:pt x="1598" y="1983"/>
                    </a:lnTo>
                    <a:lnTo>
                      <a:pt x="1600" y="2020"/>
                    </a:lnTo>
                    <a:lnTo>
                      <a:pt x="1603" y="2051"/>
                    </a:lnTo>
                    <a:lnTo>
                      <a:pt x="1605" y="2087"/>
                    </a:lnTo>
                    <a:lnTo>
                      <a:pt x="1608" y="2115"/>
                    </a:lnTo>
                    <a:lnTo>
                      <a:pt x="1610" y="2141"/>
                    </a:lnTo>
                    <a:lnTo>
                      <a:pt x="1613" y="2169"/>
                    </a:lnTo>
                    <a:lnTo>
                      <a:pt x="1616" y="2197"/>
                    </a:lnTo>
                    <a:lnTo>
                      <a:pt x="1618" y="2231"/>
                    </a:lnTo>
                    <a:lnTo>
                      <a:pt x="1621" y="2250"/>
                    </a:lnTo>
                    <a:lnTo>
                      <a:pt x="1623" y="2274"/>
                    </a:lnTo>
                    <a:lnTo>
                      <a:pt x="1626" y="2308"/>
                    </a:lnTo>
                    <a:lnTo>
                      <a:pt x="1628" y="2332"/>
                    </a:lnTo>
                    <a:lnTo>
                      <a:pt x="1631" y="2362"/>
                    </a:lnTo>
                    <a:lnTo>
                      <a:pt x="1633" y="2369"/>
                    </a:lnTo>
                    <a:lnTo>
                      <a:pt x="1636" y="2389"/>
                    </a:lnTo>
                    <a:lnTo>
                      <a:pt x="1638" y="2410"/>
                    </a:lnTo>
                    <a:lnTo>
                      <a:pt x="1641" y="2433"/>
                    </a:lnTo>
                    <a:lnTo>
                      <a:pt x="1643" y="2450"/>
                    </a:lnTo>
                    <a:lnTo>
                      <a:pt x="1646" y="2470"/>
                    </a:lnTo>
                    <a:lnTo>
                      <a:pt x="1648" y="2484"/>
                    </a:lnTo>
                    <a:lnTo>
                      <a:pt x="1651" y="2497"/>
                    </a:lnTo>
                    <a:lnTo>
                      <a:pt x="1653" y="2504"/>
                    </a:lnTo>
                    <a:lnTo>
                      <a:pt x="1656" y="2526"/>
                    </a:lnTo>
                    <a:lnTo>
                      <a:pt x="1658" y="2540"/>
                    </a:lnTo>
                    <a:lnTo>
                      <a:pt x="1661" y="2542"/>
                    </a:lnTo>
                    <a:lnTo>
                      <a:pt x="1663" y="2559"/>
                    </a:lnTo>
                    <a:lnTo>
                      <a:pt x="1666" y="2580"/>
                    </a:lnTo>
                    <a:lnTo>
                      <a:pt x="1668" y="2589"/>
                    </a:lnTo>
                    <a:lnTo>
                      <a:pt x="1671" y="2610"/>
                    </a:lnTo>
                    <a:lnTo>
                      <a:pt x="1673" y="2616"/>
                    </a:lnTo>
                    <a:lnTo>
                      <a:pt x="1676" y="2630"/>
                    </a:lnTo>
                    <a:lnTo>
                      <a:pt x="1678" y="2641"/>
                    </a:lnTo>
                    <a:lnTo>
                      <a:pt x="1681" y="2655"/>
                    </a:lnTo>
                    <a:lnTo>
                      <a:pt x="1683" y="2661"/>
                    </a:lnTo>
                    <a:lnTo>
                      <a:pt x="1686" y="2672"/>
                    </a:lnTo>
                    <a:lnTo>
                      <a:pt x="1689" y="2677"/>
                    </a:lnTo>
                    <a:lnTo>
                      <a:pt x="1691" y="2688"/>
                    </a:lnTo>
                    <a:lnTo>
                      <a:pt x="1694" y="2693"/>
                    </a:lnTo>
                    <a:lnTo>
                      <a:pt x="1696" y="2703"/>
                    </a:lnTo>
                    <a:lnTo>
                      <a:pt x="1699" y="2706"/>
                    </a:lnTo>
                    <a:lnTo>
                      <a:pt x="1701" y="2659"/>
                    </a:lnTo>
                    <a:lnTo>
                      <a:pt x="1704" y="1768"/>
                    </a:lnTo>
                    <a:lnTo>
                      <a:pt x="1706" y="1733"/>
                    </a:lnTo>
                    <a:lnTo>
                      <a:pt x="1709" y="1817"/>
                    </a:lnTo>
                    <a:lnTo>
                      <a:pt x="1711" y="1883"/>
                    </a:lnTo>
                    <a:lnTo>
                      <a:pt x="1714" y="1929"/>
                    </a:lnTo>
                    <a:lnTo>
                      <a:pt x="1716" y="1974"/>
                    </a:lnTo>
                    <a:lnTo>
                      <a:pt x="1719" y="2009"/>
                    </a:lnTo>
                    <a:lnTo>
                      <a:pt x="1721" y="2029"/>
                    </a:lnTo>
                    <a:lnTo>
                      <a:pt x="1724" y="1802"/>
                    </a:lnTo>
                    <a:lnTo>
                      <a:pt x="1726" y="174"/>
                    </a:lnTo>
                    <a:lnTo>
                      <a:pt x="1729" y="88"/>
                    </a:lnTo>
                    <a:lnTo>
                      <a:pt x="1731" y="85"/>
                    </a:lnTo>
                    <a:lnTo>
                      <a:pt x="1734" y="80"/>
                    </a:lnTo>
                    <a:lnTo>
                      <a:pt x="1736" y="76"/>
                    </a:lnTo>
                    <a:lnTo>
                      <a:pt x="1739" y="73"/>
                    </a:lnTo>
                    <a:lnTo>
                      <a:pt x="1741" y="71"/>
                    </a:lnTo>
                    <a:lnTo>
                      <a:pt x="1744" y="70"/>
                    </a:lnTo>
                    <a:lnTo>
                      <a:pt x="1746" y="67"/>
                    </a:lnTo>
                    <a:lnTo>
                      <a:pt x="1749" y="66"/>
                    </a:lnTo>
                    <a:lnTo>
                      <a:pt x="1751" y="63"/>
                    </a:lnTo>
                    <a:lnTo>
                      <a:pt x="1754" y="62"/>
                    </a:lnTo>
                    <a:lnTo>
                      <a:pt x="1756" y="59"/>
                    </a:lnTo>
                    <a:lnTo>
                      <a:pt x="1759" y="57"/>
                    </a:lnTo>
                    <a:lnTo>
                      <a:pt x="1762" y="56"/>
                    </a:lnTo>
                    <a:lnTo>
                      <a:pt x="1764" y="53"/>
                    </a:lnTo>
                    <a:lnTo>
                      <a:pt x="1767" y="53"/>
                    </a:lnTo>
                    <a:lnTo>
                      <a:pt x="1769" y="50"/>
                    </a:lnTo>
                    <a:lnTo>
                      <a:pt x="1772" y="50"/>
                    </a:lnTo>
                    <a:lnTo>
                      <a:pt x="1774" y="48"/>
                    </a:lnTo>
                    <a:lnTo>
                      <a:pt x="1777" y="46"/>
                    </a:lnTo>
                    <a:lnTo>
                      <a:pt x="1779" y="45"/>
                    </a:lnTo>
                    <a:lnTo>
                      <a:pt x="1782" y="43"/>
                    </a:lnTo>
                    <a:lnTo>
                      <a:pt x="1784" y="42"/>
                    </a:lnTo>
                    <a:lnTo>
                      <a:pt x="1787" y="41"/>
                    </a:lnTo>
                    <a:lnTo>
                      <a:pt x="1789" y="39"/>
                    </a:lnTo>
                    <a:lnTo>
                      <a:pt x="1792" y="37"/>
                    </a:lnTo>
                    <a:lnTo>
                      <a:pt x="1794" y="37"/>
                    </a:lnTo>
                    <a:lnTo>
                      <a:pt x="1797" y="36"/>
                    </a:lnTo>
                    <a:lnTo>
                      <a:pt x="1799" y="35"/>
                    </a:lnTo>
                    <a:lnTo>
                      <a:pt x="1802" y="34"/>
                    </a:lnTo>
                    <a:lnTo>
                      <a:pt x="1804" y="32"/>
                    </a:lnTo>
                    <a:lnTo>
                      <a:pt x="1807" y="31"/>
                    </a:lnTo>
                    <a:lnTo>
                      <a:pt x="1809" y="31"/>
                    </a:lnTo>
                    <a:lnTo>
                      <a:pt x="1812" y="30"/>
                    </a:lnTo>
                    <a:lnTo>
                      <a:pt x="1814" y="28"/>
                    </a:lnTo>
                    <a:lnTo>
                      <a:pt x="1817" y="26"/>
                    </a:lnTo>
                    <a:lnTo>
                      <a:pt x="1819" y="22"/>
                    </a:lnTo>
                    <a:lnTo>
                      <a:pt x="1822" y="22"/>
                    </a:lnTo>
                    <a:lnTo>
                      <a:pt x="1824" y="21"/>
                    </a:lnTo>
                    <a:lnTo>
                      <a:pt x="1827" y="21"/>
                    </a:lnTo>
                    <a:lnTo>
                      <a:pt x="1829" y="20"/>
                    </a:lnTo>
                    <a:lnTo>
                      <a:pt x="1832" y="20"/>
                    </a:lnTo>
                    <a:lnTo>
                      <a:pt x="1835" y="20"/>
                    </a:lnTo>
                    <a:lnTo>
                      <a:pt x="1837" y="19"/>
                    </a:lnTo>
                    <a:lnTo>
                      <a:pt x="1840" y="19"/>
                    </a:lnTo>
                    <a:lnTo>
                      <a:pt x="1842" y="18"/>
                    </a:lnTo>
                    <a:lnTo>
                      <a:pt x="1845" y="18"/>
                    </a:lnTo>
                    <a:lnTo>
                      <a:pt x="1847" y="18"/>
                    </a:lnTo>
                    <a:lnTo>
                      <a:pt x="1850" y="20"/>
                    </a:lnTo>
                    <a:lnTo>
                      <a:pt x="1852" y="24"/>
                    </a:lnTo>
                    <a:lnTo>
                      <a:pt x="1855" y="35"/>
                    </a:lnTo>
                    <a:lnTo>
                      <a:pt x="1857" y="55"/>
                    </a:lnTo>
                    <a:lnTo>
                      <a:pt x="1860" y="89"/>
                    </a:lnTo>
                    <a:lnTo>
                      <a:pt x="1862" y="132"/>
                    </a:lnTo>
                    <a:lnTo>
                      <a:pt x="1865" y="180"/>
                    </a:lnTo>
                    <a:lnTo>
                      <a:pt x="1867" y="222"/>
                    </a:lnTo>
                    <a:lnTo>
                      <a:pt x="1870" y="238"/>
                    </a:lnTo>
                    <a:lnTo>
                      <a:pt x="1872" y="223"/>
                    </a:lnTo>
                    <a:lnTo>
                      <a:pt x="1875" y="182"/>
                    </a:lnTo>
                    <a:lnTo>
                      <a:pt x="1877" y="130"/>
                    </a:lnTo>
                    <a:lnTo>
                      <a:pt x="1880" y="83"/>
                    </a:lnTo>
                    <a:lnTo>
                      <a:pt x="1882" y="50"/>
                    </a:lnTo>
                    <a:lnTo>
                      <a:pt x="1885" y="31"/>
                    </a:lnTo>
                    <a:lnTo>
                      <a:pt x="1887" y="22"/>
                    </a:lnTo>
                    <a:lnTo>
                      <a:pt x="1890" y="19"/>
                    </a:lnTo>
                    <a:lnTo>
                      <a:pt x="1892" y="18"/>
                    </a:lnTo>
                    <a:lnTo>
                      <a:pt x="1895" y="17"/>
                    </a:lnTo>
                    <a:lnTo>
                      <a:pt x="1897" y="16"/>
                    </a:lnTo>
                    <a:lnTo>
                      <a:pt x="1900" y="16"/>
                    </a:lnTo>
                    <a:lnTo>
                      <a:pt x="1902" y="15"/>
                    </a:lnTo>
                    <a:lnTo>
                      <a:pt x="1905" y="15"/>
                    </a:lnTo>
                    <a:lnTo>
                      <a:pt x="1908" y="15"/>
                    </a:lnTo>
                    <a:lnTo>
                      <a:pt x="1910" y="15"/>
                    </a:lnTo>
                    <a:lnTo>
                      <a:pt x="1913" y="14"/>
                    </a:lnTo>
                    <a:lnTo>
                      <a:pt x="1915" y="15"/>
                    </a:lnTo>
                    <a:lnTo>
                      <a:pt x="1918" y="14"/>
                    </a:lnTo>
                    <a:lnTo>
                      <a:pt x="1920" y="14"/>
                    </a:lnTo>
                    <a:lnTo>
                      <a:pt x="1923" y="14"/>
                    </a:lnTo>
                    <a:lnTo>
                      <a:pt x="1925" y="13"/>
                    </a:lnTo>
                    <a:lnTo>
                      <a:pt x="1928" y="12"/>
                    </a:lnTo>
                    <a:lnTo>
                      <a:pt x="1930" y="12"/>
                    </a:lnTo>
                    <a:lnTo>
                      <a:pt x="1933" y="12"/>
                    </a:lnTo>
                    <a:lnTo>
                      <a:pt x="1935" y="12"/>
                    </a:lnTo>
                    <a:lnTo>
                      <a:pt x="1938" y="12"/>
                    </a:lnTo>
                    <a:lnTo>
                      <a:pt x="1940" y="12"/>
                    </a:lnTo>
                    <a:lnTo>
                      <a:pt x="1943" y="12"/>
                    </a:lnTo>
                    <a:lnTo>
                      <a:pt x="1945" y="12"/>
                    </a:lnTo>
                    <a:lnTo>
                      <a:pt x="1948" y="11"/>
                    </a:lnTo>
                    <a:lnTo>
                      <a:pt x="1950" y="11"/>
                    </a:lnTo>
                    <a:lnTo>
                      <a:pt x="1953" y="11"/>
                    </a:lnTo>
                    <a:lnTo>
                      <a:pt x="1955" y="11"/>
                    </a:lnTo>
                    <a:lnTo>
                      <a:pt x="1958" y="11"/>
                    </a:lnTo>
                    <a:lnTo>
                      <a:pt x="1960" y="11"/>
                    </a:lnTo>
                    <a:lnTo>
                      <a:pt x="1963" y="10"/>
                    </a:lnTo>
                    <a:lnTo>
                      <a:pt x="1965" y="10"/>
                    </a:lnTo>
                    <a:lnTo>
                      <a:pt x="1968" y="10"/>
                    </a:lnTo>
                    <a:lnTo>
                      <a:pt x="1970" y="10"/>
                    </a:lnTo>
                    <a:lnTo>
                      <a:pt x="1973" y="10"/>
                    </a:lnTo>
                    <a:lnTo>
                      <a:pt x="1975" y="9"/>
                    </a:lnTo>
                    <a:lnTo>
                      <a:pt x="1978" y="10"/>
                    </a:lnTo>
                    <a:lnTo>
                      <a:pt x="1981" y="10"/>
                    </a:lnTo>
                    <a:lnTo>
                      <a:pt x="1983" y="10"/>
                    </a:lnTo>
                    <a:lnTo>
                      <a:pt x="1986" y="10"/>
                    </a:lnTo>
                    <a:lnTo>
                      <a:pt x="1988" y="10"/>
                    </a:lnTo>
                    <a:lnTo>
                      <a:pt x="1991" y="11"/>
                    </a:lnTo>
                    <a:lnTo>
                      <a:pt x="1993" y="12"/>
                    </a:lnTo>
                    <a:lnTo>
                      <a:pt x="1996" y="13"/>
                    </a:lnTo>
                    <a:lnTo>
                      <a:pt x="1998" y="15"/>
                    </a:lnTo>
                    <a:lnTo>
                      <a:pt x="2001" y="16"/>
                    </a:lnTo>
                    <a:lnTo>
                      <a:pt x="2003" y="17"/>
                    </a:lnTo>
                    <a:lnTo>
                      <a:pt x="2006" y="17"/>
                    </a:lnTo>
                    <a:lnTo>
                      <a:pt x="2008" y="18"/>
                    </a:lnTo>
                    <a:lnTo>
                      <a:pt x="2011" y="17"/>
                    </a:lnTo>
                    <a:lnTo>
                      <a:pt x="2013" y="16"/>
                    </a:lnTo>
                    <a:lnTo>
                      <a:pt x="2016" y="15"/>
                    </a:lnTo>
                    <a:lnTo>
                      <a:pt x="2018" y="14"/>
                    </a:lnTo>
                    <a:lnTo>
                      <a:pt x="2021" y="13"/>
                    </a:lnTo>
                    <a:lnTo>
                      <a:pt x="2023" y="13"/>
                    </a:lnTo>
                    <a:lnTo>
                      <a:pt x="2026" y="13"/>
                    </a:lnTo>
                    <a:lnTo>
                      <a:pt x="2028" y="13"/>
                    </a:lnTo>
                    <a:lnTo>
                      <a:pt x="2031" y="12"/>
                    </a:lnTo>
                    <a:lnTo>
                      <a:pt x="2033" y="12"/>
                    </a:lnTo>
                    <a:lnTo>
                      <a:pt x="2036" y="11"/>
                    </a:lnTo>
                    <a:lnTo>
                      <a:pt x="2038" y="12"/>
                    </a:lnTo>
                    <a:lnTo>
                      <a:pt x="2041" y="12"/>
                    </a:lnTo>
                    <a:lnTo>
                      <a:pt x="2043" y="13"/>
                    </a:lnTo>
                    <a:lnTo>
                      <a:pt x="2046" y="16"/>
                    </a:lnTo>
                    <a:lnTo>
                      <a:pt x="2048" y="23"/>
                    </a:lnTo>
                    <a:lnTo>
                      <a:pt x="2051" y="35"/>
                    </a:lnTo>
                    <a:lnTo>
                      <a:pt x="2054" y="49"/>
                    </a:lnTo>
                    <a:lnTo>
                      <a:pt x="2056" y="58"/>
                    </a:lnTo>
                    <a:lnTo>
                      <a:pt x="2059" y="60"/>
                    </a:lnTo>
                    <a:lnTo>
                      <a:pt x="2061" y="54"/>
                    </a:lnTo>
                    <a:lnTo>
                      <a:pt x="2064" y="41"/>
                    </a:lnTo>
                    <a:lnTo>
                      <a:pt x="2066" y="27"/>
                    </a:lnTo>
                    <a:lnTo>
                      <a:pt x="2069" y="19"/>
                    </a:lnTo>
                    <a:lnTo>
                      <a:pt x="2071" y="14"/>
                    </a:lnTo>
                    <a:lnTo>
                      <a:pt x="2074" y="11"/>
                    </a:lnTo>
                    <a:lnTo>
                      <a:pt x="2076" y="11"/>
                    </a:lnTo>
                    <a:lnTo>
                      <a:pt x="2079" y="10"/>
                    </a:lnTo>
                    <a:lnTo>
                      <a:pt x="2081" y="10"/>
                    </a:lnTo>
                    <a:lnTo>
                      <a:pt x="2084" y="10"/>
                    </a:lnTo>
                    <a:lnTo>
                      <a:pt x="2086" y="10"/>
                    </a:lnTo>
                    <a:lnTo>
                      <a:pt x="2089" y="9"/>
                    </a:lnTo>
                    <a:lnTo>
                      <a:pt x="2091" y="9"/>
                    </a:lnTo>
                    <a:lnTo>
                      <a:pt x="2094" y="9"/>
                    </a:lnTo>
                    <a:lnTo>
                      <a:pt x="2096" y="9"/>
                    </a:lnTo>
                    <a:lnTo>
                      <a:pt x="2099" y="9"/>
                    </a:lnTo>
                    <a:lnTo>
                      <a:pt x="2101" y="9"/>
                    </a:lnTo>
                    <a:lnTo>
                      <a:pt x="2104" y="9"/>
                    </a:lnTo>
                    <a:lnTo>
                      <a:pt x="2106" y="9"/>
                    </a:lnTo>
                    <a:lnTo>
                      <a:pt x="2109" y="9"/>
                    </a:lnTo>
                    <a:lnTo>
                      <a:pt x="2111" y="9"/>
                    </a:lnTo>
                    <a:lnTo>
                      <a:pt x="2114" y="9"/>
                    </a:lnTo>
                    <a:lnTo>
                      <a:pt x="2116" y="9"/>
                    </a:lnTo>
                    <a:lnTo>
                      <a:pt x="2119" y="8"/>
                    </a:lnTo>
                    <a:lnTo>
                      <a:pt x="2121" y="9"/>
                    </a:lnTo>
                    <a:lnTo>
                      <a:pt x="2124" y="9"/>
                    </a:lnTo>
                    <a:lnTo>
                      <a:pt x="2127" y="9"/>
                    </a:lnTo>
                    <a:lnTo>
                      <a:pt x="2129" y="9"/>
                    </a:lnTo>
                    <a:lnTo>
                      <a:pt x="2132" y="9"/>
                    </a:lnTo>
                    <a:lnTo>
                      <a:pt x="2134" y="9"/>
                    </a:lnTo>
                    <a:lnTo>
                      <a:pt x="2137" y="9"/>
                    </a:lnTo>
                    <a:lnTo>
                      <a:pt x="2139" y="9"/>
                    </a:lnTo>
                    <a:lnTo>
                      <a:pt x="2142" y="9"/>
                    </a:lnTo>
                    <a:lnTo>
                      <a:pt x="2144" y="9"/>
                    </a:lnTo>
                    <a:lnTo>
                      <a:pt x="2147" y="8"/>
                    </a:lnTo>
                    <a:lnTo>
                      <a:pt x="2149" y="6"/>
                    </a:lnTo>
                    <a:lnTo>
                      <a:pt x="2152" y="5"/>
                    </a:lnTo>
                    <a:lnTo>
                      <a:pt x="2154" y="5"/>
                    </a:lnTo>
                    <a:lnTo>
                      <a:pt x="2157" y="5"/>
                    </a:lnTo>
                    <a:lnTo>
                      <a:pt x="2159" y="5"/>
                    </a:lnTo>
                    <a:lnTo>
                      <a:pt x="2162" y="5"/>
                    </a:lnTo>
                    <a:lnTo>
                      <a:pt x="2164" y="5"/>
                    </a:lnTo>
                    <a:lnTo>
                      <a:pt x="2167" y="5"/>
                    </a:lnTo>
                    <a:lnTo>
                      <a:pt x="2169" y="5"/>
                    </a:lnTo>
                    <a:lnTo>
                      <a:pt x="2172" y="5"/>
                    </a:lnTo>
                    <a:lnTo>
                      <a:pt x="2174" y="5"/>
                    </a:lnTo>
                    <a:lnTo>
                      <a:pt x="2177" y="5"/>
                    </a:lnTo>
                    <a:lnTo>
                      <a:pt x="2179" y="5"/>
                    </a:lnTo>
                    <a:lnTo>
                      <a:pt x="2182" y="6"/>
                    </a:lnTo>
                    <a:lnTo>
                      <a:pt x="2184" y="8"/>
                    </a:lnTo>
                    <a:lnTo>
                      <a:pt x="2187" y="13"/>
                    </a:lnTo>
                    <a:lnTo>
                      <a:pt x="2189" y="22"/>
                    </a:lnTo>
                    <a:lnTo>
                      <a:pt x="2192" y="31"/>
                    </a:lnTo>
                    <a:lnTo>
                      <a:pt x="2194" y="36"/>
                    </a:lnTo>
                    <a:lnTo>
                      <a:pt x="2197" y="34"/>
                    </a:lnTo>
                    <a:lnTo>
                      <a:pt x="2200" y="28"/>
                    </a:lnTo>
                    <a:lnTo>
                      <a:pt x="2202" y="20"/>
                    </a:lnTo>
                    <a:lnTo>
                      <a:pt x="2205" y="13"/>
                    </a:lnTo>
                    <a:lnTo>
                      <a:pt x="2207" y="10"/>
                    </a:lnTo>
                    <a:lnTo>
                      <a:pt x="2210" y="9"/>
                    </a:lnTo>
                    <a:lnTo>
                      <a:pt x="2212" y="8"/>
                    </a:lnTo>
                    <a:lnTo>
                      <a:pt x="2215" y="7"/>
                    </a:lnTo>
                    <a:lnTo>
                      <a:pt x="2217" y="8"/>
                    </a:lnTo>
                    <a:lnTo>
                      <a:pt x="2220" y="9"/>
                    </a:lnTo>
                    <a:lnTo>
                      <a:pt x="2222" y="9"/>
                    </a:lnTo>
                    <a:lnTo>
                      <a:pt x="2225" y="9"/>
                    </a:lnTo>
                    <a:lnTo>
                      <a:pt x="2227" y="9"/>
                    </a:lnTo>
                    <a:lnTo>
                      <a:pt x="2230" y="8"/>
                    </a:lnTo>
                    <a:lnTo>
                      <a:pt x="2232" y="7"/>
                    </a:lnTo>
                    <a:lnTo>
                      <a:pt x="2235" y="6"/>
                    </a:lnTo>
                    <a:lnTo>
                      <a:pt x="2237" y="5"/>
                    </a:lnTo>
                    <a:lnTo>
                      <a:pt x="2240" y="5"/>
                    </a:lnTo>
                    <a:lnTo>
                      <a:pt x="2242" y="4"/>
                    </a:lnTo>
                    <a:lnTo>
                      <a:pt x="2245" y="4"/>
                    </a:lnTo>
                    <a:lnTo>
                      <a:pt x="2247" y="5"/>
                    </a:lnTo>
                    <a:lnTo>
                      <a:pt x="2250" y="5"/>
                    </a:lnTo>
                    <a:lnTo>
                      <a:pt x="2252" y="7"/>
                    </a:lnTo>
                    <a:lnTo>
                      <a:pt x="2255" y="9"/>
                    </a:lnTo>
                    <a:lnTo>
                      <a:pt x="2257" y="11"/>
                    </a:lnTo>
                    <a:lnTo>
                      <a:pt x="2260" y="10"/>
                    </a:lnTo>
                    <a:lnTo>
                      <a:pt x="2262" y="9"/>
                    </a:lnTo>
                    <a:lnTo>
                      <a:pt x="2265" y="7"/>
                    </a:lnTo>
                    <a:lnTo>
                      <a:pt x="2267" y="5"/>
                    </a:lnTo>
                    <a:lnTo>
                      <a:pt x="2270" y="5"/>
                    </a:lnTo>
                    <a:lnTo>
                      <a:pt x="2273" y="4"/>
                    </a:lnTo>
                    <a:lnTo>
                      <a:pt x="2275" y="4"/>
                    </a:lnTo>
                    <a:lnTo>
                      <a:pt x="2278" y="4"/>
                    </a:lnTo>
                    <a:lnTo>
                      <a:pt x="2280" y="4"/>
                    </a:lnTo>
                    <a:lnTo>
                      <a:pt x="2283" y="3"/>
                    </a:lnTo>
                    <a:lnTo>
                      <a:pt x="2285" y="3"/>
                    </a:lnTo>
                    <a:lnTo>
                      <a:pt x="2288" y="3"/>
                    </a:lnTo>
                    <a:lnTo>
                      <a:pt x="2290" y="3"/>
                    </a:lnTo>
                    <a:lnTo>
                      <a:pt x="2293" y="3"/>
                    </a:lnTo>
                    <a:lnTo>
                      <a:pt x="2295" y="3"/>
                    </a:lnTo>
                    <a:lnTo>
                      <a:pt x="2298" y="3"/>
                    </a:lnTo>
                    <a:lnTo>
                      <a:pt x="2300" y="3"/>
                    </a:lnTo>
                    <a:lnTo>
                      <a:pt x="2303" y="3"/>
                    </a:lnTo>
                    <a:lnTo>
                      <a:pt x="2305" y="3"/>
                    </a:lnTo>
                    <a:lnTo>
                      <a:pt x="2308" y="4"/>
                    </a:lnTo>
                    <a:lnTo>
                      <a:pt x="2310" y="3"/>
                    </a:lnTo>
                    <a:lnTo>
                      <a:pt x="2313" y="3"/>
                    </a:lnTo>
                    <a:lnTo>
                      <a:pt x="2315" y="3"/>
                    </a:lnTo>
                    <a:lnTo>
                      <a:pt x="2318" y="3"/>
                    </a:lnTo>
                    <a:lnTo>
                      <a:pt x="2320" y="3"/>
                    </a:lnTo>
                    <a:lnTo>
                      <a:pt x="2323" y="3"/>
                    </a:lnTo>
                    <a:lnTo>
                      <a:pt x="2325" y="3"/>
                    </a:lnTo>
                    <a:lnTo>
                      <a:pt x="2328" y="3"/>
                    </a:lnTo>
                    <a:lnTo>
                      <a:pt x="2330" y="3"/>
                    </a:lnTo>
                    <a:lnTo>
                      <a:pt x="2333" y="4"/>
                    </a:lnTo>
                    <a:lnTo>
                      <a:pt x="2335" y="4"/>
                    </a:lnTo>
                    <a:lnTo>
                      <a:pt x="2338" y="5"/>
                    </a:lnTo>
                    <a:lnTo>
                      <a:pt x="2340" y="6"/>
                    </a:lnTo>
                    <a:lnTo>
                      <a:pt x="2343" y="6"/>
                    </a:lnTo>
                    <a:lnTo>
                      <a:pt x="2346" y="7"/>
                    </a:lnTo>
                    <a:lnTo>
                      <a:pt x="2348" y="8"/>
                    </a:lnTo>
                    <a:lnTo>
                      <a:pt x="2351" y="12"/>
                    </a:lnTo>
                    <a:lnTo>
                      <a:pt x="2353" y="20"/>
                    </a:lnTo>
                    <a:lnTo>
                      <a:pt x="2356" y="28"/>
                    </a:lnTo>
                    <a:lnTo>
                      <a:pt x="2358" y="37"/>
                    </a:lnTo>
                    <a:lnTo>
                      <a:pt x="2361" y="48"/>
                    </a:lnTo>
                    <a:lnTo>
                      <a:pt x="2363" y="73"/>
                    </a:lnTo>
                    <a:lnTo>
                      <a:pt x="2366" y="120"/>
                    </a:lnTo>
                    <a:lnTo>
                      <a:pt x="2368" y="180"/>
                    </a:lnTo>
                    <a:lnTo>
                      <a:pt x="2371" y="221"/>
                    </a:lnTo>
                    <a:lnTo>
                      <a:pt x="2373" y="214"/>
                    </a:lnTo>
                    <a:lnTo>
                      <a:pt x="2376" y="157"/>
                    </a:lnTo>
                    <a:lnTo>
                      <a:pt x="2378" y="91"/>
                    </a:lnTo>
                    <a:lnTo>
                      <a:pt x="2381" y="44"/>
                    </a:lnTo>
                    <a:lnTo>
                      <a:pt x="2383" y="20"/>
                    </a:lnTo>
                    <a:lnTo>
                      <a:pt x="2386" y="10"/>
                    </a:lnTo>
                    <a:lnTo>
                      <a:pt x="2388" y="7"/>
                    </a:lnTo>
                    <a:lnTo>
                      <a:pt x="2391" y="5"/>
                    </a:lnTo>
                    <a:lnTo>
                      <a:pt x="2393" y="4"/>
                    </a:lnTo>
                    <a:lnTo>
                      <a:pt x="2396" y="4"/>
                    </a:lnTo>
                    <a:lnTo>
                      <a:pt x="2398" y="4"/>
                    </a:lnTo>
                    <a:lnTo>
                      <a:pt x="2401" y="4"/>
                    </a:lnTo>
                    <a:lnTo>
                      <a:pt x="2403" y="5"/>
                    </a:lnTo>
                    <a:lnTo>
                      <a:pt x="2406" y="5"/>
                    </a:lnTo>
                    <a:lnTo>
                      <a:pt x="2408" y="5"/>
                    </a:lnTo>
                    <a:lnTo>
                      <a:pt x="2411" y="5"/>
                    </a:lnTo>
                    <a:lnTo>
                      <a:pt x="2413" y="5"/>
                    </a:lnTo>
                    <a:lnTo>
                      <a:pt x="2416" y="4"/>
                    </a:lnTo>
                    <a:lnTo>
                      <a:pt x="2419" y="3"/>
                    </a:lnTo>
                    <a:lnTo>
                      <a:pt x="2421" y="3"/>
                    </a:lnTo>
                    <a:lnTo>
                      <a:pt x="2424" y="3"/>
                    </a:lnTo>
                    <a:lnTo>
                      <a:pt x="2426" y="3"/>
                    </a:lnTo>
                    <a:lnTo>
                      <a:pt x="2429" y="3"/>
                    </a:lnTo>
                    <a:lnTo>
                      <a:pt x="2431" y="3"/>
                    </a:lnTo>
                    <a:lnTo>
                      <a:pt x="2434" y="3"/>
                    </a:lnTo>
                    <a:lnTo>
                      <a:pt x="2436" y="3"/>
                    </a:lnTo>
                    <a:lnTo>
                      <a:pt x="2439" y="3"/>
                    </a:lnTo>
                    <a:lnTo>
                      <a:pt x="2441" y="3"/>
                    </a:lnTo>
                    <a:lnTo>
                      <a:pt x="2444" y="2"/>
                    </a:lnTo>
                    <a:lnTo>
                      <a:pt x="2446" y="2"/>
                    </a:lnTo>
                    <a:lnTo>
                      <a:pt x="2449" y="2"/>
                    </a:lnTo>
                    <a:lnTo>
                      <a:pt x="2451" y="2"/>
                    </a:lnTo>
                    <a:lnTo>
                      <a:pt x="2454" y="2"/>
                    </a:lnTo>
                    <a:lnTo>
                      <a:pt x="2456" y="2"/>
                    </a:lnTo>
                    <a:lnTo>
                      <a:pt x="2459" y="2"/>
                    </a:lnTo>
                    <a:lnTo>
                      <a:pt x="2461" y="2"/>
                    </a:lnTo>
                    <a:lnTo>
                      <a:pt x="2464" y="2"/>
                    </a:lnTo>
                    <a:lnTo>
                      <a:pt x="2466" y="2"/>
                    </a:lnTo>
                    <a:lnTo>
                      <a:pt x="2469" y="2"/>
                    </a:lnTo>
                    <a:lnTo>
                      <a:pt x="2471" y="2"/>
                    </a:lnTo>
                    <a:lnTo>
                      <a:pt x="2474" y="2"/>
                    </a:lnTo>
                    <a:lnTo>
                      <a:pt x="2476" y="3"/>
                    </a:lnTo>
                    <a:lnTo>
                      <a:pt x="2479" y="5"/>
                    </a:lnTo>
                    <a:lnTo>
                      <a:pt x="2481" y="9"/>
                    </a:lnTo>
                    <a:lnTo>
                      <a:pt x="2484" y="20"/>
                    </a:lnTo>
                    <a:lnTo>
                      <a:pt x="2486" y="40"/>
                    </a:lnTo>
                    <a:lnTo>
                      <a:pt x="2489" y="71"/>
                    </a:lnTo>
                    <a:lnTo>
                      <a:pt x="2492" y="99"/>
                    </a:lnTo>
                    <a:lnTo>
                      <a:pt x="2494" y="106"/>
                    </a:lnTo>
                    <a:lnTo>
                      <a:pt x="2497" y="90"/>
                    </a:lnTo>
                    <a:lnTo>
                      <a:pt x="2499" y="59"/>
                    </a:lnTo>
                    <a:lnTo>
                      <a:pt x="2502" y="33"/>
                    </a:lnTo>
                    <a:lnTo>
                      <a:pt x="2504" y="19"/>
                    </a:lnTo>
                    <a:lnTo>
                      <a:pt x="2507" y="12"/>
                    </a:lnTo>
                    <a:lnTo>
                      <a:pt x="2509" y="10"/>
                    </a:lnTo>
                    <a:lnTo>
                      <a:pt x="2512" y="8"/>
                    </a:lnTo>
                    <a:lnTo>
                      <a:pt x="2514" y="7"/>
                    </a:lnTo>
                    <a:lnTo>
                      <a:pt x="2517" y="6"/>
                    </a:lnTo>
                    <a:lnTo>
                      <a:pt x="2519" y="6"/>
                    </a:lnTo>
                    <a:lnTo>
                      <a:pt x="2522" y="5"/>
                    </a:lnTo>
                    <a:lnTo>
                      <a:pt x="2524" y="4"/>
                    </a:lnTo>
                    <a:lnTo>
                      <a:pt x="2527" y="4"/>
                    </a:lnTo>
                    <a:lnTo>
                      <a:pt x="2529" y="5"/>
                    </a:lnTo>
                    <a:lnTo>
                      <a:pt x="2532" y="7"/>
                    </a:lnTo>
                    <a:lnTo>
                      <a:pt x="2534" y="9"/>
                    </a:lnTo>
                    <a:lnTo>
                      <a:pt x="2537" y="11"/>
                    </a:lnTo>
                    <a:lnTo>
                      <a:pt x="2539" y="12"/>
                    </a:lnTo>
                    <a:lnTo>
                      <a:pt x="2542" y="10"/>
                    </a:lnTo>
                    <a:lnTo>
                      <a:pt x="2544" y="8"/>
                    </a:lnTo>
                    <a:lnTo>
                      <a:pt x="2547" y="5"/>
                    </a:lnTo>
                    <a:lnTo>
                      <a:pt x="2549" y="4"/>
                    </a:lnTo>
                    <a:lnTo>
                      <a:pt x="2552" y="3"/>
                    </a:lnTo>
                    <a:lnTo>
                      <a:pt x="2554" y="3"/>
                    </a:lnTo>
                    <a:lnTo>
                      <a:pt x="2557" y="3"/>
                    </a:lnTo>
                    <a:lnTo>
                      <a:pt x="2559" y="3"/>
                    </a:lnTo>
                    <a:lnTo>
                      <a:pt x="2562" y="3"/>
                    </a:lnTo>
                    <a:lnTo>
                      <a:pt x="2565" y="4"/>
                    </a:lnTo>
                    <a:lnTo>
                      <a:pt x="2567" y="4"/>
                    </a:lnTo>
                    <a:lnTo>
                      <a:pt x="2570" y="3"/>
                    </a:lnTo>
                    <a:lnTo>
                      <a:pt x="2572" y="3"/>
                    </a:lnTo>
                    <a:lnTo>
                      <a:pt x="2575" y="3"/>
                    </a:lnTo>
                    <a:lnTo>
                      <a:pt x="2577" y="3"/>
                    </a:lnTo>
                    <a:lnTo>
                      <a:pt x="2580" y="3"/>
                    </a:lnTo>
                    <a:lnTo>
                      <a:pt x="2582" y="3"/>
                    </a:lnTo>
                    <a:lnTo>
                      <a:pt x="2585" y="3"/>
                    </a:lnTo>
                    <a:lnTo>
                      <a:pt x="2587" y="3"/>
                    </a:lnTo>
                    <a:lnTo>
                      <a:pt x="2590" y="4"/>
                    </a:lnTo>
                    <a:lnTo>
                      <a:pt x="2592" y="5"/>
                    </a:lnTo>
                    <a:lnTo>
                      <a:pt x="2595" y="7"/>
                    </a:lnTo>
                    <a:lnTo>
                      <a:pt x="2597" y="10"/>
                    </a:lnTo>
                    <a:lnTo>
                      <a:pt x="2600" y="17"/>
                    </a:lnTo>
                    <a:lnTo>
                      <a:pt x="2602" y="20"/>
                    </a:lnTo>
                    <a:lnTo>
                      <a:pt x="2605" y="20"/>
                    </a:lnTo>
                    <a:lnTo>
                      <a:pt x="2607" y="16"/>
                    </a:lnTo>
                    <a:lnTo>
                      <a:pt x="2610" y="10"/>
                    </a:lnTo>
                    <a:lnTo>
                      <a:pt x="2612" y="6"/>
                    </a:lnTo>
                    <a:lnTo>
                      <a:pt x="2615" y="3"/>
                    </a:lnTo>
                    <a:lnTo>
                      <a:pt x="2617" y="3"/>
                    </a:lnTo>
                    <a:lnTo>
                      <a:pt x="2620" y="2"/>
                    </a:lnTo>
                    <a:lnTo>
                      <a:pt x="2622" y="2"/>
                    </a:lnTo>
                    <a:lnTo>
                      <a:pt x="2625" y="2"/>
                    </a:lnTo>
                    <a:lnTo>
                      <a:pt x="2627" y="2"/>
                    </a:lnTo>
                    <a:lnTo>
                      <a:pt x="2630" y="2"/>
                    </a:lnTo>
                    <a:lnTo>
                      <a:pt x="2632" y="2"/>
                    </a:lnTo>
                    <a:lnTo>
                      <a:pt x="2635" y="2"/>
                    </a:lnTo>
                    <a:lnTo>
                      <a:pt x="2638" y="2"/>
                    </a:lnTo>
                    <a:lnTo>
                      <a:pt x="2640" y="3"/>
                    </a:lnTo>
                    <a:lnTo>
                      <a:pt x="2643" y="2"/>
                    </a:lnTo>
                    <a:lnTo>
                      <a:pt x="2645" y="3"/>
                    </a:lnTo>
                    <a:lnTo>
                      <a:pt x="2648" y="3"/>
                    </a:lnTo>
                    <a:lnTo>
                      <a:pt x="2650" y="3"/>
                    </a:lnTo>
                    <a:lnTo>
                      <a:pt x="2653" y="3"/>
                    </a:lnTo>
                    <a:lnTo>
                      <a:pt x="2655" y="3"/>
                    </a:lnTo>
                    <a:lnTo>
                      <a:pt x="2658" y="2"/>
                    </a:lnTo>
                    <a:lnTo>
                      <a:pt x="2660" y="2"/>
                    </a:lnTo>
                    <a:lnTo>
                      <a:pt x="2663" y="3"/>
                    </a:lnTo>
                    <a:lnTo>
                      <a:pt x="2665" y="8"/>
                    </a:lnTo>
                    <a:lnTo>
                      <a:pt x="2668" y="26"/>
                    </a:lnTo>
                    <a:lnTo>
                      <a:pt x="2670" y="70"/>
                    </a:lnTo>
                    <a:lnTo>
                      <a:pt x="2673" y="144"/>
                    </a:lnTo>
                    <a:lnTo>
                      <a:pt x="2675" y="238"/>
                    </a:lnTo>
                    <a:lnTo>
                      <a:pt x="2678" y="345"/>
                    </a:lnTo>
                    <a:lnTo>
                      <a:pt x="2680" y="432"/>
                    </a:lnTo>
                    <a:lnTo>
                      <a:pt x="2683" y="439"/>
                    </a:lnTo>
                    <a:lnTo>
                      <a:pt x="2685" y="329"/>
                    </a:lnTo>
                    <a:lnTo>
                      <a:pt x="2688" y="158"/>
                    </a:lnTo>
                    <a:lnTo>
                      <a:pt x="2690" y="59"/>
                    </a:lnTo>
                    <a:lnTo>
                      <a:pt x="2693" y="22"/>
                    </a:lnTo>
                    <a:lnTo>
                      <a:pt x="2695" y="11"/>
                    </a:lnTo>
                    <a:lnTo>
                      <a:pt x="2698" y="7"/>
                    </a:lnTo>
                    <a:lnTo>
                      <a:pt x="2700" y="6"/>
                    </a:lnTo>
                    <a:lnTo>
                      <a:pt x="2703" y="5"/>
                    </a:lnTo>
                    <a:lnTo>
                      <a:pt x="2705" y="5"/>
                    </a:lnTo>
                    <a:lnTo>
                      <a:pt x="2708" y="4"/>
                    </a:lnTo>
                    <a:lnTo>
                      <a:pt x="2710" y="4"/>
                    </a:lnTo>
                    <a:lnTo>
                      <a:pt x="2713" y="3"/>
                    </a:lnTo>
                    <a:lnTo>
                      <a:pt x="2716" y="3"/>
                    </a:lnTo>
                    <a:lnTo>
                      <a:pt x="2718" y="4"/>
                    </a:lnTo>
                    <a:lnTo>
                      <a:pt x="2721" y="4"/>
                    </a:lnTo>
                    <a:lnTo>
                      <a:pt x="2723" y="4"/>
                    </a:lnTo>
                    <a:lnTo>
                      <a:pt x="2726" y="4"/>
                    </a:lnTo>
                    <a:lnTo>
                      <a:pt x="2728" y="5"/>
                    </a:lnTo>
                    <a:lnTo>
                      <a:pt x="2731" y="5"/>
                    </a:lnTo>
                    <a:lnTo>
                      <a:pt x="2733" y="6"/>
                    </a:lnTo>
                    <a:lnTo>
                      <a:pt x="2736" y="6"/>
                    </a:lnTo>
                    <a:lnTo>
                      <a:pt x="2738" y="7"/>
                    </a:lnTo>
                    <a:lnTo>
                      <a:pt x="2741" y="7"/>
                    </a:lnTo>
                    <a:lnTo>
                      <a:pt x="2743" y="8"/>
                    </a:lnTo>
                    <a:lnTo>
                      <a:pt x="2746" y="8"/>
                    </a:lnTo>
                    <a:lnTo>
                      <a:pt x="2748" y="8"/>
                    </a:lnTo>
                    <a:lnTo>
                      <a:pt x="2751" y="8"/>
                    </a:lnTo>
                    <a:lnTo>
                      <a:pt x="2753" y="8"/>
                    </a:lnTo>
                    <a:lnTo>
                      <a:pt x="2756" y="8"/>
                    </a:lnTo>
                    <a:lnTo>
                      <a:pt x="2758" y="9"/>
                    </a:lnTo>
                    <a:lnTo>
                      <a:pt x="2761" y="10"/>
                    </a:lnTo>
                    <a:lnTo>
                      <a:pt x="2763" y="10"/>
                    </a:lnTo>
                    <a:lnTo>
                      <a:pt x="2766" y="11"/>
                    </a:lnTo>
                    <a:lnTo>
                      <a:pt x="2768" y="11"/>
                    </a:lnTo>
                    <a:lnTo>
                      <a:pt x="2771" y="12"/>
                    </a:lnTo>
                    <a:lnTo>
                      <a:pt x="2773" y="14"/>
                    </a:lnTo>
                    <a:lnTo>
                      <a:pt x="2776" y="16"/>
                    </a:lnTo>
                    <a:lnTo>
                      <a:pt x="2778" y="17"/>
                    </a:lnTo>
                    <a:lnTo>
                      <a:pt x="2781" y="13"/>
                    </a:lnTo>
                    <a:lnTo>
                      <a:pt x="2783" y="7"/>
                    </a:lnTo>
                    <a:lnTo>
                      <a:pt x="2786" y="4"/>
                    </a:lnTo>
                    <a:lnTo>
                      <a:pt x="2789" y="3"/>
                    </a:lnTo>
                    <a:lnTo>
                      <a:pt x="2791" y="3"/>
                    </a:lnTo>
                    <a:lnTo>
                      <a:pt x="2794" y="2"/>
                    </a:lnTo>
                    <a:lnTo>
                      <a:pt x="2796" y="2"/>
                    </a:lnTo>
                    <a:lnTo>
                      <a:pt x="2799" y="2"/>
                    </a:lnTo>
                    <a:lnTo>
                      <a:pt x="2801" y="2"/>
                    </a:lnTo>
                    <a:lnTo>
                      <a:pt x="2804" y="2"/>
                    </a:lnTo>
                    <a:lnTo>
                      <a:pt x="2806" y="2"/>
                    </a:lnTo>
                    <a:lnTo>
                      <a:pt x="2809" y="3"/>
                    </a:lnTo>
                    <a:lnTo>
                      <a:pt x="2811" y="3"/>
                    </a:lnTo>
                    <a:lnTo>
                      <a:pt x="2814" y="5"/>
                    </a:lnTo>
                    <a:lnTo>
                      <a:pt x="2816" y="7"/>
                    </a:lnTo>
                    <a:lnTo>
                      <a:pt x="2819" y="7"/>
                    </a:lnTo>
                    <a:lnTo>
                      <a:pt x="2821" y="7"/>
                    </a:lnTo>
                    <a:lnTo>
                      <a:pt x="2824" y="5"/>
                    </a:lnTo>
                    <a:lnTo>
                      <a:pt x="2826" y="4"/>
                    </a:lnTo>
                    <a:lnTo>
                      <a:pt x="2829" y="4"/>
                    </a:lnTo>
                    <a:lnTo>
                      <a:pt x="2831" y="4"/>
                    </a:lnTo>
                    <a:lnTo>
                      <a:pt x="2834" y="5"/>
                    </a:lnTo>
                    <a:lnTo>
                      <a:pt x="2836" y="5"/>
                    </a:lnTo>
                    <a:lnTo>
                      <a:pt x="2839" y="5"/>
                    </a:lnTo>
                    <a:lnTo>
                      <a:pt x="2841" y="6"/>
                    </a:lnTo>
                    <a:lnTo>
                      <a:pt x="2844" y="6"/>
                    </a:lnTo>
                    <a:lnTo>
                      <a:pt x="2846" y="7"/>
                    </a:lnTo>
                    <a:lnTo>
                      <a:pt x="2849" y="8"/>
                    </a:lnTo>
                    <a:lnTo>
                      <a:pt x="2851" y="9"/>
                    </a:lnTo>
                    <a:lnTo>
                      <a:pt x="2854" y="13"/>
                    </a:lnTo>
                    <a:lnTo>
                      <a:pt x="2856" y="26"/>
                    </a:lnTo>
                    <a:lnTo>
                      <a:pt x="2859" y="57"/>
                    </a:lnTo>
                    <a:lnTo>
                      <a:pt x="2862" y="107"/>
                    </a:lnTo>
                    <a:lnTo>
                      <a:pt x="2864" y="154"/>
                    </a:lnTo>
                    <a:lnTo>
                      <a:pt x="2867" y="166"/>
                    </a:lnTo>
                    <a:lnTo>
                      <a:pt x="2869" y="129"/>
                    </a:lnTo>
                    <a:lnTo>
                      <a:pt x="2872" y="77"/>
                    </a:lnTo>
                    <a:lnTo>
                      <a:pt x="2874" y="40"/>
                    </a:lnTo>
                    <a:lnTo>
                      <a:pt x="2877" y="16"/>
                    </a:lnTo>
                    <a:lnTo>
                      <a:pt x="2879" y="6"/>
                    </a:lnTo>
                    <a:lnTo>
                      <a:pt x="2882" y="4"/>
                    </a:lnTo>
                    <a:lnTo>
                      <a:pt x="2884" y="3"/>
                    </a:lnTo>
                    <a:lnTo>
                      <a:pt x="2887" y="3"/>
                    </a:lnTo>
                    <a:lnTo>
                      <a:pt x="2889" y="3"/>
                    </a:lnTo>
                    <a:lnTo>
                      <a:pt x="2892" y="4"/>
                    </a:lnTo>
                    <a:lnTo>
                      <a:pt x="2894" y="8"/>
                    </a:lnTo>
                    <a:lnTo>
                      <a:pt x="2897" y="24"/>
                    </a:lnTo>
                    <a:lnTo>
                      <a:pt x="2899" y="69"/>
                    </a:lnTo>
                    <a:lnTo>
                      <a:pt x="2902" y="152"/>
                    </a:lnTo>
                    <a:lnTo>
                      <a:pt x="2904" y="239"/>
                    </a:lnTo>
                    <a:lnTo>
                      <a:pt x="2907" y="274"/>
                    </a:lnTo>
                    <a:lnTo>
                      <a:pt x="2909" y="210"/>
                    </a:lnTo>
                    <a:lnTo>
                      <a:pt x="2912" y="116"/>
                    </a:lnTo>
                    <a:lnTo>
                      <a:pt x="2914" y="49"/>
                    </a:lnTo>
                    <a:lnTo>
                      <a:pt x="2917" y="18"/>
                    </a:lnTo>
                    <a:lnTo>
                      <a:pt x="2919" y="8"/>
                    </a:lnTo>
                    <a:lnTo>
                      <a:pt x="2922" y="6"/>
                    </a:lnTo>
                    <a:lnTo>
                      <a:pt x="2924" y="5"/>
                    </a:lnTo>
                    <a:lnTo>
                      <a:pt x="2927" y="5"/>
                    </a:lnTo>
                    <a:lnTo>
                      <a:pt x="2929" y="5"/>
                    </a:lnTo>
                    <a:lnTo>
                      <a:pt x="2932" y="7"/>
                    </a:lnTo>
                    <a:lnTo>
                      <a:pt x="2935" y="12"/>
                    </a:lnTo>
                    <a:lnTo>
                      <a:pt x="2937" y="15"/>
                    </a:lnTo>
                    <a:lnTo>
                      <a:pt x="2940" y="15"/>
                    </a:lnTo>
                    <a:lnTo>
                      <a:pt x="2942" y="11"/>
                    </a:lnTo>
                    <a:lnTo>
                      <a:pt x="2945" y="7"/>
                    </a:lnTo>
                    <a:lnTo>
                      <a:pt x="2947" y="4"/>
                    </a:lnTo>
                    <a:lnTo>
                      <a:pt x="2950" y="3"/>
                    </a:lnTo>
                    <a:lnTo>
                      <a:pt x="2952" y="3"/>
                    </a:lnTo>
                    <a:lnTo>
                      <a:pt x="2955" y="3"/>
                    </a:lnTo>
                    <a:lnTo>
                      <a:pt x="2957" y="3"/>
                    </a:lnTo>
                    <a:lnTo>
                      <a:pt x="2960" y="3"/>
                    </a:lnTo>
                    <a:lnTo>
                      <a:pt x="2962" y="2"/>
                    </a:lnTo>
                    <a:lnTo>
                      <a:pt x="2965" y="2"/>
                    </a:lnTo>
                    <a:lnTo>
                      <a:pt x="2967" y="2"/>
                    </a:lnTo>
                    <a:lnTo>
                      <a:pt x="2970" y="1"/>
                    </a:lnTo>
                    <a:lnTo>
                      <a:pt x="2972" y="1"/>
                    </a:lnTo>
                    <a:lnTo>
                      <a:pt x="2975" y="1"/>
                    </a:lnTo>
                    <a:lnTo>
                      <a:pt x="2977" y="1"/>
                    </a:lnTo>
                    <a:lnTo>
                      <a:pt x="2980" y="1"/>
                    </a:lnTo>
                    <a:lnTo>
                      <a:pt x="2982" y="1"/>
                    </a:lnTo>
                    <a:lnTo>
                      <a:pt x="2985" y="1"/>
                    </a:lnTo>
                    <a:lnTo>
                      <a:pt x="2987" y="1"/>
                    </a:lnTo>
                    <a:lnTo>
                      <a:pt x="2990" y="1"/>
                    </a:lnTo>
                    <a:lnTo>
                      <a:pt x="2992" y="1"/>
                    </a:lnTo>
                    <a:lnTo>
                      <a:pt x="2995" y="1"/>
                    </a:lnTo>
                    <a:lnTo>
                      <a:pt x="2997" y="1"/>
                    </a:lnTo>
                    <a:lnTo>
                      <a:pt x="3000" y="1"/>
                    </a:lnTo>
                    <a:lnTo>
                      <a:pt x="3002" y="1"/>
                    </a:lnTo>
                    <a:lnTo>
                      <a:pt x="3005" y="1"/>
                    </a:lnTo>
                    <a:lnTo>
                      <a:pt x="3008" y="2"/>
                    </a:lnTo>
                    <a:lnTo>
                      <a:pt x="3010" y="4"/>
                    </a:lnTo>
                    <a:lnTo>
                      <a:pt x="3013" y="4"/>
                    </a:lnTo>
                    <a:lnTo>
                      <a:pt x="3015" y="4"/>
                    </a:lnTo>
                    <a:lnTo>
                      <a:pt x="3018" y="3"/>
                    </a:lnTo>
                    <a:lnTo>
                      <a:pt x="3020" y="2"/>
                    </a:lnTo>
                    <a:lnTo>
                      <a:pt x="3023" y="1"/>
                    </a:lnTo>
                    <a:lnTo>
                      <a:pt x="3025" y="1"/>
                    </a:lnTo>
                    <a:lnTo>
                      <a:pt x="3028" y="1"/>
                    </a:lnTo>
                    <a:lnTo>
                      <a:pt x="3030" y="1"/>
                    </a:lnTo>
                    <a:lnTo>
                      <a:pt x="3033" y="1"/>
                    </a:lnTo>
                    <a:lnTo>
                      <a:pt x="3035" y="1"/>
                    </a:lnTo>
                    <a:lnTo>
                      <a:pt x="3038" y="2"/>
                    </a:lnTo>
                    <a:lnTo>
                      <a:pt x="3040" y="10"/>
                    </a:lnTo>
                    <a:lnTo>
                      <a:pt x="3043" y="37"/>
                    </a:lnTo>
                    <a:lnTo>
                      <a:pt x="3045" y="82"/>
                    </a:lnTo>
                    <a:lnTo>
                      <a:pt x="3048" y="118"/>
                    </a:lnTo>
                    <a:lnTo>
                      <a:pt x="3050" y="119"/>
                    </a:lnTo>
                    <a:lnTo>
                      <a:pt x="3053" y="91"/>
                    </a:lnTo>
                    <a:lnTo>
                      <a:pt x="3055" y="65"/>
                    </a:lnTo>
                    <a:lnTo>
                      <a:pt x="3058" y="45"/>
                    </a:lnTo>
                    <a:lnTo>
                      <a:pt x="3060" y="34"/>
                    </a:lnTo>
                    <a:lnTo>
                      <a:pt x="3063" y="27"/>
                    </a:lnTo>
                    <a:lnTo>
                      <a:pt x="3065" y="23"/>
                    </a:lnTo>
                    <a:lnTo>
                      <a:pt x="3068" y="20"/>
                    </a:lnTo>
                    <a:lnTo>
                      <a:pt x="3070" y="19"/>
                    </a:lnTo>
                    <a:lnTo>
                      <a:pt x="3073" y="17"/>
                    </a:lnTo>
                    <a:lnTo>
                      <a:pt x="3075" y="16"/>
                    </a:lnTo>
                    <a:lnTo>
                      <a:pt x="3078" y="16"/>
                    </a:lnTo>
                    <a:lnTo>
                      <a:pt x="3081" y="17"/>
                    </a:lnTo>
                    <a:lnTo>
                      <a:pt x="3083" y="18"/>
                    </a:lnTo>
                    <a:lnTo>
                      <a:pt x="3086" y="19"/>
                    </a:lnTo>
                    <a:lnTo>
                      <a:pt x="3088" y="19"/>
                    </a:lnTo>
                    <a:lnTo>
                      <a:pt x="3091" y="20"/>
                    </a:lnTo>
                    <a:lnTo>
                      <a:pt x="3093" y="24"/>
                    </a:lnTo>
                    <a:lnTo>
                      <a:pt x="3096" y="45"/>
                    </a:lnTo>
                    <a:lnTo>
                      <a:pt x="3098" y="109"/>
                    </a:lnTo>
                    <a:lnTo>
                      <a:pt x="3101" y="228"/>
                    </a:lnTo>
                    <a:lnTo>
                      <a:pt x="3103" y="366"/>
                    </a:lnTo>
                    <a:lnTo>
                      <a:pt x="3106" y="422"/>
                    </a:lnTo>
                    <a:lnTo>
                      <a:pt x="3108" y="334"/>
                    </a:lnTo>
                    <a:lnTo>
                      <a:pt x="3111" y="178"/>
                    </a:lnTo>
                    <a:lnTo>
                      <a:pt x="3113" y="74"/>
                    </a:lnTo>
                    <a:lnTo>
                      <a:pt x="3116" y="55"/>
                    </a:lnTo>
                    <a:lnTo>
                      <a:pt x="3118" y="80"/>
                    </a:lnTo>
                    <a:lnTo>
                      <a:pt x="3121" y="107"/>
                    </a:lnTo>
                    <a:lnTo>
                      <a:pt x="3123" y="99"/>
                    </a:lnTo>
                    <a:lnTo>
                      <a:pt x="3126" y="63"/>
                    </a:lnTo>
                    <a:lnTo>
                      <a:pt x="3128" y="31"/>
                    </a:lnTo>
                    <a:lnTo>
                      <a:pt x="3131" y="17"/>
                    </a:lnTo>
                    <a:lnTo>
                      <a:pt x="3133" y="12"/>
                    </a:lnTo>
                    <a:lnTo>
                      <a:pt x="3136" y="11"/>
                    </a:lnTo>
                    <a:lnTo>
                      <a:pt x="3138" y="9"/>
                    </a:lnTo>
                    <a:lnTo>
                      <a:pt x="3141" y="7"/>
                    </a:lnTo>
                    <a:lnTo>
                      <a:pt x="3143" y="6"/>
                    </a:lnTo>
                    <a:lnTo>
                      <a:pt x="3146" y="6"/>
                    </a:lnTo>
                    <a:lnTo>
                      <a:pt x="3148" y="5"/>
                    </a:lnTo>
                    <a:lnTo>
                      <a:pt x="3151" y="5"/>
                    </a:lnTo>
                    <a:lnTo>
                      <a:pt x="3154" y="4"/>
                    </a:lnTo>
                    <a:lnTo>
                      <a:pt x="3156" y="4"/>
                    </a:lnTo>
                    <a:lnTo>
                      <a:pt x="3159" y="4"/>
                    </a:lnTo>
                    <a:lnTo>
                      <a:pt x="3161" y="3"/>
                    </a:lnTo>
                    <a:lnTo>
                      <a:pt x="3164" y="3"/>
                    </a:lnTo>
                    <a:lnTo>
                      <a:pt x="3166" y="3"/>
                    </a:lnTo>
                    <a:lnTo>
                      <a:pt x="3169" y="2"/>
                    </a:lnTo>
                    <a:lnTo>
                      <a:pt x="3171" y="2"/>
                    </a:lnTo>
                    <a:lnTo>
                      <a:pt x="3174" y="2"/>
                    </a:lnTo>
                    <a:lnTo>
                      <a:pt x="3176" y="2"/>
                    </a:lnTo>
                    <a:lnTo>
                      <a:pt x="3179" y="2"/>
                    </a:lnTo>
                    <a:lnTo>
                      <a:pt x="3181" y="2"/>
                    </a:lnTo>
                    <a:lnTo>
                      <a:pt x="3184" y="2"/>
                    </a:lnTo>
                    <a:lnTo>
                      <a:pt x="3186" y="2"/>
                    </a:lnTo>
                    <a:lnTo>
                      <a:pt x="3189" y="2"/>
                    </a:lnTo>
                    <a:lnTo>
                      <a:pt x="3191" y="2"/>
                    </a:lnTo>
                    <a:lnTo>
                      <a:pt x="3194" y="2"/>
                    </a:lnTo>
                    <a:lnTo>
                      <a:pt x="3196" y="2"/>
                    </a:lnTo>
                    <a:lnTo>
                      <a:pt x="3199" y="3"/>
                    </a:lnTo>
                    <a:lnTo>
                      <a:pt x="3201" y="6"/>
                    </a:lnTo>
                    <a:lnTo>
                      <a:pt x="3204" y="13"/>
                    </a:lnTo>
                    <a:lnTo>
                      <a:pt x="3206" y="25"/>
                    </a:lnTo>
                    <a:lnTo>
                      <a:pt x="3209" y="31"/>
                    </a:lnTo>
                    <a:lnTo>
                      <a:pt x="3211" y="27"/>
                    </a:lnTo>
                    <a:lnTo>
                      <a:pt x="3214" y="17"/>
                    </a:lnTo>
                    <a:lnTo>
                      <a:pt x="3216" y="8"/>
                    </a:lnTo>
                    <a:lnTo>
                      <a:pt x="3219" y="4"/>
                    </a:lnTo>
                    <a:lnTo>
                      <a:pt x="3221" y="2"/>
                    </a:lnTo>
                    <a:lnTo>
                      <a:pt x="3224" y="2"/>
                    </a:lnTo>
                    <a:lnTo>
                      <a:pt x="3227" y="2"/>
                    </a:lnTo>
                    <a:lnTo>
                      <a:pt x="3229" y="3"/>
                    </a:lnTo>
                    <a:lnTo>
                      <a:pt x="3232" y="6"/>
                    </a:lnTo>
                    <a:lnTo>
                      <a:pt x="3234" y="11"/>
                    </a:lnTo>
                    <a:lnTo>
                      <a:pt x="3237" y="13"/>
                    </a:lnTo>
                    <a:lnTo>
                      <a:pt x="3239" y="13"/>
                    </a:lnTo>
                    <a:lnTo>
                      <a:pt x="3242" y="12"/>
                    </a:lnTo>
                    <a:lnTo>
                      <a:pt x="3244" y="14"/>
                    </a:lnTo>
                    <a:lnTo>
                      <a:pt x="3247" y="16"/>
                    </a:lnTo>
                    <a:lnTo>
                      <a:pt x="3249" y="15"/>
                    </a:lnTo>
                    <a:lnTo>
                      <a:pt x="3252" y="11"/>
                    </a:lnTo>
                    <a:lnTo>
                      <a:pt x="3254" y="7"/>
                    </a:lnTo>
                    <a:lnTo>
                      <a:pt x="3257" y="5"/>
                    </a:lnTo>
                    <a:lnTo>
                      <a:pt x="3259" y="4"/>
                    </a:lnTo>
                    <a:lnTo>
                      <a:pt x="3262" y="4"/>
                    </a:lnTo>
                    <a:lnTo>
                      <a:pt x="3264" y="3"/>
                    </a:lnTo>
                    <a:lnTo>
                      <a:pt x="3267" y="2"/>
                    </a:lnTo>
                    <a:lnTo>
                      <a:pt x="3269" y="2"/>
                    </a:lnTo>
                    <a:lnTo>
                      <a:pt x="3272" y="3"/>
                    </a:lnTo>
                    <a:lnTo>
                      <a:pt x="3274" y="5"/>
                    </a:lnTo>
                    <a:lnTo>
                      <a:pt x="3277" y="10"/>
                    </a:lnTo>
                    <a:lnTo>
                      <a:pt x="3279" y="16"/>
                    </a:lnTo>
                    <a:lnTo>
                      <a:pt x="3282" y="18"/>
                    </a:lnTo>
                    <a:lnTo>
                      <a:pt x="3284" y="15"/>
                    </a:lnTo>
                    <a:lnTo>
                      <a:pt x="3287" y="9"/>
                    </a:lnTo>
                    <a:lnTo>
                      <a:pt x="3289" y="7"/>
                    </a:lnTo>
                    <a:lnTo>
                      <a:pt x="3292" y="10"/>
                    </a:lnTo>
                    <a:lnTo>
                      <a:pt x="3294" y="16"/>
                    </a:lnTo>
                    <a:lnTo>
                      <a:pt x="3297" y="19"/>
                    </a:lnTo>
                    <a:lnTo>
                      <a:pt x="3300" y="16"/>
                    </a:lnTo>
                    <a:lnTo>
                      <a:pt x="3302" y="10"/>
                    </a:lnTo>
                    <a:lnTo>
                      <a:pt x="3305" y="8"/>
                    </a:lnTo>
                    <a:lnTo>
                      <a:pt x="3307" y="10"/>
                    </a:lnTo>
                    <a:lnTo>
                      <a:pt x="3310" y="15"/>
                    </a:lnTo>
                    <a:lnTo>
                      <a:pt x="3312" y="18"/>
                    </a:lnTo>
                    <a:lnTo>
                      <a:pt x="3315" y="15"/>
                    </a:lnTo>
                    <a:lnTo>
                      <a:pt x="3317" y="9"/>
                    </a:lnTo>
                    <a:lnTo>
                      <a:pt x="3320" y="5"/>
                    </a:lnTo>
                    <a:lnTo>
                      <a:pt x="3322" y="4"/>
                    </a:lnTo>
                    <a:lnTo>
                      <a:pt x="3325" y="3"/>
                    </a:lnTo>
                    <a:lnTo>
                      <a:pt x="3327" y="4"/>
                    </a:lnTo>
                    <a:lnTo>
                      <a:pt x="3330" y="5"/>
                    </a:lnTo>
                    <a:lnTo>
                      <a:pt x="3332" y="6"/>
                    </a:lnTo>
                    <a:lnTo>
                      <a:pt x="3335" y="6"/>
                    </a:lnTo>
                    <a:lnTo>
                      <a:pt x="3337" y="5"/>
                    </a:lnTo>
                    <a:lnTo>
                      <a:pt x="3340" y="4"/>
                    </a:lnTo>
                    <a:lnTo>
                      <a:pt x="3342" y="3"/>
                    </a:lnTo>
                    <a:lnTo>
                      <a:pt x="3345" y="3"/>
                    </a:lnTo>
                    <a:lnTo>
                      <a:pt x="3347" y="2"/>
                    </a:lnTo>
                    <a:lnTo>
                      <a:pt x="3350" y="2"/>
                    </a:lnTo>
                    <a:lnTo>
                      <a:pt x="3352" y="2"/>
                    </a:lnTo>
                    <a:lnTo>
                      <a:pt x="3355" y="3"/>
                    </a:lnTo>
                    <a:lnTo>
                      <a:pt x="3357" y="6"/>
                    </a:lnTo>
                    <a:lnTo>
                      <a:pt x="3360" y="13"/>
                    </a:lnTo>
                    <a:lnTo>
                      <a:pt x="3362" y="20"/>
                    </a:lnTo>
                    <a:lnTo>
                      <a:pt x="3365" y="21"/>
                    </a:lnTo>
                    <a:lnTo>
                      <a:pt x="3367" y="17"/>
                    </a:lnTo>
                    <a:lnTo>
                      <a:pt x="3370" y="10"/>
                    </a:lnTo>
                    <a:lnTo>
                      <a:pt x="3373" y="5"/>
                    </a:lnTo>
                    <a:lnTo>
                      <a:pt x="3375" y="3"/>
                    </a:lnTo>
                    <a:lnTo>
                      <a:pt x="3378" y="2"/>
                    </a:lnTo>
                    <a:lnTo>
                      <a:pt x="3380" y="1"/>
                    </a:lnTo>
                    <a:lnTo>
                      <a:pt x="3383" y="2"/>
                    </a:lnTo>
                    <a:lnTo>
                      <a:pt x="3385" y="1"/>
                    </a:lnTo>
                    <a:lnTo>
                      <a:pt x="3388" y="1"/>
                    </a:lnTo>
                    <a:lnTo>
                      <a:pt x="3390" y="1"/>
                    </a:lnTo>
                    <a:lnTo>
                      <a:pt x="3393" y="1"/>
                    </a:lnTo>
                    <a:lnTo>
                      <a:pt x="3395" y="2"/>
                    </a:lnTo>
                    <a:lnTo>
                      <a:pt x="3398" y="2"/>
                    </a:lnTo>
                    <a:lnTo>
                      <a:pt x="3400" y="3"/>
                    </a:lnTo>
                    <a:lnTo>
                      <a:pt x="3403" y="3"/>
                    </a:lnTo>
                    <a:lnTo>
                      <a:pt x="3405" y="3"/>
                    </a:lnTo>
                    <a:lnTo>
                      <a:pt x="3408" y="2"/>
                    </a:lnTo>
                    <a:lnTo>
                      <a:pt x="3410" y="2"/>
                    </a:lnTo>
                    <a:lnTo>
                      <a:pt x="3413" y="1"/>
                    </a:lnTo>
                    <a:lnTo>
                      <a:pt x="3415" y="1"/>
                    </a:lnTo>
                    <a:lnTo>
                      <a:pt x="3418" y="4"/>
                    </a:lnTo>
                    <a:lnTo>
                      <a:pt x="3420" y="20"/>
                    </a:lnTo>
                    <a:lnTo>
                      <a:pt x="3423" y="78"/>
                    </a:lnTo>
                    <a:lnTo>
                      <a:pt x="3425" y="219"/>
                    </a:lnTo>
                    <a:lnTo>
                      <a:pt x="3428" y="419"/>
                    </a:lnTo>
                    <a:lnTo>
                      <a:pt x="3430" y="595"/>
                    </a:lnTo>
                    <a:lnTo>
                      <a:pt x="3433" y="596"/>
                    </a:lnTo>
                    <a:lnTo>
                      <a:pt x="3435" y="339"/>
                    </a:lnTo>
                    <a:lnTo>
                      <a:pt x="3438" y="111"/>
                    </a:lnTo>
                    <a:lnTo>
                      <a:pt x="3440" y="26"/>
                    </a:lnTo>
                    <a:lnTo>
                      <a:pt x="3443" y="8"/>
                    </a:lnTo>
                    <a:lnTo>
                      <a:pt x="3446" y="5"/>
                    </a:lnTo>
                    <a:lnTo>
                      <a:pt x="3448" y="3"/>
                    </a:lnTo>
                    <a:lnTo>
                      <a:pt x="3451" y="3"/>
                    </a:lnTo>
                    <a:lnTo>
                      <a:pt x="3453" y="3"/>
                    </a:lnTo>
                    <a:lnTo>
                      <a:pt x="3456" y="2"/>
                    </a:lnTo>
                    <a:lnTo>
                      <a:pt x="3458" y="2"/>
                    </a:lnTo>
                    <a:lnTo>
                      <a:pt x="3461" y="2"/>
                    </a:lnTo>
                    <a:lnTo>
                      <a:pt x="3463" y="2"/>
                    </a:lnTo>
                    <a:lnTo>
                      <a:pt x="3466" y="2"/>
                    </a:lnTo>
                    <a:lnTo>
                      <a:pt x="3468" y="2"/>
                    </a:lnTo>
                    <a:lnTo>
                      <a:pt x="3471" y="2"/>
                    </a:lnTo>
                    <a:lnTo>
                      <a:pt x="3473" y="2"/>
                    </a:lnTo>
                    <a:lnTo>
                      <a:pt x="3476" y="2"/>
                    </a:lnTo>
                    <a:lnTo>
                      <a:pt x="3478" y="2"/>
                    </a:lnTo>
                    <a:lnTo>
                      <a:pt x="3481" y="2"/>
                    </a:lnTo>
                    <a:lnTo>
                      <a:pt x="3483" y="1"/>
                    </a:lnTo>
                    <a:lnTo>
                      <a:pt x="3486" y="1"/>
                    </a:lnTo>
                    <a:lnTo>
                      <a:pt x="3488" y="1"/>
                    </a:lnTo>
                    <a:lnTo>
                      <a:pt x="3491" y="1"/>
                    </a:lnTo>
                    <a:lnTo>
                      <a:pt x="3493" y="1"/>
                    </a:lnTo>
                    <a:lnTo>
                      <a:pt x="3496" y="1"/>
                    </a:lnTo>
                    <a:lnTo>
                      <a:pt x="3498" y="1"/>
                    </a:lnTo>
                    <a:lnTo>
                      <a:pt x="3501" y="0"/>
                    </a:lnTo>
                    <a:lnTo>
                      <a:pt x="3503" y="1"/>
                    </a:lnTo>
                    <a:lnTo>
                      <a:pt x="3506" y="1"/>
                    </a:lnTo>
                    <a:lnTo>
                      <a:pt x="3508" y="1"/>
                    </a:lnTo>
                    <a:lnTo>
                      <a:pt x="3511" y="1"/>
                    </a:lnTo>
                    <a:lnTo>
                      <a:pt x="3513" y="2"/>
                    </a:lnTo>
                    <a:lnTo>
                      <a:pt x="3516" y="3"/>
                    </a:lnTo>
                    <a:lnTo>
                      <a:pt x="3519" y="3"/>
                    </a:lnTo>
                    <a:lnTo>
                      <a:pt x="3521" y="4"/>
                    </a:lnTo>
                    <a:lnTo>
                      <a:pt x="3524" y="5"/>
                    </a:lnTo>
                    <a:lnTo>
                      <a:pt x="3526" y="7"/>
                    </a:lnTo>
                    <a:lnTo>
                      <a:pt x="3529" y="7"/>
                    </a:lnTo>
                    <a:lnTo>
                      <a:pt x="3531" y="5"/>
                    </a:lnTo>
                    <a:lnTo>
                      <a:pt x="3534" y="3"/>
                    </a:lnTo>
                    <a:lnTo>
                      <a:pt x="3536" y="1"/>
                    </a:lnTo>
                    <a:lnTo>
                      <a:pt x="3539" y="1"/>
                    </a:lnTo>
                    <a:lnTo>
                      <a:pt x="3541" y="1"/>
                    </a:lnTo>
                    <a:lnTo>
                      <a:pt x="3544" y="1"/>
                    </a:lnTo>
                    <a:lnTo>
                      <a:pt x="3546" y="1"/>
                    </a:lnTo>
                    <a:lnTo>
                      <a:pt x="3549" y="1"/>
                    </a:lnTo>
                    <a:lnTo>
                      <a:pt x="3551" y="2"/>
                    </a:lnTo>
                    <a:lnTo>
                      <a:pt x="3554" y="3"/>
                    </a:lnTo>
                    <a:lnTo>
                      <a:pt x="3556" y="3"/>
                    </a:lnTo>
                    <a:lnTo>
                      <a:pt x="3559" y="2"/>
                    </a:lnTo>
                    <a:lnTo>
                      <a:pt x="3561" y="2"/>
                    </a:lnTo>
                    <a:lnTo>
                      <a:pt x="3564" y="2"/>
                    </a:lnTo>
                    <a:lnTo>
                      <a:pt x="3566" y="1"/>
                    </a:lnTo>
                    <a:lnTo>
                      <a:pt x="3569" y="1"/>
                    </a:lnTo>
                    <a:lnTo>
                      <a:pt x="3571" y="1"/>
                    </a:lnTo>
                    <a:lnTo>
                      <a:pt x="3574" y="1"/>
                    </a:lnTo>
                    <a:lnTo>
                      <a:pt x="3576" y="3"/>
                    </a:lnTo>
                    <a:lnTo>
                      <a:pt x="3579" y="8"/>
                    </a:lnTo>
                    <a:lnTo>
                      <a:pt x="3581" y="17"/>
                    </a:lnTo>
                    <a:lnTo>
                      <a:pt x="3584" y="23"/>
                    </a:lnTo>
                    <a:lnTo>
                      <a:pt x="3586" y="22"/>
                    </a:lnTo>
                    <a:lnTo>
                      <a:pt x="3589" y="13"/>
                    </a:lnTo>
                    <a:lnTo>
                      <a:pt x="3592" y="5"/>
                    </a:lnTo>
                    <a:lnTo>
                      <a:pt x="3594" y="2"/>
                    </a:lnTo>
                    <a:lnTo>
                      <a:pt x="3597" y="1"/>
                    </a:lnTo>
                    <a:lnTo>
                      <a:pt x="3599" y="1"/>
                    </a:lnTo>
                    <a:lnTo>
                      <a:pt x="3602" y="1"/>
                    </a:lnTo>
                    <a:lnTo>
                      <a:pt x="3604" y="2"/>
                    </a:lnTo>
                    <a:lnTo>
                      <a:pt x="3607" y="3"/>
                    </a:lnTo>
                    <a:lnTo>
                      <a:pt x="3609" y="3"/>
                    </a:lnTo>
                    <a:lnTo>
                      <a:pt x="3612" y="3"/>
                    </a:lnTo>
                    <a:lnTo>
                      <a:pt x="3614" y="3"/>
                    </a:lnTo>
                    <a:lnTo>
                      <a:pt x="3617" y="4"/>
                    </a:lnTo>
                    <a:lnTo>
                      <a:pt x="3619" y="4"/>
                    </a:lnTo>
                    <a:lnTo>
                      <a:pt x="3622" y="3"/>
                    </a:lnTo>
                    <a:lnTo>
                      <a:pt x="3624" y="3"/>
                    </a:lnTo>
                    <a:lnTo>
                      <a:pt x="3627" y="3"/>
                    </a:lnTo>
                    <a:lnTo>
                      <a:pt x="3629" y="2"/>
                    </a:lnTo>
                    <a:lnTo>
                      <a:pt x="3632" y="2"/>
                    </a:lnTo>
                    <a:lnTo>
                      <a:pt x="3634" y="1"/>
                    </a:lnTo>
                    <a:lnTo>
                      <a:pt x="3637" y="1"/>
                    </a:lnTo>
                    <a:lnTo>
                      <a:pt x="3639" y="1"/>
                    </a:lnTo>
                    <a:lnTo>
                      <a:pt x="3642" y="1"/>
                    </a:lnTo>
                    <a:lnTo>
                      <a:pt x="3644" y="1"/>
                    </a:lnTo>
                    <a:lnTo>
                      <a:pt x="3647" y="2"/>
                    </a:lnTo>
                    <a:lnTo>
                      <a:pt x="3649" y="2"/>
                    </a:lnTo>
                    <a:lnTo>
                      <a:pt x="3652" y="4"/>
                    </a:lnTo>
                    <a:lnTo>
                      <a:pt x="3654" y="5"/>
                    </a:lnTo>
                    <a:lnTo>
                      <a:pt x="3657" y="4"/>
                    </a:lnTo>
                    <a:lnTo>
                      <a:pt x="3659" y="3"/>
                    </a:lnTo>
                    <a:lnTo>
                      <a:pt x="3662" y="2"/>
                    </a:lnTo>
                    <a:lnTo>
                      <a:pt x="3665" y="2"/>
                    </a:lnTo>
                    <a:lnTo>
                      <a:pt x="3667" y="2"/>
                    </a:lnTo>
                    <a:lnTo>
                      <a:pt x="3670" y="3"/>
                    </a:lnTo>
                    <a:lnTo>
                      <a:pt x="3672" y="5"/>
                    </a:lnTo>
                    <a:lnTo>
                      <a:pt x="3675" y="7"/>
                    </a:lnTo>
                    <a:lnTo>
                      <a:pt x="3677" y="7"/>
                    </a:lnTo>
                    <a:lnTo>
                      <a:pt x="3680" y="6"/>
                    </a:lnTo>
                    <a:lnTo>
                      <a:pt x="3682" y="5"/>
                    </a:lnTo>
                    <a:lnTo>
                      <a:pt x="3685" y="3"/>
                    </a:lnTo>
                    <a:lnTo>
                      <a:pt x="3687" y="2"/>
                    </a:lnTo>
                    <a:lnTo>
                      <a:pt x="3690" y="1"/>
                    </a:lnTo>
                    <a:lnTo>
                      <a:pt x="3692" y="1"/>
                    </a:lnTo>
                    <a:lnTo>
                      <a:pt x="3695" y="1"/>
                    </a:lnTo>
                    <a:lnTo>
                      <a:pt x="3697" y="1"/>
                    </a:lnTo>
                    <a:lnTo>
                      <a:pt x="3700" y="1"/>
                    </a:lnTo>
                    <a:lnTo>
                      <a:pt x="3702" y="2"/>
                    </a:lnTo>
                    <a:lnTo>
                      <a:pt x="3705" y="3"/>
                    </a:lnTo>
                    <a:lnTo>
                      <a:pt x="3707" y="3"/>
                    </a:lnTo>
                    <a:lnTo>
                      <a:pt x="3710" y="2"/>
                    </a:lnTo>
                    <a:lnTo>
                      <a:pt x="3712" y="2"/>
                    </a:lnTo>
                    <a:lnTo>
                      <a:pt x="3715" y="2"/>
                    </a:lnTo>
                    <a:lnTo>
                      <a:pt x="3717" y="2"/>
                    </a:lnTo>
                    <a:lnTo>
                      <a:pt x="3720" y="3"/>
                    </a:lnTo>
                    <a:lnTo>
                      <a:pt x="3722" y="3"/>
                    </a:lnTo>
                    <a:lnTo>
                      <a:pt x="3725" y="4"/>
                    </a:lnTo>
                    <a:lnTo>
                      <a:pt x="3727" y="4"/>
                    </a:lnTo>
                    <a:lnTo>
                      <a:pt x="3730" y="3"/>
                    </a:lnTo>
                    <a:lnTo>
                      <a:pt x="3732" y="1"/>
                    </a:lnTo>
                    <a:lnTo>
                      <a:pt x="3735" y="2"/>
                    </a:lnTo>
                    <a:lnTo>
                      <a:pt x="3738" y="8"/>
                    </a:lnTo>
                    <a:lnTo>
                      <a:pt x="3740" y="25"/>
                    </a:lnTo>
                    <a:lnTo>
                      <a:pt x="3743" y="50"/>
                    </a:lnTo>
                    <a:lnTo>
                      <a:pt x="3745" y="62"/>
                    </a:lnTo>
                    <a:lnTo>
                      <a:pt x="3748" y="51"/>
                    </a:lnTo>
                    <a:lnTo>
                      <a:pt x="3750" y="28"/>
                    </a:lnTo>
                    <a:lnTo>
                      <a:pt x="3753" y="11"/>
                    </a:lnTo>
                    <a:lnTo>
                      <a:pt x="3755" y="4"/>
                    </a:lnTo>
                    <a:lnTo>
                      <a:pt x="3758" y="2"/>
                    </a:lnTo>
                    <a:lnTo>
                      <a:pt x="3760" y="2"/>
                    </a:lnTo>
                    <a:lnTo>
                      <a:pt x="3763" y="4"/>
                    </a:lnTo>
                    <a:lnTo>
                      <a:pt x="3765" y="10"/>
                    </a:lnTo>
                    <a:lnTo>
                      <a:pt x="3768" y="33"/>
                    </a:lnTo>
                    <a:lnTo>
                      <a:pt x="3770" y="84"/>
                    </a:lnTo>
                    <a:lnTo>
                      <a:pt x="3773" y="145"/>
                    </a:lnTo>
                    <a:lnTo>
                      <a:pt x="3775" y="164"/>
                    </a:lnTo>
                    <a:lnTo>
                      <a:pt x="3778" y="118"/>
                    </a:lnTo>
                    <a:lnTo>
                      <a:pt x="3780" y="58"/>
                    </a:lnTo>
                    <a:lnTo>
                      <a:pt x="3783" y="23"/>
                    </a:lnTo>
                    <a:lnTo>
                      <a:pt x="3785" y="11"/>
                    </a:lnTo>
                    <a:lnTo>
                      <a:pt x="3788" y="10"/>
                    </a:lnTo>
                    <a:lnTo>
                      <a:pt x="3790" y="14"/>
                    </a:lnTo>
                    <a:lnTo>
                      <a:pt x="3793" y="17"/>
                    </a:lnTo>
                    <a:lnTo>
                      <a:pt x="3795" y="16"/>
                    </a:lnTo>
                    <a:lnTo>
                      <a:pt x="3798" y="13"/>
                    </a:lnTo>
                    <a:lnTo>
                      <a:pt x="3800" y="14"/>
                    </a:lnTo>
                    <a:lnTo>
                      <a:pt x="3803" y="23"/>
                    </a:lnTo>
                    <a:lnTo>
                      <a:pt x="3805" y="36"/>
                    </a:lnTo>
                    <a:lnTo>
                      <a:pt x="3808" y="45"/>
                    </a:lnTo>
                    <a:lnTo>
                      <a:pt x="3811" y="41"/>
                    </a:lnTo>
                    <a:lnTo>
                      <a:pt x="3813" y="31"/>
                    </a:lnTo>
                    <a:lnTo>
                      <a:pt x="3816" y="25"/>
                    </a:lnTo>
                    <a:lnTo>
                      <a:pt x="3818" y="25"/>
                    </a:lnTo>
                    <a:lnTo>
                      <a:pt x="3821" y="26"/>
                    </a:lnTo>
                    <a:lnTo>
                      <a:pt x="3823" y="28"/>
                    </a:lnTo>
                    <a:lnTo>
                      <a:pt x="3826" y="30"/>
                    </a:lnTo>
                    <a:lnTo>
                      <a:pt x="3828" y="31"/>
                    </a:lnTo>
                    <a:lnTo>
                      <a:pt x="3831" y="33"/>
                    </a:lnTo>
                    <a:lnTo>
                      <a:pt x="3833" y="36"/>
                    </a:lnTo>
                    <a:lnTo>
                      <a:pt x="3836" y="39"/>
                    </a:lnTo>
                    <a:lnTo>
                      <a:pt x="3838" y="44"/>
                    </a:lnTo>
                    <a:lnTo>
                      <a:pt x="3841" y="46"/>
                    </a:lnTo>
                    <a:lnTo>
                      <a:pt x="3843" y="47"/>
                    </a:lnTo>
                    <a:lnTo>
                      <a:pt x="3846" y="49"/>
                    </a:lnTo>
                    <a:lnTo>
                      <a:pt x="3848" y="51"/>
                    </a:lnTo>
                    <a:lnTo>
                      <a:pt x="3851" y="54"/>
                    </a:lnTo>
                    <a:lnTo>
                      <a:pt x="3853" y="54"/>
                    </a:lnTo>
                    <a:lnTo>
                      <a:pt x="3856" y="56"/>
                    </a:lnTo>
                    <a:lnTo>
                      <a:pt x="3858" y="58"/>
                    </a:lnTo>
                    <a:lnTo>
                      <a:pt x="3861" y="63"/>
                    </a:lnTo>
                    <a:lnTo>
                      <a:pt x="3863" y="73"/>
                    </a:lnTo>
                    <a:lnTo>
                      <a:pt x="3866" y="86"/>
                    </a:lnTo>
                    <a:lnTo>
                      <a:pt x="3868" y="96"/>
                    </a:lnTo>
                    <a:lnTo>
                      <a:pt x="3871" y="100"/>
                    </a:lnTo>
                    <a:lnTo>
                      <a:pt x="3873" y="98"/>
                    </a:lnTo>
                    <a:lnTo>
                      <a:pt x="3876" y="97"/>
                    </a:lnTo>
                    <a:lnTo>
                      <a:pt x="3878" y="99"/>
                    </a:lnTo>
                    <a:lnTo>
                      <a:pt x="3881" y="107"/>
                    </a:lnTo>
                    <a:lnTo>
                      <a:pt x="3884" y="131"/>
                    </a:lnTo>
                    <a:lnTo>
                      <a:pt x="3886" y="127"/>
                    </a:lnTo>
                    <a:lnTo>
                      <a:pt x="3889" y="90"/>
                    </a:lnTo>
                    <a:lnTo>
                      <a:pt x="3891" y="71"/>
                    </a:lnTo>
                    <a:lnTo>
                      <a:pt x="3894" y="43"/>
                    </a:lnTo>
                    <a:lnTo>
                      <a:pt x="3896" y="27"/>
                    </a:lnTo>
                    <a:lnTo>
                      <a:pt x="3899" y="22"/>
                    </a:lnTo>
                    <a:lnTo>
                      <a:pt x="3901" y="22"/>
                    </a:lnTo>
                    <a:lnTo>
                      <a:pt x="3904" y="23"/>
                    </a:lnTo>
                    <a:lnTo>
                      <a:pt x="3906" y="21"/>
                    </a:lnTo>
                    <a:lnTo>
                      <a:pt x="3909" y="19"/>
                    </a:lnTo>
                    <a:lnTo>
                      <a:pt x="3911" y="15"/>
                    </a:lnTo>
                    <a:lnTo>
                      <a:pt x="3914" y="10"/>
                    </a:lnTo>
                    <a:lnTo>
                      <a:pt x="3916" y="8"/>
                    </a:lnTo>
                    <a:lnTo>
                      <a:pt x="3919" y="6"/>
                    </a:lnTo>
                    <a:lnTo>
                      <a:pt x="3921" y="5"/>
                    </a:lnTo>
                    <a:lnTo>
                      <a:pt x="3924" y="4"/>
                    </a:lnTo>
                    <a:lnTo>
                      <a:pt x="3926" y="3"/>
                    </a:lnTo>
                    <a:lnTo>
                      <a:pt x="3929" y="3"/>
                    </a:lnTo>
                    <a:lnTo>
                      <a:pt x="3931" y="3"/>
                    </a:lnTo>
                    <a:lnTo>
                      <a:pt x="3934" y="3"/>
                    </a:lnTo>
                    <a:lnTo>
                      <a:pt x="3936" y="3"/>
                    </a:lnTo>
                    <a:lnTo>
                      <a:pt x="3939" y="4"/>
                    </a:lnTo>
                    <a:lnTo>
                      <a:pt x="3941" y="4"/>
                    </a:lnTo>
                    <a:lnTo>
                      <a:pt x="3944" y="3"/>
                    </a:lnTo>
                    <a:lnTo>
                      <a:pt x="3946" y="5"/>
                    </a:lnTo>
                    <a:lnTo>
                      <a:pt x="3949" y="7"/>
                    </a:lnTo>
                    <a:lnTo>
                      <a:pt x="3951" y="9"/>
                    </a:lnTo>
                    <a:lnTo>
                      <a:pt x="3954" y="9"/>
                    </a:lnTo>
                    <a:lnTo>
                      <a:pt x="3956" y="7"/>
                    </a:lnTo>
                    <a:lnTo>
                      <a:pt x="3959" y="5"/>
                    </a:lnTo>
                    <a:lnTo>
                      <a:pt x="3962" y="4"/>
                    </a:lnTo>
                    <a:lnTo>
                      <a:pt x="3964" y="4"/>
                    </a:lnTo>
                    <a:lnTo>
                      <a:pt x="3967" y="3"/>
                    </a:lnTo>
                    <a:lnTo>
                      <a:pt x="3969" y="2"/>
                    </a:lnTo>
                    <a:lnTo>
                      <a:pt x="3972" y="2"/>
                    </a:lnTo>
                    <a:lnTo>
                      <a:pt x="3974" y="3"/>
                    </a:lnTo>
                    <a:lnTo>
                      <a:pt x="3977" y="7"/>
                    </a:lnTo>
                    <a:lnTo>
                      <a:pt x="3979" y="39"/>
                    </a:lnTo>
                    <a:lnTo>
                      <a:pt x="3982" y="184"/>
                    </a:lnTo>
                    <a:lnTo>
                      <a:pt x="3984" y="548"/>
                    </a:lnTo>
                    <a:lnTo>
                      <a:pt x="3987" y="1186"/>
                    </a:lnTo>
                    <a:lnTo>
                      <a:pt x="3989" y="1799"/>
                    </a:lnTo>
                    <a:lnTo>
                      <a:pt x="3992" y="1844"/>
                    </a:lnTo>
                    <a:lnTo>
                      <a:pt x="3994" y="1088"/>
                    </a:lnTo>
                    <a:lnTo>
                      <a:pt x="3997" y="281"/>
                    </a:lnTo>
                    <a:lnTo>
                      <a:pt x="3999" y="58"/>
                    </a:lnTo>
                    <a:lnTo>
                      <a:pt x="4002" y="22"/>
                    </a:lnTo>
                    <a:lnTo>
                      <a:pt x="4004" y="14"/>
                    </a:lnTo>
                    <a:lnTo>
                      <a:pt x="4007" y="8"/>
                    </a:lnTo>
                    <a:lnTo>
                      <a:pt x="4009" y="6"/>
                    </a:lnTo>
                    <a:lnTo>
                      <a:pt x="4012" y="6"/>
                    </a:lnTo>
                    <a:lnTo>
                      <a:pt x="4014" y="6"/>
                    </a:lnTo>
                    <a:lnTo>
                      <a:pt x="4017" y="6"/>
                    </a:lnTo>
                    <a:lnTo>
                      <a:pt x="4019" y="5"/>
                    </a:lnTo>
                    <a:lnTo>
                      <a:pt x="4022" y="5"/>
                    </a:lnTo>
                    <a:lnTo>
                      <a:pt x="4024" y="7"/>
                    </a:lnTo>
                    <a:lnTo>
                      <a:pt x="4027" y="11"/>
                    </a:lnTo>
                    <a:lnTo>
                      <a:pt x="4029" y="15"/>
                    </a:lnTo>
                    <a:lnTo>
                      <a:pt x="4032" y="16"/>
                    </a:lnTo>
                    <a:lnTo>
                      <a:pt x="4035" y="11"/>
                    </a:lnTo>
                    <a:lnTo>
                      <a:pt x="4037" y="6"/>
                    </a:lnTo>
                    <a:lnTo>
                      <a:pt x="4040" y="4"/>
                    </a:lnTo>
                    <a:lnTo>
                      <a:pt x="4042" y="4"/>
                    </a:lnTo>
                    <a:lnTo>
                      <a:pt x="4045" y="4"/>
                    </a:lnTo>
                    <a:lnTo>
                      <a:pt x="4047" y="3"/>
                    </a:lnTo>
                    <a:lnTo>
                      <a:pt x="4050" y="3"/>
                    </a:lnTo>
                    <a:lnTo>
                      <a:pt x="4052" y="3"/>
                    </a:lnTo>
                    <a:lnTo>
                      <a:pt x="4055" y="5"/>
                    </a:lnTo>
                    <a:lnTo>
                      <a:pt x="4057" y="7"/>
                    </a:lnTo>
                    <a:lnTo>
                      <a:pt x="4060" y="9"/>
                    </a:lnTo>
                    <a:lnTo>
                      <a:pt x="4062" y="11"/>
                    </a:lnTo>
                    <a:lnTo>
                      <a:pt x="4065" y="10"/>
                    </a:lnTo>
                    <a:lnTo>
                      <a:pt x="4067" y="9"/>
                    </a:lnTo>
                    <a:lnTo>
                      <a:pt x="4070" y="9"/>
                    </a:lnTo>
                    <a:lnTo>
                      <a:pt x="4072" y="7"/>
                    </a:lnTo>
                    <a:lnTo>
                      <a:pt x="4075" y="5"/>
                    </a:lnTo>
                    <a:lnTo>
                      <a:pt x="4077" y="4"/>
                    </a:lnTo>
                    <a:lnTo>
                      <a:pt x="4080" y="3"/>
                    </a:lnTo>
                    <a:lnTo>
                      <a:pt x="4082" y="3"/>
                    </a:lnTo>
                    <a:lnTo>
                      <a:pt x="4085" y="2"/>
                    </a:lnTo>
                    <a:lnTo>
                      <a:pt x="4087" y="2"/>
                    </a:lnTo>
                    <a:lnTo>
                      <a:pt x="4090" y="2"/>
                    </a:lnTo>
                    <a:lnTo>
                      <a:pt x="4092" y="1"/>
                    </a:lnTo>
                    <a:lnTo>
                      <a:pt x="4095" y="1"/>
                    </a:lnTo>
                    <a:lnTo>
                      <a:pt x="4097" y="1"/>
                    </a:lnTo>
                    <a:lnTo>
                      <a:pt x="4100" y="2"/>
                    </a:lnTo>
                    <a:lnTo>
                      <a:pt x="4102" y="1"/>
                    </a:lnTo>
                    <a:lnTo>
                      <a:pt x="4105" y="1"/>
                    </a:lnTo>
                    <a:lnTo>
                      <a:pt x="4108" y="1"/>
                    </a:lnTo>
                    <a:lnTo>
                      <a:pt x="4110" y="0"/>
                    </a:lnTo>
                    <a:lnTo>
                      <a:pt x="4113" y="0"/>
                    </a:lnTo>
                    <a:lnTo>
                      <a:pt x="4115" y="1"/>
                    </a:lnTo>
                    <a:lnTo>
                      <a:pt x="4118" y="1"/>
                    </a:lnTo>
                    <a:lnTo>
                      <a:pt x="4120" y="1"/>
                    </a:lnTo>
                    <a:lnTo>
                      <a:pt x="4123" y="1"/>
                    </a:lnTo>
                    <a:lnTo>
                      <a:pt x="4125" y="1"/>
                    </a:lnTo>
                    <a:lnTo>
                      <a:pt x="4128" y="1"/>
                    </a:lnTo>
                    <a:lnTo>
                      <a:pt x="4130" y="1"/>
                    </a:lnTo>
                    <a:lnTo>
                      <a:pt x="4133" y="2"/>
                    </a:lnTo>
                    <a:lnTo>
                      <a:pt x="4135" y="2"/>
                    </a:lnTo>
                    <a:lnTo>
                      <a:pt x="4138" y="2"/>
                    </a:lnTo>
                    <a:lnTo>
                      <a:pt x="4140" y="2"/>
                    </a:lnTo>
                    <a:lnTo>
                      <a:pt x="4143" y="1"/>
                    </a:lnTo>
                    <a:lnTo>
                      <a:pt x="4145" y="1"/>
                    </a:lnTo>
                    <a:lnTo>
                      <a:pt x="4148" y="2"/>
                    </a:lnTo>
                    <a:lnTo>
                      <a:pt x="4150" y="3"/>
                    </a:lnTo>
                    <a:lnTo>
                      <a:pt x="4153" y="6"/>
                    </a:lnTo>
                    <a:lnTo>
                      <a:pt x="4155" y="9"/>
                    </a:lnTo>
                    <a:lnTo>
                      <a:pt x="4158" y="10"/>
                    </a:lnTo>
                    <a:lnTo>
                      <a:pt x="4160" y="7"/>
                    </a:lnTo>
                    <a:lnTo>
                      <a:pt x="4163" y="5"/>
                    </a:lnTo>
                    <a:lnTo>
                      <a:pt x="4165" y="4"/>
                    </a:lnTo>
                    <a:lnTo>
                      <a:pt x="4168" y="4"/>
                    </a:lnTo>
                    <a:lnTo>
                      <a:pt x="4170" y="5"/>
                    </a:lnTo>
                    <a:lnTo>
                      <a:pt x="4173" y="7"/>
                    </a:lnTo>
                    <a:lnTo>
                      <a:pt x="4175" y="12"/>
                    </a:lnTo>
                    <a:lnTo>
                      <a:pt x="4178" y="39"/>
                    </a:lnTo>
                    <a:lnTo>
                      <a:pt x="4181" y="151"/>
                    </a:lnTo>
                    <a:lnTo>
                      <a:pt x="4183" y="355"/>
                    </a:lnTo>
                    <a:lnTo>
                      <a:pt x="4186" y="517"/>
                    </a:lnTo>
                    <a:lnTo>
                      <a:pt x="4188" y="491"/>
                    </a:lnTo>
                    <a:lnTo>
                      <a:pt x="4191" y="295"/>
                    </a:lnTo>
                    <a:lnTo>
                      <a:pt x="4193" y="158"/>
                    </a:lnTo>
                    <a:lnTo>
                      <a:pt x="4196" y="96"/>
                    </a:lnTo>
                    <a:lnTo>
                      <a:pt x="4198" y="65"/>
                    </a:lnTo>
                    <a:lnTo>
                      <a:pt x="4201" y="53"/>
                    </a:lnTo>
                    <a:lnTo>
                      <a:pt x="4203" y="43"/>
                    </a:lnTo>
                    <a:lnTo>
                      <a:pt x="4206" y="37"/>
                    </a:lnTo>
                    <a:lnTo>
                      <a:pt x="4208" y="34"/>
                    </a:lnTo>
                    <a:lnTo>
                      <a:pt x="4211" y="34"/>
                    </a:lnTo>
                    <a:lnTo>
                      <a:pt x="4213" y="33"/>
                    </a:lnTo>
                    <a:lnTo>
                      <a:pt x="4216" y="32"/>
                    </a:lnTo>
                    <a:lnTo>
                      <a:pt x="4218" y="30"/>
                    </a:lnTo>
                    <a:lnTo>
                      <a:pt x="4221" y="28"/>
                    </a:lnTo>
                    <a:lnTo>
                      <a:pt x="4223" y="27"/>
                    </a:lnTo>
                    <a:lnTo>
                      <a:pt x="4226" y="26"/>
                    </a:lnTo>
                    <a:lnTo>
                      <a:pt x="4228" y="25"/>
                    </a:lnTo>
                    <a:lnTo>
                      <a:pt x="4231" y="24"/>
                    </a:lnTo>
                    <a:lnTo>
                      <a:pt x="4233" y="24"/>
                    </a:lnTo>
                    <a:lnTo>
                      <a:pt x="4236" y="23"/>
                    </a:lnTo>
                    <a:lnTo>
                      <a:pt x="4238" y="21"/>
                    </a:lnTo>
                    <a:lnTo>
                      <a:pt x="4241" y="20"/>
                    </a:lnTo>
                    <a:lnTo>
                      <a:pt x="4243" y="18"/>
                    </a:lnTo>
                    <a:lnTo>
                      <a:pt x="4246" y="17"/>
                    </a:lnTo>
                    <a:lnTo>
                      <a:pt x="4248" y="17"/>
                    </a:lnTo>
                    <a:lnTo>
                      <a:pt x="4251" y="18"/>
                    </a:lnTo>
                    <a:lnTo>
                      <a:pt x="4254" y="19"/>
                    </a:lnTo>
                    <a:lnTo>
                      <a:pt x="4256" y="19"/>
                    </a:lnTo>
                    <a:lnTo>
                      <a:pt x="4259" y="19"/>
                    </a:lnTo>
                    <a:lnTo>
                      <a:pt x="4261" y="17"/>
                    </a:lnTo>
                    <a:lnTo>
                      <a:pt x="4264" y="16"/>
                    </a:lnTo>
                    <a:lnTo>
                      <a:pt x="4266" y="14"/>
                    </a:lnTo>
                    <a:lnTo>
                      <a:pt x="4269" y="14"/>
                    </a:lnTo>
                    <a:lnTo>
                      <a:pt x="4271" y="12"/>
                    </a:lnTo>
                    <a:lnTo>
                      <a:pt x="4274" y="12"/>
                    </a:lnTo>
                    <a:lnTo>
                      <a:pt x="4276" y="12"/>
                    </a:lnTo>
                    <a:lnTo>
                      <a:pt x="4279" y="11"/>
                    </a:lnTo>
                    <a:lnTo>
                      <a:pt x="4281" y="11"/>
                    </a:lnTo>
                    <a:lnTo>
                      <a:pt x="4284" y="9"/>
                    </a:lnTo>
                    <a:lnTo>
                      <a:pt x="4286" y="9"/>
                    </a:lnTo>
                    <a:lnTo>
                      <a:pt x="4289" y="9"/>
                    </a:lnTo>
                    <a:lnTo>
                      <a:pt x="4291" y="8"/>
                    </a:lnTo>
                    <a:lnTo>
                      <a:pt x="4294" y="10"/>
                    </a:lnTo>
                    <a:lnTo>
                      <a:pt x="4296" y="12"/>
                    </a:lnTo>
                    <a:lnTo>
                      <a:pt x="4299" y="14"/>
                    </a:lnTo>
                    <a:lnTo>
                      <a:pt x="4301" y="14"/>
                    </a:lnTo>
                    <a:lnTo>
                      <a:pt x="4304" y="13"/>
                    </a:lnTo>
                    <a:lnTo>
                      <a:pt x="4306" y="14"/>
                    </a:lnTo>
                    <a:lnTo>
                      <a:pt x="4309" y="25"/>
                    </a:lnTo>
                    <a:lnTo>
                      <a:pt x="4311" y="45"/>
                    </a:lnTo>
                    <a:lnTo>
                      <a:pt x="4314" y="59"/>
                    </a:lnTo>
                    <a:lnTo>
                      <a:pt x="4316" y="46"/>
                    </a:lnTo>
                    <a:lnTo>
                      <a:pt x="4319" y="26"/>
                    </a:lnTo>
                    <a:lnTo>
                      <a:pt x="4321" y="15"/>
                    </a:lnTo>
                    <a:lnTo>
                      <a:pt x="4324" y="12"/>
                    </a:lnTo>
                    <a:lnTo>
                      <a:pt x="4327" y="11"/>
                    </a:lnTo>
                    <a:lnTo>
                      <a:pt x="4329" y="10"/>
                    </a:lnTo>
                    <a:lnTo>
                      <a:pt x="4332" y="9"/>
                    </a:lnTo>
                    <a:lnTo>
                      <a:pt x="4334" y="8"/>
                    </a:lnTo>
                    <a:lnTo>
                      <a:pt x="4337" y="7"/>
                    </a:lnTo>
                    <a:lnTo>
                      <a:pt x="4339" y="8"/>
                    </a:lnTo>
                    <a:lnTo>
                      <a:pt x="4342" y="10"/>
                    </a:lnTo>
                    <a:lnTo>
                      <a:pt x="4344" y="14"/>
                    </a:lnTo>
                    <a:lnTo>
                      <a:pt x="4347" y="24"/>
                    </a:lnTo>
                    <a:lnTo>
                      <a:pt x="4349" y="34"/>
                    </a:lnTo>
                    <a:lnTo>
                      <a:pt x="4352" y="36"/>
                    </a:lnTo>
                    <a:lnTo>
                      <a:pt x="4354" y="25"/>
                    </a:lnTo>
                    <a:lnTo>
                      <a:pt x="4357" y="14"/>
                    </a:lnTo>
                    <a:lnTo>
                      <a:pt x="4359" y="8"/>
                    </a:lnTo>
                    <a:lnTo>
                      <a:pt x="4362" y="7"/>
                    </a:lnTo>
                    <a:lnTo>
                      <a:pt x="4364" y="8"/>
                    </a:lnTo>
                    <a:lnTo>
                      <a:pt x="4367" y="9"/>
                    </a:lnTo>
                    <a:lnTo>
                      <a:pt x="4369" y="9"/>
                    </a:lnTo>
                    <a:lnTo>
                      <a:pt x="4372" y="11"/>
                    </a:lnTo>
                    <a:lnTo>
                      <a:pt x="4374" y="22"/>
                    </a:lnTo>
                    <a:lnTo>
                      <a:pt x="4377" y="38"/>
                    </a:lnTo>
                    <a:lnTo>
                      <a:pt x="4379" y="40"/>
                    </a:lnTo>
                    <a:lnTo>
                      <a:pt x="4382" y="28"/>
                    </a:lnTo>
                    <a:lnTo>
                      <a:pt x="4384" y="14"/>
                    </a:lnTo>
                    <a:lnTo>
                      <a:pt x="4387" y="8"/>
                    </a:lnTo>
                    <a:lnTo>
                      <a:pt x="4389" y="8"/>
                    </a:lnTo>
                    <a:lnTo>
                      <a:pt x="4392" y="9"/>
                    </a:lnTo>
                    <a:lnTo>
                      <a:pt x="4394" y="11"/>
                    </a:lnTo>
                    <a:lnTo>
                      <a:pt x="4397" y="12"/>
                    </a:lnTo>
                    <a:lnTo>
                      <a:pt x="4400" y="13"/>
                    </a:lnTo>
                    <a:lnTo>
                      <a:pt x="4402" y="14"/>
                    </a:lnTo>
                    <a:lnTo>
                      <a:pt x="4405" y="16"/>
                    </a:lnTo>
                    <a:lnTo>
                      <a:pt x="4407" y="18"/>
                    </a:lnTo>
                    <a:lnTo>
                      <a:pt x="4410" y="20"/>
                    </a:lnTo>
                    <a:lnTo>
                      <a:pt x="4412" y="22"/>
                    </a:lnTo>
                    <a:lnTo>
                      <a:pt x="4415" y="24"/>
                    </a:lnTo>
                    <a:lnTo>
                      <a:pt x="4417" y="25"/>
                    </a:lnTo>
                    <a:lnTo>
                      <a:pt x="4420" y="24"/>
                    </a:lnTo>
                    <a:lnTo>
                      <a:pt x="4422" y="23"/>
                    </a:lnTo>
                    <a:lnTo>
                      <a:pt x="4425" y="21"/>
                    </a:lnTo>
                    <a:lnTo>
                      <a:pt x="4427" y="21"/>
                    </a:lnTo>
                    <a:lnTo>
                      <a:pt x="4430" y="21"/>
                    </a:lnTo>
                    <a:lnTo>
                      <a:pt x="4432" y="22"/>
                    </a:lnTo>
                    <a:lnTo>
                      <a:pt x="4435" y="22"/>
                    </a:lnTo>
                    <a:lnTo>
                      <a:pt x="4437" y="21"/>
                    </a:lnTo>
                    <a:lnTo>
                      <a:pt x="4440" y="20"/>
                    </a:lnTo>
                    <a:lnTo>
                      <a:pt x="4442" y="21"/>
                    </a:lnTo>
                    <a:lnTo>
                      <a:pt x="4445" y="21"/>
                    </a:lnTo>
                    <a:lnTo>
                      <a:pt x="4447" y="21"/>
                    </a:lnTo>
                    <a:lnTo>
                      <a:pt x="4450" y="19"/>
                    </a:lnTo>
                    <a:lnTo>
                      <a:pt x="4452" y="18"/>
                    </a:lnTo>
                    <a:lnTo>
                      <a:pt x="4455" y="19"/>
                    </a:lnTo>
                    <a:lnTo>
                      <a:pt x="4457" y="19"/>
                    </a:lnTo>
                    <a:lnTo>
                      <a:pt x="4460" y="23"/>
                    </a:lnTo>
                    <a:lnTo>
                      <a:pt x="4462" y="28"/>
                    </a:lnTo>
                    <a:lnTo>
                      <a:pt x="4465" y="31"/>
                    </a:lnTo>
                    <a:lnTo>
                      <a:pt x="4467" y="27"/>
                    </a:lnTo>
                    <a:lnTo>
                      <a:pt x="4470" y="22"/>
                    </a:lnTo>
                    <a:lnTo>
                      <a:pt x="4473" y="18"/>
                    </a:lnTo>
                    <a:lnTo>
                      <a:pt x="4475" y="17"/>
                    </a:lnTo>
                    <a:lnTo>
                      <a:pt x="4478" y="16"/>
                    </a:lnTo>
                    <a:lnTo>
                      <a:pt x="4480" y="19"/>
                    </a:lnTo>
                    <a:lnTo>
                      <a:pt x="4483" y="33"/>
                    </a:lnTo>
                    <a:lnTo>
                      <a:pt x="4485" y="56"/>
                    </a:lnTo>
                    <a:lnTo>
                      <a:pt x="4488" y="65"/>
                    </a:lnTo>
                    <a:lnTo>
                      <a:pt x="4490" y="46"/>
                    </a:lnTo>
                    <a:lnTo>
                      <a:pt x="4493" y="22"/>
                    </a:lnTo>
                    <a:lnTo>
                      <a:pt x="4495" y="9"/>
                    </a:lnTo>
                    <a:lnTo>
                      <a:pt x="4498" y="6"/>
                    </a:lnTo>
                    <a:lnTo>
                      <a:pt x="4500" y="6"/>
                    </a:lnTo>
                    <a:lnTo>
                      <a:pt x="4503" y="6"/>
                    </a:lnTo>
                    <a:lnTo>
                      <a:pt x="4505" y="5"/>
                    </a:lnTo>
                    <a:lnTo>
                      <a:pt x="4508" y="5"/>
                    </a:lnTo>
                    <a:lnTo>
                      <a:pt x="4510" y="6"/>
                    </a:lnTo>
                    <a:lnTo>
                      <a:pt x="4513" y="6"/>
                    </a:lnTo>
                    <a:lnTo>
                      <a:pt x="4515" y="6"/>
                    </a:lnTo>
                    <a:lnTo>
                      <a:pt x="4518" y="6"/>
                    </a:lnTo>
                    <a:lnTo>
                      <a:pt x="4520" y="6"/>
                    </a:lnTo>
                    <a:lnTo>
                      <a:pt x="4523" y="7"/>
                    </a:lnTo>
                    <a:lnTo>
                      <a:pt x="4525" y="7"/>
                    </a:lnTo>
                    <a:lnTo>
                      <a:pt x="4528" y="8"/>
                    </a:lnTo>
                    <a:lnTo>
                      <a:pt x="4530" y="11"/>
                    </a:lnTo>
                    <a:lnTo>
                      <a:pt x="4533" y="11"/>
                    </a:lnTo>
                    <a:lnTo>
                      <a:pt x="4535" y="13"/>
                    </a:lnTo>
                    <a:lnTo>
                      <a:pt x="4538" y="18"/>
                    </a:lnTo>
                    <a:lnTo>
                      <a:pt x="4540" y="28"/>
                    </a:lnTo>
                    <a:lnTo>
                      <a:pt x="4543" y="37"/>
                    </a:lnTo>
                    <a:lnTo>
                      <a:pt x="4546" y="33"/>
                    </a:lnTo>
                    <a:lnTo>
                      <a:pt x="4548" y="23"/>
                    </a:lnTo>
                    <a:lnTo>
                      <a:pt x="4551" y="18"/>
                    </a:lnTo>
                    <a:lnTo>
                      <a:pt x="4553" y="20"/>
                    </a:lnTo>
                    <a:lnTo>
                      <a:pt x="4556" y="22"/>
                    </a:lnTo>
                    <a:lnTo>
                      <a:pt x="4558" y="17"/>
                    </a:lnTo>
                    <a:lnTo>
                      <a:pt x="4561" y="12"/>
                    </a:lnTo>
                    <a:lnTo>
                      <a:pt x="4563" y="16"/>
                    </a:lnTo>
                    <a:lnTo>
                      <a:pt x="4566" y="32"/>
                    </a:lnTo>
                    <a:lnTo>
                      <a:pt x="4568" y="46"/>
                    </a:lnTo>
                    <a:lnTo>
                      <a:pt x="4571" y="39"/>
                    </a:lnTo>
                    <a:lnTo>
                      <a:pt x="4573" y="23"/>
                    </a:lnTo>
                    <a:lnTo>
                      <a:pt x="4576" y="12"/>
                    </a:lnTo>
                    <a:lnTo>
                      <a:pt x="4578" y="8"/>
                    </a:lnTo>
                    <a:lnTo>
                      <a:pt x="4581" y="6"/>
                    </a:lnTo>
                    <a:lnTo>
                      <a:pt x="4583" y="6"/>
                    </a:lnTo>
                    <a:lnTo>
                      <a:pt x="4586" y="5"/>
                    </a:lnTo>
                    <a:lnTo>
                      <a:pt x="4588" y="4"/>
                    </a:lnTo>
                    <a:lnTo>
                      <a:pt x="4591" y="5"/>
                    </a:lnTo>
                    <a:lnTo>
                      <a:pt x="4593" y="5"/>
                    </a:lnTo>
                    <a:lnTo>
                      <a:pt x="4596" y="6"/>
                    </a:lnTo>
                    <a:lnTo>
                      <a:pt x="4598" y="11"/>
                    </a:lnTo>
                    <a:lnTo>
                      <a:pt x="4601" y="18"/>
                    </a:lnTo>
                    <a:lnTo>
                      <a:pt x="4603" y="28"/>
                    </a:lnTo>
                    <a:lnTo>
                      <a:pt x="4606" y="29"/>
                    </a:lnTo>
                    <a:lnTo>
                      <a:pt x="4608" y="21"/>
                    </a:lnTo>
                    <a:lnTo>
                      <a:pt x="4611" y="13"/>
                    </a:lnTo>
                    <a:lnTo>
                      <a:pt x="4613" y="10"/>
                    </a:lnTo>
                    <a:lnTo>
                      <a:pt x="4616" y="10"/>
                    </a:lnTo>
                    <a:lnTo>
                      <a:pt x="4619" y="14"/>
                    </a:lnTo>
                    <a:lnTo>
                      <a:pt x="4621" y="24"/>
                    </a:lnTo>
                    <a:lnTo>
                      <a:pt x="4624" y="41"/>
                    </a:lnTo>
                    <a:lnTo>
                      <a:pt x="4626" y="52"/>
                    </a:lnTo>
                    <a:lnTo>
                      <a:pt x="4629" y="44"/>
                    </a:lnTo>
                    <a:lnTo>
                      <a:pt x="4631" y="26"/>
                    </a:lnTo>
                    <a:lnTo>
                      <a:pt x="4634" y="15"/>
                    </a:lnTo>
                    <a:lnTo>
                      <a:pt x="4636" y="11"/>
                    </a:lnTo>
                    <a:lnTo>
                      <a:pt x="4639" y="11"/>
                    </a:lnTo>
                    <a:lnTo>
                      <a:pt x="4641" y="11"/>
                    </a:lnTo>
                    <a:lnTo>
                      <a:pt x="4644" y="12"/>
                    </a:lnTo>
                    <a:lnTo>
                      <a:pt x="4646" y="13"/>
                    </a:lnTo>
                    <a:lnTo>
                      <a:pt x="4649" y="14"/>
                    </a:lnTo>
                    <a:lnTo>
                      <a:pt x="4651" y="14"/>
                    </a:lnTo>
                    <a:lnTo>
                      <a:pt x="4654" y="14"/>
                    </a:lnTo>
                    <a:lnTo>
                      <a:pt x="4656" y="13"/>
                    </a:lnTo>
                    <a:lnTo>
                      <a:pt x="4659" y="13"/>
                    </a:lnTo>
                    <a:lnTo>
                      <a:pt x="4661" y="14"/>
                    </a:lnTo>
                    <a:lnTo>
                      <a:pt x="4664" y="16"/>
                    </a:lnTo>
                    <a:lnTo>
                      <a:pt x="4666" y="18"/>
                    </a:lnTo>
                    <a:lnTo>
                      <a:pt x="4669" y="20"/>
                    </a:lnTo>
                    <a:lnTo>
                      <a:pt x="4671" y="20"/>
                    </a:lnTo>
                    <a:lnTo>
                      <a:pt x="4674" y="17"/>
                    </a:lnTo>
                    <a:lnTo>
                      <a:pt x="4676" y="13"/>
                    </a:lnTo>
                    <a:lnTo>
                      <a:pt x="4679" y="10"/>
                    </a:lnTo>
                    <a:lnTo>
                      <a:pt x="4681" y="7"/>
                    </a:lnTo>
                    <a:lnTo>
                      <a:pt x="4684" y="6"/>
                    </a:lnTo>
                    <a:lnTo>
                      <a:pt x="4686" y="5"/>
                    </a:lnTo>
                    <a:lnTo>
                      <a:pt x="4689" y="7"/>
                    </a:lnTo>
                    <a:lnTo>
                      <a:pt x="4692" y="43"/>
                    </a:lnTo>
                    <a:lnTo>
                      <a:pt x="4694" y="220"/>
                    </a:lnTo>
                    <a:lnTo>
                      <a:pt x="4697" y="595"/>
                    </a:lnTo>
                    <a:lnTo>
                      <a:pt x="4699" y="976"/>
                    </a:lnTo>
                    <a:lnTo>
                      <a:pt x="4702" y="1260"/>
                    </a:lnTo>
                    <a:lnTo>
                      <a:pt x="4704" y="1505"/>
                    </a:lnTo>
                    <a:lnTo>
                      <a:pt x="4707" y="1702"/>
                    </a:lnTo>
                    <a:lnTo>
                      <a:pt x="4709" y="1607"/>
                    </a:lnTo>
                    <a:lnTo>
                      <a:pt x="4712" y="1075"/>
                    </a:lnTo>
                    <a:lnTo>
                      <a:pt x="4714" y="579"/>
                    </a:lnTo>
                    <a:lnTo>
                      <a:pt x="4717" y="403"/>
                    </a:lnTo>
                    <a:lnTo>
                      <a:pt x="4719" y="316"/>
                    </a:lnTo>
                    <a:lnTo>
                      <a:pt x="4722" y="270"/>
                    </a:lnTo>
                    <a:lnTo>
                      <a:pt x="4724" y="232"/>
                    </a:lnTo>
                    <a:lnTo>
                      <a:pt x="4727" y="209"/>
                    </a:lnTo>
                    <a:lnTo>
                      <a:pt x="4729" y="188"/>
                    </a:lnTo>
                    <a:lnTo>
                      <a:pt x="4732" y="166"/>
                    </a:lnTo>
                    <a:lnTo>
                      <a:pt x="4734" y="153"/>
                    </a:lnTo>
                    <a:lnTo>
                      <a:pt x="4737" y="142"/>
                    </a:lnTo>
                    <a:lnTo>
                      <a:pt x="4739" y="132"/>
                    </a:lnTo>
                    <a:lnTo>
                      <a:pt x="4742" y="125"/>
                    </a:lnTo>
                    <a:lnTo>
                      <a:pt x="4744" y="114"/>
                    </a:lnTo>
                    <a:lnTo>
                      <a:pt x="4747" y="110"/>
                    </a:lnTo>
                    <a:lnTo>
                      <a:pt x="4749" y="99"/>
                    </a:lnTo>
                    <a:lnTo>
                      <a:pt x="4752" y="84"/>
                    </a:lnTo>
                    <a:lnTo>
                      <a:pt x="4754" y="75"/>
                    </a:lnTo>
                    <a:lnTo>
                      <a:pt x="4757" y="70"/>
                    </a:lnTo>
                    <a:lnTo>
                      <a:pt x="4759" y="63"/>
                    </a:lnTo>
                    <a:lnTo>
                      <a:pt x="4762" y="55"/>
                    </a:lnTo>
                    <a:lnTo>
                      <a:pt x="4765" y="53"/>
                    </a:lnTo>
                    <a:lnTo>
                      <a:pt x="4767" y="50"/>
                    </a:lnTo>
                    <a:lnTo>
                      <a:pt x="4770" y="47"/>
                    </a:lnTo>
                    <a:lnTo>
                      <a:pt x="4772" y="44"/>
                    </a:lnTo>
                    <a:lnTo>
                      <a:pt x="4775" y="40"/>
                    </a:lnTo>
                    <a:lnTo>
                      <a:pt x="4777" y="38"/>
                    </a:lnTo>
                    <a:lnTo>
                      <a:pt x="4780" y="37"/>
                    </a:lnTo>
                    <a:lnTo>
                      <a:pt x="4782" y="36"/>
                    </a:lnTo>
                    <a:lnTo>
                      <a:pt x="4785" y="34"/>
                    </a:lnTo>
                    <a:lnTo>
                      <a:pt x="4787" y="35"/>
                    </a:lnTo>
                    <a:lnTo>
                      <a:pt x="4790" y="34"/>
                    </a:lnTo>
                    <a:lnTo>
                      <a:pt x="4792" y="33"/>
                    </a:lnTo>
                    <a:lnTo>
                      <a:pt x="4795" y="31"/>
                    </a:lnTo>
                    <a:lnTo>
                      <a:pt x="4797" y="28"/>
                    </a:lnTo>
                    <a:lnTo>
                      <a:pt x="4800" y="26"/>
                    </a:lnTo>
                    <a:lnTo>
                      <a:pt x="4802" y="23"/>
                    </a:lnTo>
                    <a:lnTo>
                      <a:pt x="4805" y="21"/>
                    </a:lnTo>
                    <a:lnTo>
                      <a:pt x="4807" y="20"/>
                    </a:lnTo>
                    <a:lnTo>
                      <a:pt x="4810" y="18"/>
                    </a:lnTo>
                    <a:lnTo>
                      <a:pt x="4812" y="18"/>
                    </a:lnTo>
                    <a:lnTo>
                      <a:pt x="4815" y="16"/>
                    </a:lnTo>
                    <a:lnTo>
                      <a:pt x="4817" y="16"/>
                    </a:lnTo>
                    <a:lnTo>
                      <a:pt x="4820" y="16"/>
                    </a:lnTo>
                    <a:lnTo>
                      <a:pt x="4822" y="14"/>
                    </a:lnTo>
                    <a:lnTo>
                      <a:pt x="4825" y="14"/>
                    </a:lnTo>
                    <a:lnTo>
                      <a:pt x="4827" y="13"/>
                    </a:lnTo>
                    <a:lnTo>
                      <a:pt x="4830" y="14"/>
                    </a:lnTo>
                    <a:lnTo>
                      <a:pt x="4832" y="16"/>
                    </a:lnTo>
                    <a:lnTo>
                      <a:pt x="4835" y="18"/>
                    </a:lnTo>
                    <a:lnTo>
                      <a:pt x="4838" y="17"/>
                    </a:lnTo>
                    <a:lnTo>
                      <a:pt x="4840" y="14"/>
                    </a:lnTo>
                    <a:lnTo>
                      <a:pt x="4843" y="11"/>
                    </a:lnTo>
                    <a:lnTo>
                      <a:pt x="4845" y="10"/>
                    </a:lnTo>
                    <a:lnTo>
                      <a:pt x="4848" y="10"/>
                    </a:lnTo>
                    <a:lnTo>
                      <a:pt x="4850" y="11"/>
                    </a:lnTo>
                    <a:lnTo>
                      <a:pt x="4853" y="12"/>
                    </a:lnTo>
                    <a:lnTo>
                      <a:pt x="4855" y="13"/>
                    </a:lnTo>
                    <a:lnTo>
                      <a:pt x="4858" y="15"/>
                    </a:lnTo>
                    <a:lnTo>
                      <a:pt x="4860" y="17"/>
                    </a:lnTo>
                    <a:lnTo>
                      <a:pt x="4863" y="18"/>
                    </a:lnTo>
                    <a:lnTo>
                      <a:pt x="4865" y="18"/>
                    </a:lnTo>
                    <a:lnTo>
                      <a:pt x="4868" y="17"/>
                    </a:lnTo>
                    <a:lnTo>
                      <a:pt x="4870" y="18"/>
                    </a:lnTo>
                    <a:lnTo>
                      <a:pt x="4873" y="20"/>
                    </a:lnTo>
                    <a:lnTo>
                      <a:pt x="4875" y="20"/>
                    </a:lnTo>
                    <a:lnTo>
                      <a:pt x="4878" y="20"/>
                    </a:lnTo>
                    <a:lnTo>
                      <a:pt x="4880" y="19"/>
                    </a:lnTo>
                    <a:lnTo>
                      <a:pt x="4883" y="20"/>
                    </a:lnTo>
                    <a:lnTo>
                      <a:pt x="4885" y="20"/>
                    </a:lnTo>
                    <a:lnTo>
                      <a:pt x="4888" y="21"/>
                    </a:lnTo>
                    <a:lnTo>
                      <a:pt x="4890" y="23"/>
                    </a:lnTo>
                    <a:lnTo>
                      <a:pt x="4893" y="24"/>
                    </a:lnTo>
                    <a:lnTo>
                      <a:pt x="4895" y="28"/>
                    </a:lnTo>
                    <a:lnTo>
                      <a:pt x="4898" y="32"/>
                    </a:lnTo>
                    <a:lnTo>
                      <a:pt x="4900" y="33"/>
                    </a:lnTo>
                    <a:lnTo>
                      <a:pt x="4903" y="32"/>
                    </a:lnTo>
                    <a:lnTo>
                      <a:pt x="4905" y="31"/>
                    </a:lnTo>
                    <a:lnTo>
                      <a:pt x="4908" y="29"/>
                    </a:lnTo>
                    <a:lnTo>
                      <a:pt x="4911" y="26"/>
                    </a:lnTo>
                    <a:lnTo>
                      <a:pt x="4913" y="22"/>
                    </a:lnTo>
                    <a:lnTo>
                      <a:pt x="4916" y="25"/>
                    </a:lnTo>
                    <a:lnTo>
                      <a:pt x="4918" y="33"/>
                    </a:lnTo>
                    <a:lnTo>
                      <a:pt x="4921" y="44"/>
                    </a:lnTo>
                    <a:lnTo>
                      <a:pt x="4923" y="58"/>
                    </a:lnTo>
                    <a:lnTo>
                      <a:pt x="4926" y="68"/>
                    </a:lnTo>
                    <a:lnTo>
                      <a:pt x="4928" y="79"/>
                    </a:lnTo>
                    <a:lnTo>
                      <a:pt x="4931" y="85"/>
                    </a:lnTo>
                    <a:lnTo>
                      <a:pt x="4933" y="95"/>
                    </a:lnTo>
                    <a:lnTo>
                      <a:pt x="4936" y="107"/>
                    </a:lnTo>
                    <a:lnTo>
                      <a:pt x="4938" y="123"/>
                    </a:lnTo>
                    <a:lnTo>
                      <a:pt x="4941" y="144"/>
                    </a:lnTo>
                    <a:lnTo>
                      <a:pt x="4943" y="168"/>
                    </a:lnTo>
                    <a:lnTo>
                      <a:pt x="4946" y="195"/>
                    </a:lnTo>
                    <a:lnTo>
                      <a:pt x="4948" y="227"/>
                    </a:lnTo>
                    <a:lnTo>
                      <a:pt x="4951" y="265"/>
                    </a:lnTo>
                    <a:lnTo>
                      <a:pt x="4953" y="296"/>
                    </a:lnTo>
                    <a:lnTo>
                      <a:pt x="4956" y="303"/>
                    </a:lnTo>
                    <a:lnTo>
                      <a:pt x="4958" y="304"/>
                    </a:lnTo>
                    <a:lnTo>
                      <a:pt x="4961" y="319"/>
                    </a:lnTo>
                    <a:lnTo>
                      <a:pt x="4963" y="341"/>
                    </a:lnTo>
                    <a:lnTo>
                      <a:pt x="4966" y="358"/>
                    </a:lnTo>
                    <a:lnTo>
                      <a:pt x="4968" y="386"/>
                    </a:lnTo>
                    <a:lnTo>
                      <a:pt x="4971" y="459"/>
                    </a:lnTo>
                    <a:lnTo>
                      <a:pt x="4973" y="577"/>
                    </a:lnTo>
                    <a:lnTo>
                      <a:pt x="4976" y="833"/>
                    </a:lnTo>
                    <a:lnTo>
                      <a:pt x="4978" y="1268"/>
                    </a:lnTo>
                    <a:lnTo>
                      <a:pt x="4981" y="1648"/>
                    </a:lnTo>
                    <a:lnTo>
                      <a:pt x="4984" y="2006"/>
                    </a:lnTo>
                    <a:lnTo>
                      <a:pt x="4986" y="2298"/>
                    </a:lnTo>
                    <a:lnTo>
                      <a:pt x="4989" y="2205"/>
                    </a:lnTo>
                    <a:lnTo>
                      <a:pt x="4991" y="1562"/>
                    </a:lnTo>
                    <a:lnTo>
                      <a:pt x="4994" y="946"/>
                    </a:lnTo>
                    <a:lnTo>
                      <a:pt x="4996" y="893"/>
                    </a:lnTo>
                    <a:lnTo>
                      <a:pt x="4999" y="928"/>
                    </a:lnTo>
                    <a:lnTo>
                      <a:pt x="5001" y="968"/>
                    </a:lnTo>
                    <a:lnTo>
                      <a:pt x="5004" y="995"/>
                    </a:lnTo>
                    <a:lnTo>
                      <a:pt x="5006" y="1026"/>
                    </a:lnTo>
                    <a:lnTo>
                      <a:pt x="5009" y="1107"/>
                    </a:lnTo>
                    <a:lnTo>
                      <a:pt x="5011" y="1111"/>
                    </a:lnTo>
                    <a:lnTo>
                      <a:pt x="5014" y="821"/>
                    </a:lnTo>
                    <a:lnTo>
                      <a:pt x="5016" y="790"/>
                    </a:lnTo>
                    <a:lnTo>
                      <a:pt x="5019" y="821"/>
                    </a:lnTo>
                    <a:lnTo>
                      <a:pt x="5021" y="826"/>
                    </a:lnTo>
                    <a:lnTo>
                      <a:pt x="5024" y="875"/>
                    </a:lnTo>
                    <a:lnTo>
                      <a:pt x="5026" y="926"/>
                    </a:lnTo>
                    <a:lnTo>
                      <a:pt x="5029" y="985"/>
                    </a:lnTo>
                    <a:lnTo>
                      <a:pt x="5031" y="1010"/>
                    </a:lnTo>
                    <a:lnTo>
                      <a:pt x="5034" y="1029"/>
                    </a:lnTo>
                    <a:lnTo>
                      <a:pt x="5036" y="1051"/>
                    </a:lnTo>
                    <a:lnTo>
                      <a:pt x="5039" y="1080"/>
                    </a:lnTo>
                    <a:lnTo>
                      <a:pt x="5041" y="1077"/>
                    </a:lnTo>
                    <a:lnTo>
                      <a:pt x="5044" y="1135"/>
                    </a:lnTo>
                    <a:lnTo>
                      <a:pt x="5046" y="1171"/>
                    </a:lnTo>
                    <a:lnTo>
                      <a:pt x="5049" y="1247"/>
                    </a:lnTo>
                    <a:lnTo>
                      <a:pt x="5051" y="1290"/>
                    </a:lnTo>
                    <a:lnTo>
                      <a:pt x="5054" y="1310"/>
                    </a:lnTo>
                    <a:lnTo>
                      <a:pt x="5057" y="1349"/>
                    </a:lnTo>
                    <a:lnTo>
                      <a:pt x="5059" y="1402"/>
                    </a:lnTo>
                    <a:lnTo>
                      <a:pt x="5062" y="1412"/>
                    </a:lnTo>
                    <a:lnTo>
                      <a:pt x="5064" y="1483"/>
                    </a:lnTo>
                    <a:lnTo>
                      <a:pt x="5067" y="1545"/>
                    </a:lnTo>
                    <a:lnTo>
                      <a:pt x="5069" y="1590"/>
                    </a:lnTo>
                    <a:lnTo>
                      <a:pt x="5072" y="1597"/>
                    </a:lnTo>
                    <a:lnTo>
                      <a:pt x="5074" y="1633"/>
                    </a:lnTo>
                    <a:lnTo>
                      <a:pt x="5077" y="1749"/>
                    </a:lnTo>
                    <a:lnTo>
                      <a:pt x="5079" y="1981"/>
                    </a:lnTo>
                    <a:lnTo>
                      <a:pt x="5082" y="2598"/>
                    </a:lnTo>
                    <a:lnTo>
                      <a:pt x="5084" y="3549"/>
                    </a:lnTo>
                    <a:lnTo>
                      <a:pt x="5087" y="4521"/>
                    </a:lnTo>
                    <a:lnTo>
                      <a:pt x="5089" y="5194"/>
                    </a:lnTo>
                    <a:lnTo>
                      <a:pt x="5092" y="5870"/>
                    </a:lnTo>
                    <a:lnTo>
                      <a:pt x="5094" y="6133"/>
                    </a:lnTo>
                    <a:lnTo>
                      <a:pt x="5097" y="6280"/>
                    </a:lnTo>
                    <a:lnTo>
                      <a:pt x="5099" y="6345"/>
                    </a:lnTo>
                    <a:lnTo>
                      <a:pt x="5102" y="5949"/>
                    </a:lnTo>
                    <a:lnTo>
                      <a:pt x="5104" y="2728"/>
                    </a:lnTo>
                    <a:lnTo>
                      <a:pt x="5107" y="187"/>
                    </a:lnTo>
                    <a:lnTo>
                      <a:pt x="5109" y="94"/>
                    </a:lnTo>
                    <a:lnTo>
                      <a:pt x="5112" y="84"/>
                    </a:lnTo>
                    <a:lnTo>
                      <a:pt x="5114" y="73"/>
                    </a:lnTo>
                    <a:lnTo>
                      <a:pt x="5117" y="56"/>
                    </a:lnTo>
                    <a:lnTo>
                      <a:pt x="5119" y="44"/>
                    </a:lnTo>
                    <a:lnTo>
                      <a:pt x="5122" y="38"/>
                    </a:lnTo>
                    <a:lnTo>
                      <a:pt x="5124" y="34"/>
                    </a:lnTo>
                    <a:lnTo>
                      <a:pt x="5127" y="33"/>
                    </a:lnTo>
                    <a:lnTo>
                      <a:pt x="5130" y="35"/>
                    </a:lnTo>
                    <a:lnTo>
                      <a:pt x="5132" y="38"/>
                    </a:lnTo>
                    <a:lnTo>
                      <a:pt x="5135" y="38"/>
                    </a:lnTo>
                    <a:lnTo>
                      <a:pt x="5137" y="34"/>
                    </a:lnTo>
                    <a:lnTo>
                      <a:pt x="5140" y="29"/>
                    </a:lnTo>
                    <a:lnTo>
                      <a:pt x="5142" y="26"/>
                    </a:lnTo>
                    <a:lnTo>
                      <a:pt x="5145" y="26"/>
                    </a:lnTo>
                    <a:lnTo>
                      <a:pt x="5147" y="31"/>
                    </a:lnTo>
                    <a:lnTo>
                      <a:pt x="5150" y="43"/>
                    </a:lnTo>
                    <a:lnTo>
                      <a:pt x="5152" y="56"/>
                    </a:lnTo>
                    <a:lnTo>
                      <a:pt x="5155" y="61"/>
                    </a:lnTo>
                    <a:lnTo>
                      <a:pt x="5157" y="55"/>
                    </a:lnTo>
                    <a:lnTo>
                      <a:pt x="5160" y="42"/>
                    </a:lnTo>
                    <a:lnTo>
                      <a:pt x="5162" y="29"/>
                    </a:lnTo>
                    <a:lnTo>
                      <a:pt x="5165" y="21"/>
                    </a:lnTo>
                    <a:lnTo>
                      <a:pt x="5167" y="18"/>
                    </a:lnTo>
                    <a:lnTo>
                      <a:pt x="5170" y="18"/>
                    </a:lnTo>
                    <a:lnTo>
                      <a:pt x="5172" y="18"/>
                    </a:lnTo>
                    <a:lnTo>
                      <a:pt x="5175" y="18"/>
                    </a:lnTo>
                    <a:lnTo>
                      <a:pt x="5177" y="17"/>
                    </a:lnTo>
                    <a:lnTo>
                      <a:pt x="5180" y="16"/>
                    </a:lnTo>
                    <a:lnTo>
                      <a:pt x="5182" y="18"/>
                    </a:lnTo>
                    <a:lnTo>
                      <a:pt x="5185" y="18"/>
                    </a:lnTo>
                    <a:lnTo>
                      <a:pt x="5187" y="19"/>
                    </a:lnTo>
                    <a:lnTo>
                      <a:pt x="5190" y="18"/>
                    </a:lnTo>
                    <a:lnTo>
                      <a:pt x="5192" y="15"/>
                    </a:lnTo>
                    <a:lnTo>
                      <a:pt x="5195" y="13"/>
                    </a:lnTo>
                    <a:lnTo>
                      <a:pt x="5197" y="11"/>
                    </a:lnTo>
                    <a:lnTo>
                      <a:pt x="5200" y="11"/>
                    </a:lnTo>
                    <a:lnTo>
                      <a:pt x="5203" y="11"/>
                    </a:lnTo>
                    <a:lnTo>
                      <a:pt x="5205" y="12"/>
                    </a:lnTo>
                    <a:lnTo>
                      <a:pt x="5208" y="12"/>
                    </a:lnTo>
                    <a:lnTo>
                      <a:pt x="5210" y="12"/>
                    </a:lnTo>
                    <a:lnTo>
                      <a:pt x="5213" y="13"/>
                    </a:lnTo>
                    <a:lnTo>
                      <a:pt x="5215" y="16"/>
                    </a:lnTo>
                    <a:lnTo>
                      <a:pt x="5218" y="19"/>
                    </a:lnTo>
                    <a:lnTo>
                      <a:pt x="5220" y="18"/>
                    </a:lnTo>
                    <a:lnTo>
                      <a:pt x="5223" y="18"/>
                    </a:lnTo>
                    <a:lnTo>
                      <a:pt x="5225" y="19"/>
                    </a:lnTo>
                    <a:lnTo>
                      <a:pt x="5228" y="18"/>
                    </a:lnTo>
                    <a:lnTo>
                      <a:pt x="5230" y="15"/>
                    </a:lnTo>
                    <a:lnTo>
                      <a:pt x="5233" y="14"/>
                    </a:lnTo>
                    <a:lnTo>
                      <a:pt x="5235" y="16"/>
                    </a:lnTo>
                    <a:lnTo>
                      <a:pt x="5238" y="20"/>
                    </a:lnTo>
                    <a:lnTo>
                      <a:pt x="5240" y="20"/>
                    </a:lnTo>
                    <a:lnTo>
                      <a:pt x="5243" y="18"/>
                    </a:lnTo>
                    <a:lnTo>
                      <a:pt x="5245" y="17"/>
                    </a:lnTo>
                    <a:lnTo>
                      <a:pt x="5248" y="19"/>
                    </a:lnTo>
                    <a:lnTo>
                      <a:pt x="5250" y="19"/>
                    </a:lnTo>
                    <a:lnTo>
                      <a:pt x="5253" y="18"/>
                    </a:lnTo>
                    <a:lnTo>
                      <a:pt x="5255" y="15"/>
                    </a:lnTo>
                    <a:lnTo>
                      <a:pt x="5258" y="13"/>
                    </a:lnTo>
                    <a:lnTo>
                      <a:pt x="5260" y="13"/>
                    </a:lnTo>
                    <a:lnTo>
                      <a:pt x="5263" y="14"/>
                    </a:lnTo>
                    <a:lnTo>
                      <a:pt x="5265" y="14"/>
                    </a:lnTo>
                    <a:lnTo>
                      <a:pt x="5268" y="13"/>
                    </a:lnTo>
                    <a:lnTo>
                      <a:pt x="5270" y="13"/>
                    </a:lnTo>
                    <a:lnTo>
                      <a:pt x="5273" y="12"/>
                    </a:lnTo>
                    <a:lnTo>
                      <a:pt x="5275" y="13"/>
                    </a:lnTo>
                    <a:lnTo>
                      <a:pt x="5278" y="16"/>
                    </a:lnTo>
                    <a:lnTo>
                      <a:pt x="5281" y="20"/>
                    </a:lnTo>
                    <a:lnTo>
                      <a:pt x="5283" y="22"/>
                    </a:lnTo>
                    <a:lnTo>
                      <a:pt x="5286" y="21"/>
                    </a:lnTo>
                    <a:lnTo>
                      <a:pt x="5288" y="18"/>
                    </a:lnTo>
                    <a:lnTo>
                      <a:pt x="5291" y="16"/>
                    </a:lnTo>
                    <a:lnTo>
                      <a:pt x="5293" y="16"/>
                    </a:lnTo>
                    <a:lnTo>
                      <a:pt x="5296" y="17"/>
                    </a:lnTo>
                    <a:lnTo>
                      <a:pt x="5298" y="15"/>
                    </a:lnTo>
                    <a:lnTo>
                      <a:pt x="5301" y="15"/>
                    </a:lnTo>
                    <a:lnTo>
                      <a:pt x="5303" y="15"/>
                    </a:lnTo>
                    <a:lnTo>
                      <a:pt x="5306" y="17"/>
                    </a:lnTo>
                    <a:lnTo>
                      <a:pt x="5308" y="20"/>
                    </a:lnTo>
                    <a:lnTo>
                      <a:pt x="5311" y="20"/>
                    </a:lnTo>
                    <a:lnTo>
                      <a:pt x="5313" y="19"/>
                    </a:lnTo>
                    <a:lnTo>
                      <a:pt x="5316" y="16"/>
                    </a:lnTo>
                    <a:lnTo>
                      <a:pt x="5318" y="15"/>
                    </a:lnTo>
                    <a:lnTo>
                      <a:pt x="5321" y="15"/>
                    </a:lnTo>
                    <a:lnTo>
                      <a:pt x="5323" y="17"/>
                    </a:lnTo>
                    <a:lnTo>
                      <a:pt x="5326" y="19"/>
                    </a:lnTo>
                    <a:lnTo>
                      <a:pt x="5328" y="23"/>
                    </a:lnTo>
                    <a:lnTo>
                      <a:pt x="5331" y="26"/>
                    </a:lnTo>
                    <a:lnTo>
                      <a:pt x="5333" y="32"/>
                    </a:lnTo>
                    <a:lnTo>
                      <a:pt x="5336" y="43"/>
                    </a:lnTo>
                    <a:lnTo>
                      <a:pt x="5338" y="58"/>
                    </a:lnTo>
                    <a:lnTo>
                      <a:pt x="5341" y="56"/>
                    </a:lnTo>
                    <a:lnTo>
                      <a:pt x="5343" y="37"/>
                    </a:lnTo>
                    <a:lnTo>
                      <a:pt x="5346" y="20"/>
                    </a:lnTo>
                    <a:lnTo>
                      <a:pt x="5348" y="17"/>
                    </a:lnTo>
                    <a:lnTo>
                      <a:pt x="5351" y="23"/>
                    </a:lnTo>
                    <a:lnTo>
                      <a:pt x="5354" y="23"/>
                    </a:lnTo>
                    <a:lnTo>
                      <a:pt x="5356" y="18"/>
                    </a:lnTo>
                    <a:lnTo>
                      <a:pt x="5359" y="13"/>
                    </a:lnTo>
                    <a:lnTo>
                      <a:pt x="5361" y="14"/>
                    </a:lnTo>
                    <a:lnTo>
                      <a:pt x="5364" y="15"/>
                    </a:lnTo>
                    <a:lnTo>
                      <a:pt x="5366" y="14"/>
                    </a:lnTo>
                    <a:lnTo>
                      <a:pt x="5369" y="14"/>
                    </a:lnTo>
                    <a:lnTo>
                      <a:pt x="5371" y="14"/>
                    </a:lnTo>
                    <a:lnTo>
                      <a:pt x="5374" y="13"/>
                    </a:lnTo>
                    <a:lnTo>
                      <a:pt x="5376" y="13"/>
                    </a:lnTo>
                    <a:lnTo>
                      <a:pt x="5379" y="14"/>
                    </a:lnTo>
                    <a:lnTo>
                      <a:pt x="5381" y="14"/>
                    </a:lnTo>
                    <a:lnTo>
                      <a:pt x="5384" y="13"/>
                    </a:lnTo>
                    <a:lnTo>
                      <a:pt x="5386" y="13"/>
                    </a:lnTo>
                    <a:lnTo>
                      <a:pt x="5389" y="13"/>
                    </a:lnTo>
                    <a:lnTo>
                      <a:pt x="5391" y="22"/>
                    </a:lnTo>
                    <a:lnTo>
                      <a:pt x="5394" y="64"/>
                    </a:lnTo>
                    <a:lnTo>
                      <a:pt x="5396" y="190"/>
                    </a:lnTo>
                    <a:lnTo>
                      <a:pt x="5399" y="353"/>
                    </a:lnTo>
                    <a:lnTo>
                      <a:pt x="5401" y="420"/>
                    </a:lnTo>
                    <a:lnTo>
                      <a:pt x="5404" y="286"/>
                    </a:lnTo>
                    <a:lnTo>
                      <a:pt x="5406" y="136"/>
                    </a:lnTo>
                    <a:lnTo>
                      <a:pt x="5409" y="87"/>
                    </a:lnTo>
                    <a:lnTo>
                      <a:pt x="5411" y="86"/>
                    </a:lnTo>
                    <a:lnTo>
                      <a:pt x="5414" y="77"/>
                    </a:lnTo>
                    <a:lnTo>
                      <a:pt x="5416" y="58"/>
                    </a:lnTo>
                    <a:lnTo>
                      <a:pt x="5419" y="47"/>
                    </a:lnTo>
                    <a:lnTo>
                      <a:pt x="5421" y="53"/>
                    </a:lnTo>
                    <a:lnTo>
                      <a:pt x="5424" y="73"/>
                    </a:lnTo>
                    <a:lnTo>
                      <a:pt x="5427" y="100"/>
                    </a:lnTo>
                    <a:lnTo>
                      <a:pt x="5429" y="132"/>
                    </a:lnTo>
                    <a:lnTo>
                      <a:pt x="5432" y="166"/>
                    </a:lnTo>
                    <a:lnTo>
                      <a:pt x="5434" y="202"/>
                    </a:lnTo>
                    <a:lnTo>
                      <a:pt x="5437" y="202"/>
                    </a:lnTo>
                    <a:lnTo>
                      <a:pt x="5439" y="104"/>
                    </a:lnTo>
                    <a:lnTo>
                      <a:pt x="5442" y="49"/>
                    </a:lnTo>
                    <a:lnTo>
                      <a:pt x="5444" y="36"/>
                    </a:lnTo>
                    <a:lnTo>
                      <a:pt x="5447" y="31"/>
                    </a:lnTo>
                    <a:lnTo>
                      <a:pt x="5449" y="30"/>
                    </a:lnTo>
                    <a:lnTo>
                      <a:pt x="5452" y="30"/>
                    </a:lnTo>
                    <a:lnTo>
                      <a:pt x="5454" y="28"/>
                    </a:lnTo>
                    <a:lnTo>
                      <a:pt x="5457" y="26"/>
                    </a:lnTo>
                    <a:lnTo>
                      <a:pt x="5459" y="30"/>
                    </a:lnTo>
                    <a:lnTo>
                      <a:pt x="5462" y="44"/>
                    </a:lnTo>
                    <a:lnTo>
                      <a:pt x="5464" y="67"/>
                    </a:lnTo>
                    <a:lnTo>
                      <a:pt x="5467" y="81"/>
                    </a:lnTo>
                    <a:lnTo>
                      <a:pt x="5469" y="65"/>
                    </a:lnTo>
                    <a:lnTo>
                      <a:pt x="5472" y="42"/>
                    </a:lnTo>
                    <a:lnTo>
                      <a:pt x="5474" y="31"/>
                    </a:lnTo>
                    <a:lnTo>
                      <a:pt x="5477" y="35"/>
                    </a:lnTo>
                    <a:lnTo>
                      <a:pt x="5479" y="60"/>
                    </a:lnTo>
                    <a:lnTo>
                      <a:pt x="5482" y="86"/>
                    </a:lnTo>
                    <a:lnTo>
                      <a:pt x="5484" y="100"/>
                    </a:lnTo>
                    <a:lnTo>
                      <a:pt x="5487" y="107"/>
                    </a:lnTo>
                    <a:lnTo>
                      <a:pt x="5489" y="109"/>
                    </a:lnTo>
                    <a:lnTo>
                      <a:pt x="5492" y="107"/>
                    </a:lnTo>
                    <a:lnTo>
                      <a:pt x="5494" y="102"/>
                    </a:lnTo>
                    <a:lnTo>
                      <a:pt x="5497" y="96"/>
                    </a:lnTo>
                    <a:lnTo>
                      <a:pt x="5500" y="94"/>
                    </a:lnTo>
                    <a:lnTo>
                      <a:pt x="5502" y="99"/>
                    </a:lnTo>
                    <a:lnTo>
                      <a:pt x="5505" y="103"/>
                    </a:lnTo>
                    <a:lnTo>
                      <a:pt x="5507" y="90"/>
                    </a:lnTo>
                    <a:lnTo>
                      <a:pt x="5510" y="67"/>
                    </a:lnTo>
                    <a:lnTo>
                      <a:pt x="5512" y="51"/>
                    </a:lnTo>
                    <a:lnTo>
                      <a:pt x="5515" y="45"/>
                    </a:lnTo>
                    <a:lnTo>
                      <a:pt x="5517" y="42"/>
                    </a:lnTo>
                    <a:lnTo>
                      <a:pt x="5520" y="39"/>
                    </a:lnTo>
                    <a:lnTo>
                      <a:pt x="5522" y="37"/>
                    </a:lnTo>
                    <a:lnTo>
                      <a:pt x="5525" y="35"/>
                    </a:lnTo>
                    <a:lnTo>
                      <a:pt x="5527" y="37"/>
                    </a:lnTo>
                    <a:lnTo>
                      <a:pt x="5530" y="38"/>
                    </a:lnTo>
                    <a:lnTo>
                      <a:pt x="5532" y="37"/>
                    </a:lnTo>
                    <a:lnTo>
                      <a:pt x="5535" y="36"/>
                    </a:lnTo>
                    <a:lnTo>
                      <a:pt x="5537" y="35"/>
                    </a:lnTo>
                    <a:lnTo>
                      <a:pt x="5540" y="39"/>
                    </a:lnTo>
                    <a:lnTo>
                      <a:pt x="5542" y="38"/>
                    </a:lnTo>
                    <a:lnTo>
                      <a:pt x="5545" y="32"/>
                    </a:lnTo>
                    <a:lnTo>
                      <a:pt x="5547" y="27"/>
                    </a:lnTo>
                    <a:lnTo>
                      <a:pt x="5550" y="39"/>
                    </a:lnTo>
                    <a:lnTo>
                      <a:pt x="5552" y="84"/>
                    </a:lnTo>
                    <a:lnTo>
                      <a:pt x="5555" y="155"/>
                    </a:lnTo>
                    <a:lnTo>
                      <a:pt x="5557" y="203"/>
                    </a:lnTo>
                    <a:lnTo>
                      <a:pt x="5560" y="200"/>
                    </a:lnTo>
                    <a:lnTo>
                      <a:pt x="5562" y="211"/>
                    </a:lnTo>
                    <a:lnTo>
                      <a:pt x="5565" y="221"/>
                    </a:lnTo>
                    <a:lnTo>
                      <a:pt x="5567" y="179"/>
                    </a:lnTo>
                    <a:lnTo>
                      <a:pt x="5570" y="98"/>
                    </a:lnTo>
                    <a:lnTo>
                      <a:pt x="5573" y="45"/>
                    </a:lnTo>
                    <a:lnTo>
                      <a:pt x="5575" y="27"/>
                    </a:lnTo>
                    <a:lnTo>
                      <a:pt x="5578" y="22"/>
                    </a:lnTo>
                    <a:lnTo>
                      <a:pt x="5580" y="24"/>
                    </a:lnTo>
                    <a:lnTo>
                      <a:pt x="5583" y="31"/>
                    </a:lnTo>
                    <a:lnTo>
                      <a:pt x="5585" y="35"/>
                    </a:lnTo>
                    <a:lnTo>
                      <a:pt x="5588" y="29"/>
                    </a:lnTo>
                    <a:lnTo>
                      <a:pt x="5590" y="21"/>
                    </a:lnTo>
                    <a:lnTo>
                      <a:pt x="5593" y="15"/>
                    </a:lnTo>
                    <a:lnTo>
                      <a:pt x="5595" y="14"/>
                    </a:lnTo>
                    <a:lnTo>
                      <a:pt x="5598" y="14"/>
                    </a:lnTo>
                    <a:lnTo>
                      <a:pt x="5600" y="13"/>
                    </a:lnTo>
                    <a:lnTo>
                      <a:pt x="5603" y="12"/>
                    </a:lnTo>
                    <a:lnTo>
                      <a:pt x="5605" y="12"/>
                    </a:lnTo>
                    <a:lnTo>
                      <a:pt x="5608" y="12"/>
                    </a:lnTo>
                    <a:lnTo>
                      <a:pt x="5610" y="13"/>
                    </a:lnTo>
                    <a:lnTo>
                      <a:pt x="5613" y="14"/>
                    </a:lnTo>
                    <a:lnTo>
                      <a:pt x="5615" y="14"/>
                    </a:lnTo>
                    <a:lnTo>
                      <a:pt x="5618" y="14"/>
                    </a:lnTo>
                    <a:lnTo>
                      <a:pt x="5620" y="14"/>
                    </a:lnTo>
                    <a:lnTo>
                      <a:pt x="5623" y="14"/>
                    </a:lnTo>
                    <a:lnTo>
                      <a:pt x="5625" y="14"/>
                    </a:lnTo>
                    <a:lnTo>
                      <a:pt x="5628" y="23"/>
                    </a:lnTo>
                    <a:lnTo>
                      <a:pt x="5630" y="41"/>
                    </a:lnTo>
                    <a:lnTo>
                      <a:pt x="5633" y="56"/>
                    </a:lnTo>
                    <a:lnTo>
                      <a:pt x="5635" y="50"/>
                    </a:lnTo>
                    <a:lnTo>
                      <a:pt x="5638" y="31"/>
                    </a:lnTo>
                    <a:lnTo>
                      <a:pt x="5640" y="20"/>
                    </a:lnTo>
                    <a:lnTo>
                      <a:pt x="5643" y="17"/>
                    </a:lnTo>
                    <a:lnTo>
                      <a:pt x="5646" y="15"/>
                    </a:lnTo>
                    <a:lnTo>
                      <a:pt x="5648" y="13"/>
                    </a:lnTo>
                    <a:lnTo>
                      <a:pt x="5651" y="12"/>
                    </a:lnTo>
                    <a:lnTo>
                      <a:pt x="5653" y="10"/>
                    </a:lnTo>
                    <a:lnTo>
                      <a:pt x="5656" y="10"/>
                    </a:lnTo>
                    <a:lnTo>
                      <a:pt x="5658" y="9"/>
                    </a:lnTo>
                    <a:lnTo>
                      <a:pt x="5661" y="8"/>
                    </a:lnTo>
                    <a:lnTo>
                      <a:pt x="5663" y="8"/>
                    </a:lnTo>
                    <a:lnTo>
                      <a:pt x="5666" y="8"/>
                    </a:lnTo>
                    <a:lnTo>
                      <a:pt x="5668" y="10"/>
                    </a:lnTo>
                    <a:lnTo>
                      <a:pt x="5671" y="13"/>
                    </a:lnTo>
                    <a:lnTo>
                      <a:pt x="5673" y="20"/>
                    </a:lnTo>
                    <a:lnTo>
                      <a:pt x="5676" y="30"/>
                    </a:lnTo>
                    <a:lnTo>
                      <a:pt x="5678" y="37"/>
                    </a:lnTo>
                    <a:lnTo>
                      <a:pt x="5681" y="30"/>
                    </a:lnTo>
                    <a:lnTo>
                      <a:pt x="5683" y="23"/>
                    </a:lnTo>
                    <a:lnTo>
                      <a:pt x="5686" y="21"/>
                    </a:lnTo>
                    <a:lnTo>
                      <a:pt x="5688" y="21"/>
                    </a:lnTo>
                    <a:lnTo>
                      <a:pt x="5691" y="22"/>
                    </a:lnTo>
                    <a:lnTo>
                      <a:pt x="5693" y="27"/>
                    </a:lnTo>
                    <a:lnTo>
                      <a:pt x="5696" y="32"/>
                    </a:lnTo>
                    <a:lnTo>
                      <a:pt x="5698" y="32"/>
                    </a:lnTo>
                    <a:lnTo>
                      <a:pt x="5701" y="26"/>
                    </a:lnTo>
                    <a:lnTo>
                      <a:pt x="5703" y="19"/>
                    </a:lnTo>
                    <a:lnTo>
                      <a:pt x="5706" y="14"/>
                    </a:lnTo>
                    <a:lnTo>
                      <a:pt x="5708" y="14"/>
                    </a:lnTo>
                    <a:lnTo>
                      <a:pt x="5711" y="25"/>
                    </a:lnTo>
                    <a:lnTo>
                      <a:pt x="5713" y="72"/>
                    </a:lnTo>
                    <a:lnTo>
                      <a:pt x="5716" y="186"/>
                    </a:lnTo>
                    <a:lnTo>
                      <a:pt x="5719" y="342"/>
                    </a:lnTo>
                    <a:lnTo>
                      <a:pt x="5721" y="430"/>
                    </a:lnTo>
                    <a:lnTo>
                      <a:pt x="5724" y="325"/>
                    </a:lnTo>
                    <a:lnTo>
                      <a:pt x="5726" y="137"/>
                    </a:lnTo>
                    <a:lnTo>
                      <a:pt x="5729" y="41"/>
                    </a:lnTo>
                    <a:lnTo>
                      <a:pt x="5731" y="22"/>
                    </a:lnTo>
                    <a:lnTo>
                      <a:pt x="5734" y="20"/>
                    </a:lnTo>
                    <a:lnTo>
                      <a:pt x="5736" y="19"/>
                    </a:lnTo>
                    <a:lnTo>
                      <a:pt x="5739" y="17"/>
                    </a:lnTo>
                    <a:lnTo>
                      <a:pt x="5741" y="16"/>
                    </a:lnTo>
                    <a:lnTo>
                      <a:pt x="5744" y="15"/>
                    </a:lnTo>
                    <a:lnTo>
                      <a:pt x="5746" y="14"/>
                    </a:lnTo>
                    <a:lnTo>
                      <a:pt x="5749" y="11"/>
                    </a:lnTo>
                    <a:lnTo>
                      <a:pt x="5751" y="9"/>
                    </a:lnTo>
                    <a:lnTo>
                      <a:pt x="5754" y="9"/>
                    </a:lnTo>
                    <a:lnTo>
                      <a:pt x="5756" y="9"/>
                    </a:lnTo>
                    <a:lnTo>
                      <a:pt x="5759" y="10"/>
                    </a:lnTo>
                    <a:lnTo>
                      <a:pt x="5761" y="11"/>
                    </a:lnTo>
                    <a:lnTo>
                      <a:pt x="5764" y="12"/>
                    </a:lnTo>
                    <a:lnTo>
                      <a:pt x="5766" y="12"/>
                    </a:lnTo>
                    <a:lnTo>
                      <a:pt x="5769" y="12"/>
                    </a:lnTo>
                    <a:lnTo>
                      <a:pt x="5771" y="13"/>
                    </a:lnTo>
                    <a:lnTo>
                      <a:pt x="5774" y="13"/>
                    </a:lnTo>
                    <a:lnTo>
                      <a:pt x="5776" y="13"/>
                    </a:lnTo>
                    <a:lnTo>
                      <a:pt x="5779" y="12"/>
                    </a:lnTo>
                    <a:lnTo>
                      <a:pt x="5781" y="11"/>
                    </a:lnTo>
                    <a:lnTo>
                      <a:pt x="5784" y="13"/>
                    </a:lnTo>
                    <a:lnTo>
                      <a:pt x="5786" y="24"/>
                    </a:lnTo>
                    <a:lnTo>
                      <a:pt x="5789" y="46"/>
                    </a:lnTo>
                    <a:lnTo>
                      <a:pt x="5792" y="62"/>
                    </a:lnTo>
                    <a:lnTo>
                      <a:pt x="5794" y="53"/>
                    </a:lnTo>
                    <a:lnTo>
                      <a:pt x="5797" y="30"/>
                    </a:lnTo>
                    <a:lnTo>
                      <a:pt x="5799" y="17"/>
                    </a:lnTo>
                    <a:lnTo>
                      <a:pt x="5802" y="12"/>
                    </a:lnTo>
                    <a:lnTo>
                      <a:pt x="5804" y="11"/>
                    </a:lnTo>
                    <a:lnTo>
                      <a:pt x="5807" y="13"/>
                    </a:lnTo>
                    <a:lnTo>
                      <a:pt x="5809" y="16"/>
                    </a:lnTo>
                    <a:lnTo>
                      <a:pt x="5812" y="22"/>
                    </a:lnTo>
                    <a:lnTo>
                      <a:pt x="5814" y="30"/>
                    </a:lnTo>
                    <a:lnTo>
                      <a:pt x="5817" y="42"/>
                    </a:lnTo>
                    <a:lnTo>
                      <a:pt x="5819" y="57"/>
                    </a:lnTo>
                    <a:lnTo>
                      <a:pt x="5822" y="75"/>
                    </a:lnTo>
                    <a:lnTo>
                      <a:pt x="5824" y="100"/>
                    </a:lnTo>
                    <a:lnTo>
                      <a:pt x="5827" y="133"/>
                    </a:lnTo>
                    <a:lnTo>
                      <a:pt x="5829" y="168"/>
                    </a:lnTo>
                    <a:lnTo>
                      <a:pt x="5832" y="199"/>
                    </a:lnTo>
                    <a:lnTo>
                      <a:pt x="5834" y="236"/>
                    </a:lnTo>
                    <a:lnTo>
                      <a:pt x="5837" y="260"/>
                    </a:lnTo>
                    <a:lnTo>
                      <a:pt x="5839" y="234"/>
                    </a:lnTo>
                    <a:lnTo>
                      <a:pt x="5842" y="172"/>
                    </a:lnTo>
                    <a:lnTo>
                      <a:pt x="5844" y="120"/>
                    </a:lnTo>
                    <a:lnTo>
                      <a:pt x="5847" y="92"/>
                    </a:lnTo>
                    <a:lnTo>
                      <a:pt x="5849" y="84"/>
                    </a:lnTo>
                    <a:lnTo>
                      <a:pt x="5852" y="90"/>
                    </a:lnTo>
                    <a:lnTo>
                      <a:pt x="5854" y="116"/>
                    </a:lnTo>
                    <a:lnTo>
                      <a:pt x="5857" y="168"/>
                    </a:lnTo>
                    <a:lnTo>
                      <a:pt x="5859" y="229"/>
                    </a:lnTo>
                    <a:lnTo>
                      <a:pt x="5862" y="273"/>
                    </a:lnTo>
                    <a:lnTo>
                      <a:pt x="5865" y="290"/>
                    </a:lnTo>
                    <a:lnTo>
                      <a:pt x="5867" y="285"/>
                    </a:lnTo>
                    <a:lnTo>
                      <a:pt x="5870" y="290"/>
                    </a:lnTo>
                    <a:lnTo>
                      <a:pt x="5872" y="308"/>
                    </a:lnTo>
                    <a:lnTo>
                      <a:pt x="5875" y="349"/>
                    </a:lnTo>
                    <a:lnTo>
                      <a:pt x="5877" y="388"/>
                    </a:lnTo>
                    <a:lnTo>
                      <a:pt x="5880" y="454"/>
                    </a:lnTo>
                    <a:lnTo>
                      <a:pt x="5882" y="533"/>
                    </a:lnTo>
                    <a:lnTo>
                      <a:pt x="5885" y="615"/>
                    </a:lnTo>
                    <a:lnTo>
                      <a:pt x="5887" y="663"/>
                    </a:lnTo>
                    <a:lnTo>
                      <a:pt x="5890" y="734"/>
                    </a:lnTo>
                    <a:lnTo>
                      <a:pt x="5892" y="776"/>
                    </a:lnTo>
                    <a:lnTo>
                      <a:pt x="5895" y="838"/>
                    </a:lnTo>
                    <a:lnTo>
                      <a:pt x="5897" y="893"/>
                    </a:lnTo>
                    <a:lnTo>
                      <a:pt x="5900" y="948"/>
                    </a:lnTo>
                    <a:lnTo>
                      <a:pt x="5902" y="1044"/>
                    </a:lnTo>
                    <a:lnTo>
                      <a:pt x="5905" y="1176"/>
                    </a:lnTo>
                    <a:lnTo>
                      <a:pt x="5907" y="1233"/>
                    </a:lnTo>
                    <a:lnTo>
                      <a:pt x="5910" y="1342"/>
                    </a:lnTo>
                    <a:lnTo>
                      <a:pt x="5912" y="1479"/>
                    </a:lnTo>
                    <a:lnTo>
                      <a:pt x="5915" y="1569"/>
                    </a:lnTo>
                    <a:lnTo>
                      <a:pt x="5917" y="1634"/>
                    </a:lnTo>
                    <a:lnTo>
                      <a:pt x="5920" y="1712"/>
                    </a:lnTo>
                    <a:lnTo>
                      <a:pt x="5922" y="1849"/>
                    </a:lnTo>
                    <a:lnTo>
                      <a:pt x="5925" y="1989"/>
                    </a:lnTo>
                    <a:lnTo>
                      <a:pt x="5927" y="2127"/>
                    </a:lnTo>
                    <a:lnTo>
                      <a:pt x="5930" y="2218"/>
                    </a:lnTo>
                    <a:lnTo>
                      <a:pt x="5932" y="2304"/>
                    </a:lnTo>
                    <a:lnTo>
                      <a:pt x="5935" y="2424"/>
                    </a:lnTo>
                    <a:lnTo>
                      <a:pt x="5938" y="2626"/>
                    </a:lnTo>
                    <a:lnTo>
                      <a:pt x="5940" y="2716"/>
                    </a:lnTo>
                    <a:lnTo>
                      <a:pt x="5943" y="2855"/>
                    </a:lnTo>
                    <a:lnTo>
                      <a:pt x="5945" y="2944"/>
                    </a:lnTo>
                    <a:lnTo>
                      <a:pt x="5948" y="3025"/>
                    </a:lnTo>
                    <a:lnTo>
                      <a:pt x="5950" y="3289"/>
                    </a:lnTo>
                    <a:lnTo>
                      <a:pt x="5953" y="3487"/>
                    </a:lnTo>
                    <a:lnTo>
                      <a:pt x="5955" y="3631"/>
                    </a:lnTo>
                    <a:lnTo>
                      <a:pt x="5958" y="3837"/>
                    </a:lnTo>
                    <a:lnTo>
                      <a:pt x="5960" y="4015"/>
                    </a:lnTo>
                    <a:lnTo>
                      <a:pt x="5963" y="4090"/>
                    </a:lnTo>
                    <a:lnTo>
                      <a:pt x="5965" y="4204"/>
                    </a:lnTo>
                    <a:lnTo>
                      <a:pt x="5968" y="4314"/>
                    </a:lnTo>
                    <a:lnTo>
                      <a:pt x="5970" y="4385"/>
                    </a:lnTo>
                    <a:lnTo>
                      <a:pt x="5973" y="4501"/>
                    </a:lnTo>
                    <a:lnTo>
                      <a:pt x="5975" y="4584"/>
                    </a:lnTo>
                    <a:lnTo>
                      <a:pt x="5978" y="4331"/>
                    </a:lnTo>
                    <a:lnTo>
                      <a:pt x="5980" y="4344"/>
                    </a:lnTo>
                    <a:lnTo>
                      <a:pt x="5983" y="4709"/>
                    </a:lnTo>
                    <a:lnTo>
                      <a:pt x="5985" y="5473"/>
                    </a:lnTo>
                    <a:lnTo>
                      <a:pt x="5988" y="6170"/>
                    </a:lnTo>
                    <a:lnTo>
                      <a:pt x="5990" y="6652"/>
                    </a:lnTo>
                    <a:lnTo>
                      <a:pt x="5993" y="6956"/>
                    </a:lnTo>
                    <a:lnTo>
                      <a:pt x="5995" y="6760"/>
                    </a:lnTo>
                    <a:lnTo>
                      <a:pt x="5998" y="6748"/>
                    </a:lnTo>
                    <a:lnTo>
                      <a:pt x="6000" y="6867"/>
                    </a:lnTo>
                    <a:lnTo>
                      <a:pt x="6003" y="6888"/>
                    </a:lnTo>
                    <a:lnTo>
                      <a:pt x="6005" y="6851"/>
                    </a:lnTo>
                    <a:lnTo>
                      <a:pt x="6008" y="6793"/>
                    </a:lnTo>
                    <a:lnTo>
                      <a:pt x="6011" y="6704"/>
                    </a:lnTo>
                    <a:lnTo>
                      <a:pt x="6013" y="6626"/>
                    </a:lnTo>
                    <a:lnTo>
                      <a:pt x="6016" y="6514"/>
                    </a:lnTo>
                    <a:lnTo>
                      <a:pt x="6018" y="6403"/>
                    </a:lnTo>
                    <a:lnTo>
                      <a:pt x="6021" y="6566"/>
                    </a:lnTo>
                    <a:lnTo>
                      <a:pt x="6023" y="264"/>
                    </a:lnTo>
                    <a:lnTo>
                      <a:pt x="6026" y="78"/>
                    </a:lnTo>
                    <a:lnTo>
                      <a:pt x="6028" y="65"/>
                    </a:lnTo>
                    <a:lnTo>
                      <a:pt x="6031" y="61"/>
                    </a:lnTo>
                    <a:lnTo>
                      <a:pt x="6033" y="67"/>
                    </a:lnTo>
                    <a:lnTo>
                      <a:pt x="6036" y="79"/>
                    </a:lnTo>
                    <a:lnTo>
                      <a:pt x="6038" y="72"/>
                    </a:lnTo>
                    <a:lnTo>
                      <a:pt x="6041" y="55"/>
                    </a:lnTo>
                    <a:lnTo>
                      <a:pt x="6043" y="47"/>
                    </a:lnTo>
                    <a:lnTo>
                      <a:pt x="6046" y="47"/>
                    </a:lnTo>
                    <a:lnTo>
                      <a:pt x="6048" y="52"/>
                    </a:lnTo>
                    <a:lnTo>
                      <a:pt x="6051" y="56"/>
                    </a:lnTo>
                    <a:lnTo>
                      <a:pt x="6053" y="49"/>
                    </a:lnTo>
                    <a:lnTo>
                      <a:pt x="6056" y="44"/>
                    </a:lnTo>
                    <a:lnTo>
                      <a:pt x="6058" y="45"/>
                    </a:lnTo>
                    <a:lnTo>
                      <a:pt x="6061" y="48"/>
                    </a:lnTo>
                    <a:lnTo>
                      <a:pt x="6063" y="55"/>
                    </a:lnTo>
                    <a:lnTo>
                      <a:pt x="6066" y="57"/>
                    </a:lnTo>
                    <a:lnTo>
                      <a:pt x="6068" y="62"/>
                    </a:lnTo>
                    <a:lnTo>
                      <a:pt x="6071" y="103"/>
                    </a:lnTo>
                    <a:lnTo>
                      <a:pt x="6073" y="152"/>
                    </a:lnTo>
                    <a:lnTo>
                      <a:pt x="6076" y="120"/>
                    </a:lnTo>
                    <a:lnTo>
                      <a:pt x="6078" y="65"/>
                    </a:lnTo>
                    <a:lnTo>
                      <a:pt x="6081" y="41"/>
                    </a:lnTo>
                    <a:lnTo>
                      <a:pt x="6084" y="36"/>
                    </a:lnTo>
                    <a:lnTo>
                      <a:pt x="6086" y="36"/>
                    </a:lnTo>
                    <a:lnTo>
                      <a:pt x="6089" y="35"/>
                    </a:lnTo>
                    <a:lnTo>
                      <a:pt x="6091" y="32"/>
                    </a:lnTo>
                    <a:lnTo>
                      <a:pt x="6094" y="33"/>
                    </a:lnTo>
                    <a:lnTo>
                      <a:pt x="6096" y="38"/>
                    </a:lnTo>
                    <a:lnTo>
                      <a:pt x="6099" y="45"/>
                    </a:lnTo>
                    <a:lnTo>
                      <a:pt x="6101" y="52"/>
                    </a:lnTo>
                    <a:lnTo>
                      <a:pt x="6104" y="54"/>
                    </a:lnTo>
                    <a:lnTo>
                      <a:pt x="6106" y="52"/>
                    </a:lnTo>
                    <a:lnTo>
                      <a:pt x="6109" y="48"/>
                    </a:lnTo>
                    <a:lnTo>
                      <a:pt x="6111" y="52"/>
                    </a:lnTo>
                    <a:lnTo>
                      <a:pt x="6114" y="77"/>
                    </a:lnTo>
                    <a:lnTo>
                      <a:pt x="6116" y="102"/>
                    </a:lnTo>
                    <a:lnTo>
                      <a:pt x="6119" y="94"/>
                    </a:lnTo>
                    <a:lnTo>
                      <a:pt x="6121" y="61"/>
                    </a:lnTo>
                    <a:lnTo>
                      <a:pt x="6124" y="52"/>
                    </a:lnTo>
                    <a:lnTo>
                      <a:pt x="6126" y="53"/>
                    </a:lnTo>
                    <a:lnTo>
                      <a:pt x="6129" y="45"/>
                    </a:lnTo>
                    <a:lnTo>
                      <a:pt x="6131" y="36"/>
                    </a:lnTo>
                    <a:lnTo>
                      <a:pt x="6134" y="35"/>
                    </a:lnTo>
                    <a:lnTo>
                      <a:pt x="6136" y="35"/>
                    </a:lnTo>
                    <a:lnTo>
                      <a:pt x="6139" y="30"/>
                    </a:lnTo>
                    <a:lnTo>
                      <a:pt x="6141" y="26"/>
                    </a:lnTo>
                    <a:lnTo>
                      <a:pt x="6144" y="24"/>
                    </a:lnTo>
                    <a:lnTo>
                      <a:pt x="6146" y="23"/>
                    </a:lnTo>
                    <a:lnTo>
                      <a:pt x="6149" y="23"/>
                    </a:lnTo>
                    <a:lnTo>
                      <a:pt x="6151" y="26"/>
                    </a:lnTo>
                    <a:lnTo>
                      <a:pt x="6154" y="30"/>
                    </a:lnTo>
                    <a:lnTo>
                      <a:pt x="6157" y="34"/>
                    </a:lnTo>
                    <a:lnTo>
                      <a:pt x="6159" y="35"/>
                    </a:lnTo>
                    <a:lnTo>
                      <a:pt x="6162" y="34"/>
                    </a:lnTo>
                    <a:lnTo>
                      <a:pt x="6164" y="31"/>
                    </a:lnTo>
                    <a:lnTo>
                      <a:pt x="6167" y="28"/>
                    </a:lnTo>
                    <a:lnTo>
                      <a:pt x="6169" y="30"/>
                    </a:lnTo>
                    <a:lnTo>
                      <a:pt x="6172" y="32"/>
                    </a:lnTo>
                    <a:lnTo>
                      <a:pt x="6174" y="29"/>
                    </a:lnTo>
                    <a:lnTo>
                      <a:pt x="6177" y="24"/>
                    </a:lnTo>
                    <a:lnTo>
                      <a:pt x="6179" y="22"/>
                    </a:lnTo>
                    <a:lnTo>
                      <a:pt x="6182" y="23"/>
                    </a:lnTo>
                    <a:lnTo>
                      <a:pt x="6184" y="25"/>
                    </a:lnTo>
                    <a:lnTo>
                      <a:pt x="6187" y="28"/>
                    </a:lnTo>
                    <a:lnTo>
                      <a:pt x="6189" y="30"/>
                    </a:lnTo>
                    <a:lnTo>
                      <a:pt x="6192" y="40"/>
                    </a:lnTo>
                    <a:lnTo>
                      <a:pt x="6194" y="94"/>
                    </a:lnTo>
                    <a:lnTo>
                      <a:pt x="6197" y="222"/>
                    </a:lnTo>
                    <a:lnTo>
                      <a:pt x="6199" y="336"/>
                    </a:lnTo>
                    <a:lnTo>
                      <a:pt x="6202" y="308"/>
                    </a:lnTo>
                    <a:lnTo>
                      <a:pt x="6204" y="200"/>
                    </a:lnTo>
                    <a:lnTo>
                      <a:pt x="6207" y="161"/>
                    </a:lnTo>
                    <a:lnTo>
                      <a:pt x="6209" y="184"/>
                    </a:lnTo>
                    <a:lnTo>
                      <a:pt x="6212" y="148"/>
                    </a:lnTo>
                    <a:lnTo>
                      <a:pt x="6214" y="78"/>
                    </a:lnTo>
                    <a:lnTo>
                      <a:pt x="6217" y="44"/>
                    </a:lnTo>
                    <a:lnTo>
                      <a:pt x="6219" y="36"/>
                    </a:lnTo>
                    <a:lnTo>
                      <a:pt x="6222" y="31"/>
                    </a:lnTo>
                    <a:lnTo>
                      <a:pt x="6224" y="28"/>
                    </a:lnTo>
                    <a:lnTo>
                      <a:pt x="6227" y="29"/>
                    </a:lnTo>
                    <a:lnTo>
                      <a:pt x="6230" y="35"/>
                    </a:lnTo>
                    <a:lnTo>
                      <a:pt x="6232" y="43"/>
                    </a:lnTo>
                    <a:lnTo>
                      <a:pt x="6235" y="51"/>
                    </a:lnTo>
                    <a:lnTo>
                      <a:pt x="6237" y="75"/>
                    </a:lnTo>
                    <a:lnTo>
                      <a:pt x="6240" y="102"/>
                    </a:lnTo>
                    <a:lnTo>
                      <a:pt x="6242" y="93"/>
                    </a:lnTo>
                    <a:lnTo>
                      <a:pt x="6245" y="59"/>
                    </a:lnTo>
                    <a:lnTo>
                      <a:pt x="6247" y="44"/>
                    </a:lnTo>
                    <a:lnTo>
                      <a:pt x="6250" y="52"/>
                    </a:lnTo>
                    <a:lnTo>
                      <a:pt x="6252" y="63"/>
                    </a:lnTo>
                    <a:lnTo>
                      <a:pt x="6255" y="73"/>
                    </a:lnTo>
                    <a:lnTo>
                      <a:pt x="6257" y="73"/>
                    </a:lnTo>
                    <a:lnTo>
                      <a:pt x="6260" y="54"/>
                    </a:lnTo>
                    <a:lnTo>
                      <a:pt x="6262" y="38"/>
                    </a:lnTo>
                    <a:lnTo>
                      <a:pt x="6265" y="32"/>
                    </a:lnTo>
                    <a:lnTo>
                      <a:pt x="6267" y="29"/>
                    </a:lnTo>
                    <a:lnTo>
                      <a:pt x="6270" y="26"/>
                    </a:lnTo>
                    <a:lnTo>
                      <a:pt x="6272" y="25"/>
                    </a:lnTo>
                    <a:lnTo>
                      <a:pt x="6275" y="25"/>
                    </a:lnTo>
                    <a:lnTo>
                      <a:pt x="6277" y="28"/>
                    </a:lnTo>
                    <a:lnTo>
                      <a:pt x="6280" y="32"/>
                    </a:lnTo>
                    <a:lnTo>
                      <a:pt x="6282" y="38"/>
                    </a:lnTo>
                    <a:lnTo>
                      <a:pt x="6285" y="37"/>
                    </a:lnTo>
                    <a:lnTo>
                      <a:pt x="6287" y="30"/>
                    </a:lnTo>
                    <a:lnTo>
                      <a:pt x="6290" y="25"/>
                    </a:lnTo>
                    <a:lnTo>
                      <a:pt x="6292" y="22"/>
                    </a:lnTo>
                    <a:lnTo>
                      <a:pt x="6295" y="23"/>
                    </a:lnTo>
                    <a:lnTo>
                      <a:pt x="6297" y="25"/>
                    </a:lnTo>
                    <a:lnTo>
                      <a:pt x="6300" y="27"/>
                    </a:lnTo>
                    <a:lnTo>
                      <a:pt x="6303" y="37"/>
                    </a:lnTo>
                    <a:lnTo>
                      <a:pt x="6305" y="63"/>
                    </a:lnTo>
                    <a:lnTo>
                      <a:pt x="6308" y="93"/>
                    </a:lnTo>
                    <a:lnTo>
                      <a:pt x="6310" y="99"/>
                    </a:lnTo>
                    <a:lnTo>
                      <a:pt x="6313" y="78"/>
                    </a:lnTo>
                    <a:lnTo>
                      <a:pt x="6315" y="69"/>
                    </a:lnTo>
                    <a:lnTo>
                      <a:pt x="6318" y="84"/>
                    </a:lnTo>
                    <a:lnTo>
                      <a:pt x="6320" y="133"/>
                    </a:lnTo>
                    <a:lnTo>
                      <a:pt x="6323" y="176"/>
                    </a:lnTo>
                    <a:lnTo>
                      <a:pt x="6325" y="189"/>
                    </a:lnTo>
                    <a:lnTo>
                      <a:pt x="6328" y="183"/>
                    </a:lnTo>
                    <a:lnTo>
                      <a:pt x="6330" y="176"/>
                    </a:lnTo>
                    <a:lnTo>
                      <a:pt x="6333" y="173"/>
                    </a:lnTo>
                    <a:lnTo>
                      <a:pt x="6335" y="162"/>
                    </a:lnTo>
                    <a:lnTo>
                      <a:pt x="6338" y="147"/>
                    </a:lnTo>
                    <a:lnTo>
                      <a:pt x="6340" y="133"/>
                    </a:lnTo>
                    <a:lnTo>
                      <a:pt x="6343" y="125"/>
                    </a:lnTo>
                    <a:lnTo>
                      <a:pt x="6345" y="118"/>
                    </a:lnTo>
                    <a:lnTo>
                      <a:pt x="6348" y="117"/>
                    </a:lnTo>
                    <a:lnTo>
                      <a:pt x="6350" y="120"/>
                    </a:lnTo>
                    <a:lnTo>
                      <a:pt x="6353" y="141"/>
                    </a:lnTo>
                    <a:lnTo>
                      <a:pt x="6355" y="175"/>
                    </a:lnTo>
                    <a:lnTo>
                      <a:pt x="6358" y="185"/>
                    </a:lnTo>
                    <a:lnTo>
                      <a:pt x="6360" y="147"/>
                    </a:lnTo>
                    <a:lnTo>
                      <a:pt x="6363" y="107"/>
                    </a:lnTo>
                    <a:lnTo>
                      <a:pt x="6365" y="110"/>
                    </a:lnTo>
                    <a:lnTo>
                      <a:pt x="6368" y="154"/>
                    </a:lnTo>
                    <a:lnTo>
                      <a:pt x="6370" y="182"/>
                    </a:lnTo>
                    <a:lnTo>
                      <a:pt x="6373" y="154"/>
                    </a:lnTo>
                    <a:lnTo>
                      <a:pt x="6376" y="103"/>
                    </a:lnTo>
                    <a:lnTo>
                      <a:pt x="6378" y="71"/>
                    </a:lnTo>
                    <a:lnTo>
                      <a:pt x="6381" y="59"/>
                    </a:lnTo>
                    <a:lnTo>
                      <a:pt x="6383" y="57"/>
                    </a:lnTo>
                    <a:lnTo>
                      <a:pt x="6386" y="58"/>
                    </a:lnTo>
                    <a:lnTo>
                      <a:pt x="6388" y="59"/>
                    </a:lnTo>
                    <a:lnTo>
                      <a:pt x="6391" y="51"/>
                    </a:lnTo>
                    <a:lnTo>
                      <a:pt x="6393" y="42"/>
                    </a:lnTo>
                    <a:lnTo>
                      <a:pt x="6396" y="39"/>
                    </a:lnTo>
                    <a:lnTo>
                      <a:pt x="6398" y="43"/>
                    </a:lnTo>
                    <a:lnTo>
                      <a:pt x="6401" y="50"/>
                    </a:lnTo>
                    <a:lnTo>
                      <a:pt x="6403" y="58"/>
                    </a:lnTo>
                    <a:lnTo>
                      <a:pt x="6406" y="70"/>
                    </a:lnTo>
                    <a:lnTo>
                      <a:pt x="6408" y="96"/>
                    </a:lnTo>
                    <a:lnTo>
                      <a:pt x="6411" y="110"/>
                    </a:lnTo>
                    <a:lnTo>
                      <a:pt x="6413" y="85"/>
                    </a:lnTo>
                    <a:lnTo>
                      <a:pt x="6416" y="56"/>
                    </a:lnTo>
                    <a:lnTo>
                      <a:pt x="6418" y="39"/>
                    </a:lnTo>
                    <a:lnTo>
                      <a:pt x="6421" y="37"/>
                    </a:lnTo>
                    <a:lnTo>
                      <a:pt x="6423" y="50"/>
                    </a:lnTo>
                    <a:lnTo>
                      <a:pt x="6426" y="76"/>
                    </a:lnTo>
                    <a:lnTo>
                      <a:pt x="6428" y="85"/>
                    </a:lnTo>
                    <a:lnTo>
                      <a:pt x="6431" y="66"/>
                    </a:lnTo>
                    <a:lnTo>
                      <a:pt x="6433" y="47"/>
                    </a:lnTo>
                    <a:lnTo>
                      <a:pt x="6436" y="39"/>
                    </a:lnTo>
                    <a:lnTo>
                      <a:pt x="6438" y="35"/>
                    </a:lnTo>
                    <a:lnTo>
                      <a:pt x="6441" y="35"/>
                    </a:lnTo>
                    <a:lnTo>
                      <a:pt x="6443" y="41"/>
                    </a:lnTo>
                    <a:lnTo>
                      <a:pt x="6446" y="53"/>
                    </a:lnTo>
                    <a:lnTo>
                      <a:pt x="6449" y="62"/>
                    </a:lnTo>
                    <a:lnTo>
                      <a:pt x="6451" y="56"/>
                    </a:lnTo>
                    <a:lnTo>
                      <a:pt x="6454" y="38"/>
                    </a:lnTo>
                    <a:lnTo>
                      <a:pt x="6456" y="27"/>
                    </a:lnTo>
                    <a:lnTo>
                      <a:pt x="6459" y="24"/>
                    </a:lnTo>
                    <a:lnTo>
                      <a:pt x="6461" y="25"/>
                    </a:lnTo>
                    <a:lnTo>
                      <a:pt x="6464" y="29"/>
                    </a:lnTo>
                    <a:lnTo>
                      <a:pt x="6466" y="34"/>
                    </a:lnTo>
                    <a:lnTo>
                      <a:pt x="6469" y="39"/>
                    </a:lnTo>
                    <a:lnTo>
                      <a:pt x="6471" y="44"/>
                    </a:lnTo>
                    <a:lnTo>
                      <a:pt x="6474" y="45"/>
                    </a:lnTo>
                    <a:lnTo>
                      <a:pt x="6476" y="49"/>
                    </a:lnTo>
                    <a:lnTo>
                      <a:pt x="6479" y="51"/>
                    </a:lnTo>
                    <a:lnTo>
                      <a:pt x="6481" y="48"/>
                    </a:lnTo>
                    <a:lnTo>
                      <a:pt x="6484" y="38"/>
                    </a:lnTo>
                    <a:lnTo>
                      <a:pt x="6486" y="29"/>
                    </a:lnTo>
                    <a:lnTo>
                      <a:pt x="6489" y="26"/>
                    </a:lnTo>
                    <a:lnTo>
                      <a:pt x="6491" y="28"/>
                    </a:lnTo>
                    <a:lnTo>
                      <a:pt x="6494" y="29"/>
                    </a:lnTo>
                    <a:lnTo>
                      <a:pt x="6496" y="27"/>
                    </a:lnTo>
                    <a:lnTo>
                      <a:pt x="6499" y="25"/>
                    </a:lnTo>
                    <a:lnTo>
                      <a:pt x="6501" y="24"/>
                    </a:lnTo>
                    <a:lnTo>
                      <a:pt x="6504" y="24"/>
                    </a:lnTo>
                    <a:lnTo>
                      <a:pt x="6506" y="24"/>
                    </a:lnTo>
                    <a:lnTo>
                      <a:pt x="6509" y="21"/>
                    </a:lnTo>
                    <a:lnTo>
                      <a:pt x="6511" y="19"/>
                    </a:lnTo>
                    <a:lnTo>
                      <a:pt x="6514" y="18"/>
                    </a:lnTo>
                    <a:lnTo>
                      <a:pt x="6516" y="18"/>
                    </a:lnTo>
                    <a:lnTo>
                      <a:pt x="6519" y="18"/>
                    </a:lnTo>
                    <a:lnTo>
                      <a:pt x="6521" y="22"/>
                    </a:lnTo>
                    <a:lnTo>
                      <a:pt x="6524" y="29"/>
                    </a:lnTo>
                    <a:lnTo>
                      <a:pt x="6527" y="40"/>
                    </a:lnTo>
                    <a:lnTo>
                      <a:pt x="6529" y="49"/>
                    </a:lnTo>
                    <a:lnTo>
                      <a:pt x="6532" y="53"/>
                    </a:lnTo>
                    <a:lnTo>
                      <a:pt x="6534" y="50"/>
                    </a:lnTo>
                    <a:lnTo>
                      <a:pt x="6537" y="45"/>
                    </a:lnTo>
                    <a:lnTo>
                      <a:pt x="6539" y="41"/>
                    </a:lnTo>
                    <a:lnTo>
                      <a:pt x="6542" y="41"/>
                    </a:lnTo>
                    <a:lnTo>
                      <a:pt x="6544" y="49"/>
                    </a:lnTo>
                    <a:lnTo>
                      <a:pt x="6547" y="83"/>
                    </a:lnTo>
                    <a:lnTo>
                      <a:pt x="6549" y="167"/>
                    </a:lnTo>
                    <a:lnTo>
                      <a:pt x="6552" y="251"/>
                    </a:lnTo>
                    <a:lnTo>
                      <a:pt x="6554" y="224"/>
                    </a:lnTo>
                    <a:lnTo>
                      <a:pt x="6557" y="115"/>
                    </a:lnTo>
                    <a:lnTo>
                      <a:pt x="6559" y="55"/>
                    </a:lnTo>
                    <a:lnTo>
                      <a:pt x="6562" y="46"/>
                    </a:lnTo>
                    <a:lnTo>
                      <a:pt x="6564" y="52"/>
                    </a:lnTo>
                    <a:lnTo>
                      <a:pt x="6567" y="58"/>
                    </a:lnTo>
                    <a:lnTo>
                      <a:pt x="6569" y="67"/>
                    </a:lnTo>
                    <a:lnTo>
                      <a:pt x="6572" y="79"/>
                    </a:lnTo>
                    <a:lnTo>
                      <a:pt x="6574" y="98"/>
                    </a:lnTo>
                    <a:lnTo>
                      <a:pt x="6577" y="114"/>
                    </a:lnTo>
                    <a:lnTo>
                      <a:pt x="6579" y="106"/>
                    </a:lnTo>
                    <a:lnTo>
                      <a:pt x="6582" y="80"/>
                    </a:lnTo>
                    <a:lnTo>
                      <a:pt x="6584" y="57"/>
                    </a:lnTo>
                    <a:lnTo>
                      <a:pt x="6587" y="47"/>
                    </a:lnTo>
                    <a:lnTo>
                      <a:pt x="6589" y="49"/>
                    </a:lnTo>
                    <a:lnTo>
                      <a:pt x="6592" y="78"/>
                    </a:lnTo>
                    <a:lnTo>
                      <a:pt x="6594" y="131"/>
                    </a:lnTo>
                    <a:lnTo>
                      <a:pt x="6597" y="202"/>
                    </a:lnTo>
                    <a:lnTo>
                      <a:pt x="6600" y="303"/>
                    </a:lnTo>
                    <a:lnTo>
                      <a:pt x="6602" y="410"/>
                    </a:lnTo>
                    <a:lnTo>
                      <a:pt x="6605" y="535"/>
                    </a:lnTo>
                    <a:lnTo>
                      <a:pt x="6607" y="662"/>
                    </a:lnTo>
                    <a:lnTo>
                      <a:pt x="6610" y="830"/>
                    </a:lnTo>
                    <a:lnTo>
                      <a:pt x="6612" y="984"/>
                    </a:lnTo>
                    <a:lnTo>
                      <a:pt x="6615" y="1171"/>
                    </a:lnTo>
                    <a:lnTo>
                      <a:pt x="6617" y="1366"/>
                    </a:lnTo>
                    <a:lnTo>
                      <a:pt x="6620" y="1547"/>
                    </a:lnTo>
                    <a:lnTo>
                      <a:pt x="6622" y="1745"/>
                    </a:lnTo>
                    <a:lnTo>
                      <a:pt x="6625" y="1935"/>
                    </a:lnTo>
                    <a:lnTo>
                      <a:pt x="6627" y="2097"/>
                    </a:lnTo>
                    <a:lnTo>
                      <a:pt x="6630" y="2479"/>
                    </a:lnTo>
                    <a:lnTo>
                      <a:pt x="6632" y="2885"/>
                    </a:lnTo>
                    <a:lnTo>
                      <a:pt x="6635" y="3255"/>
                    </a:lnTo>
                    <a:lnTo>
                      <a:pt x="6637" y="3421"/>
                    </a:lnTo>
                    <a:lnTo>
                      <a:pt x="6640" y="3485"/>
                    </a:lnTo>
                    <a:lnTo>
                      <a:pt x="6642" y="3612"/>
                    </a:lnTo>
                    <a:lnTo>
                      <a:pt x="6645" y="3724"/>
                    </a:lnTo>
                    <a:lnTo>
                      <a:pt x="6647" y="3603"/>
                    </a:lnTo>
                    <a:lnTo>
                      <a:pt x="6650" y="1006"/>
                    </a:lnTo>
                    <a:lnTo>
                      <a:pt x="6652" y="249"/>
                    </a:lnTo>
                    <a:lnTo>
                      <a:pt x="6655" y="172"/>
                    </a:lnTo>
                    <a:lnTo>
                      <a:pt x="6657" y="147"/>
                    </a:lnTo>
                    <a:lnTo>
                      <a:pt x="6660" y="134"/>
                    </a:lnTo>
                    <a:lnTo>
                      <a:pt x="6662" y="118"/>
                    </a:lnTo>
                    <a:lnTo>
                      <a:pt x="6665" y="104"/>
                    </a:lnTo>
                    <a:lnTo>
                      <a:pt x="6667" y="96"/>
                    </a:lnTo>
                    <a:lnTo>
                      <a:pt x="6670" y="95"/>
                    </a:lnTo>
                    <a:lnTo>
                      <a:pt x="6673" y="100"/>
                    </a:lnTo>
                    <a:lnTo>
                      <a:pt x="6675" y="103"/>
                    </a:lnTo>
                    <a:lnTo>
                      <a:pt x="6678" y="105"/>
                    </a:lnTo>
                    <a:lnTo>
                      <a:pt x="6680" y="97"/>
                    </a:lnTo>
                    <a:lnTo>
                      <a:pt x="6683" y="88"/>
                    </a:lnTo>
                    <a:lnTo>
                      <a:pt x="6685" y="87"/>
                    </a:lnTo>
                    <a:lnTo>
                      <a:pt x="6688" y="95"/>
                    </a:lnTo>
                    <a:lnTo>
                      <a:pt x="6690" y="96"/>
                    </a:lnTo>
                    <a:lnTo>
                      <a:pt x="6693" y="94"/>
                    </a:lnTo>
                    <a:lnTo>
                      <a:pt x="6695" y="105"/>
                    </a:lnTo>
                    <a:lnTo>
                      <a:pt x="6698" y="182"/>
                    </a:lnTo>
                    <a:lnTo>
                      <a:pt x="6700" y="395"/>
                    </a:lnTo>
                    <a:lnTo>
                      <a:pt x="6703" y="863"/>
                    </a:lnTo>
                    <a:lnTo>
                      <a:pt x="6705" y="1602"/>
                    </a:lnTo>
                    <a:lnTo>
                      <a:pt x="6708" y="2757"/>
                    </a:lnTo>
                    <a:lnTo>
                      <a:pt x="6710" y="4451"/>
                    </a:lnTo>
                    <a:lnTo>
                      <a:pt x="6713" y="6026"/>
                    </a:lnTo>
                    <a:lnTo>
                      <a:pt x="6715" y="6794"/>
                    </a:lnTo>
                    <a:lnTo>
                      <a:pt x="6718" y="7149"/>
                    </a:lnTo>
                    <a:lnTo>
                      <a:pt x="6720" y="7234"/>
                    </a:lnTo>
                    <a:lnTo>
                      <a:pt x="6723" y="7185"/>
                    </a:lnTo>
                    <a:lnTo>
                      <a:pt x="6725" y="7350"/>
                    </a:lnTo>
                    <a:lnTo>
                      <a:pt x="6728" y="7149"/>
                    </a:lnTo>
                    <a:lnTo>
                      <a:pt x="6730" y="1820"/>
                    </a:lnTo>
                    <a:lnTo>
                      <a:pt x="6733" y="119"/>
                    </a:lnTo>
                    <a:lnTo>
                      <a:pt x="6735" y="72"/>
                    </a:lnTo>
                    <a:lnTo>
                      <a:pt x="6738" y="61"/>
                    </a:lnTo>
                    <a:lnTo>
                      <a:pt x="6740" y="57"/>
                    </a:lnTo>
                    <a:lnTo>
                      <a:pt x="6743" y="56"/>
                    </a:lnTo>
                    <a:lnTo>
                      <a:pt x="6746" y="51"/>
                    </a:lnTo>
                    <a:lnTo>
                      <a:pt x="6748" y="48"/>
                    </a:lnTo>
                    <a:lnTo>
                      <a:pt x="6751" y="44"/>
                    </a:lnTo>
                    <a:lnTo>
                      <a:pt x="6753" y="48"/>
                    </a:lnTo>
                    <a:lnTo>
                      <a:pt x="6756" y="59"/>
                    </a:lnTo>
                    <a:lnTo>
                      <a:pt x="6758" y="63"/>
                    </a:lnTo>
                    <a:lnTo>
                      <a:pt x="6761" y="50"/>
                    </a:lnTo>
                    <a:lnTo>
                      <a:pt x="6763" y="37"/>
                    </a:lnTo>
                    <a:lnTo>
                      <a:pt x="6766" y="32"/>
                    </a:lnTo>
                    <a:lnTo>
                      <a:pt x="6768" y="29"/>
                    </a:lnTo>
                    <a:lnTo>
                      <a:pt x="6771" y="30"/>
                    </a:lnTo>
                    <a:lnTo>
                      <a:pt x="6773" y="30"/>
                    </a:lnTo>
                    <a:lnTo>
                      <a:pt x="6776" y="32"/>
                    </a:lnTo>
                    <a:lnTo>
                      <a:pt x="6778" y="34"/>
                    </a:lnTo>
                    <a:lnTo>
                      <a:pt x="6781" y="37"/>
                    </a:lnTo>
                    <a:lnTo>
                      <a:pt x="6783" y="47"/>
                    </a:lnTo>
                    <a:lnTo>
                      <a:pt x="6786" y="66"/>
                    </a:lnTo>
                    <a:lnTo>
                      <a:pt x="6788" y="98"/>
                    </a:lnTo>
                    <a:lnTo>
                      <a:pt x="6791" y="132"/>
                    </a:lnTo>
                    <a:lnTo>
                      <a:pt x="6793" y="122"/>
                    </a:lnTo>
                    <a:lnTo>
                      <a:pt x="6796" y="85"/>
                    </a:lnTo>
                    <a:lnTo>
                      <a:pt x="6798" y="56"/>
                    </a:lnTo>
                    <a:lnTo>
                      <a:pt x="6801" y="47"/>
                    </a:lnTo>
                    <a:lnTo>
                      <a:pt x="6803" y="53"/>
                    </a:lnTo>
                    <a:lnTo>
                      <a:pt x="6806" y="56"/>
                    </a:lnTo>
                    <a:lnTo>
                      <a:pt x="6808" y="58"/>
                    </a:lnTo>
                    <a:lnTo>
                      <a:pt x="6811" y="63"/>
                    </a:lnTo>
                    <a:lnTo>
                      <a:pt x="6813" y="82"/>
                    </a:lnTo>
                    <a:lnTo>
                      <a:pt x="6816" y="97"/>
                    </a:lnTo>
                    <a:lnTo>
                      <a:pt x="6819" y="89"/>
                    </a:lnTo>
                    <a:lnTo>
                      <a:pt x="6821" y="67"/>
                    </a:lnTo>
                    <a:lnTo>
                      <a:pt x="6824" y="49"/>
                    </a:lnTo>
                    <a:lnTo>
                      <a:pt x="6826" y="40"/>
                    </a:lnTo>
                    <a:lnTo>
                      <a:pt x="6829" y="36"/>
                    </a:lnTo>
                    <a:lnTo>
                      <a:pt x="6831" y="33"/>
                    </a:lnTo>
                    <a:lnTo>
                      <a:pt x="6834" y="33"/>
                    </a:lnTo>
                    <a:lnTo>
                      <a:pt x="6836" y="35"/>
                    </a:lnTo>
                    <a:lnTo>
                      <a:pt x="6839" y="44"/>
                    </a:lnTo>
                    <a:lnTo>
                      <a:pt x="6841" y="60"/>
                    </a:lnTo>
                    <a:lnTo>
                      <a:pt x="6844" y="67"/>
                    </a:lnTo>
                    <a:lnTo>
                      <a:pt x="6846" y="55"/>
                    </a:lnTo>
                    <a:lnTo>
                      <a:pt x="6849" y="41"/>
                    </a:lnTo>
                    <a:lnTo>
                      <a:pt x="6851" y="34"/>
                    </a:lnTo>
                    <a:lnTo>
                      <a:pt x="6854" y="32"/>
                    </a:lnTo>
                    <a:lnTo>
                      <a:pt x="6856" y="31"/>
                    </a:lnTo>
                    <a:lnTo>
                      <a:pt x="6859" y="33"/>
                    </a:lnTo>
                    <a:lnTo>
                      <a:pt x="6861" y="34"/>
                    </a:lnTo>
                    <a:lnTo>
                      <a:pt x="6864" y="32"/>
                    </a:lnTo>
                    <a:lnTo>
                      <a:pt x="6866" y="39"/>
                    </a:lnTo>
                    <a:lnTo>
                      <a:pt x="6869" y="92"/>
                    </a:lnTo>
                    <a:lnTo>
                      <a:pt x="6871" y="336"/>
                    </a:lnTo>
                    <a:lnTo>
                      <a:pt x="6874" y="817"/>
                    </a:lnTo>
                    <a:lnTo>
                      <a:pt x="6876" y="1232"/>
                    </a:lnTo>
                    <a:lnTo>
                      <a:pt x="6879" y="1160"/>
                    </a:lnTo>
                    <a:lnTo>
                      <a:pt x="6881" y="741"/>
                    </a:lnTo>
                    <a:lnTo>
                      <a:pt x="6884" y="471"/>
                    </a:lnTo>
                    <a:lnTo>
                      <a:pt x="6886" y="451"/>
                    </a:lnTo>
                    <a:lnTo>
                      <a:pt x="6889" y="326"/>
                    </a:lnTo>
                    <a:lnTo>
                      <a:pt x="6892" y="137"/>
                    </a:lnTo>
                    <a:lnTo>
                      <a:pt x="6894" y="54"/>
                    </a:lnTo>
                    <a:lnTo>
                      <a:pt x="6897" y="44"/>
                    </a:lnTo>
                    <a:lnTo>
                      <a:pt x="6899" y="64"/>
                    </a:lnTo>
                    <a:lnTo>
                      <a:pt x="6902" y="103"/>
                    </a:lnTo>
                    <a:lnTo>
                      <a:pt x="6904" y="123"/>
                    </a:lnTo>
                    <a:lnTo>
                      <a:pt x="6907" y="89"/>
                    </a:lnTo>
                    <a:lnTo>
                      <a:pt x="6909" y="56"/>
                    </a:lnTo>
                    <a:lnTo>
                      <a:pt x="6912" y="51"/>
                    </a:lnTo>
                    <a:lnTo>
                      <a:pt x="6914" y="59"/>
                    </a:lnTo>
                    <a:lnTo>
                      <a:pt x="6917" y="58"/>
                    </a:lnTo>
                    <a:lnTo>
                      <a:pt x="6919" y="45"/>
                    </a:lnTo>
                    <a:lnTo>
                      <a:pt x="6922" y="35"/>
                    </a:lnTo>
                    <a:lnTo>
                      <a:pt x="6924" y="30"/>
                    </a:lnTo>
                    <a:lnTo>
                      <a:pt x="6927" y="29"/>
                    </a:lnTo>
                    <a:lnTo>
                      <a:pt x="6929" y="30"/>
                    </a:lnTo>
                    <a:lnTo>
                      <a:pt x="6932" y="35"/>
                    </a:lnTo>
                    <a:lnTo>
                      <a:pt x="6934" y="41"/>
                    </a:lnTo>
                    <a:lnTo>
                      <a:pt x="6937" y="46"/>
                    </a:lnTo>
                    <a:lnTo>
                      <a:pt x="6939" y="54"/>
                    </a:lnTo>
                    <a:lnTo>
                      <a:pt x="6942" y="61"/>
                    </a:lnTo>
                    <a:lnTo>
                      <a:pt x="6944" y="56"/>
                    </a:lnTo>
                    <a:lnTo>
                      <a:pt x="6947" y="45"/>
                    </a:lnTo>
                    <a:lnTo>
                      <a:pt x="6949" y="39"/>
                    </a:lnTo>
                    <a:lnTo>
                      <a:pt x="6952" y="38"/>
                    </a:lnTo>
                    <a:lnTo>
                      <a:pt x="6954" y="38"/>
                    </a:lnTo>
                    <a:lnTo>
                      <a:pt x="6957" y="34"/>
                    </a:lnTo>
                    <a:lnTo>
                      <a:pt x="6959" y="32"/>
                    </a:lnTo>
                    <a:lnTo>
                      <a:pt x="6962" y="33"/>
                    </a:lnTo>
                    <a:lnTo>
                      <a:pt x="6965" y="34"/>
                    </a:lnTo>
                    <a:lnTo>
                      <a:pt x="6967" y="35"/>
                    </a:lnTo>
                    <a:lnTo>
                      <a:pt x="6970" y="35"/>
                    </a:lnTo>
                    <a:lnTo>
                      <a:pt x="6972" y="34"/>
                    </a:lnTo>
                    <a:lnTo>
                      <a:pt x="6975" y="34"/>
                    </a:lnTo>
                    <a:lnTo>
                      <a:pt x="6977" y="36"/>
                    </a:lnTo>
                    <a:lnTo>
                      <a:pt x="6980" y="64"/>
                    </a:lnTo>
                    <a:lnTo>
                      <a:pt x="6982" y="339"/>
                    </a:lnTo>
                    <a:lnTo>
                      <a:pt x="6985" y="1495"/>
                    </a:lnTo>
                    <a:lnTo>
                      <a:pt x="6987" y="3446"/>
                    </a:lnTo>
                    <a:lnTo>
                      <a:pt x="6990" y="4739"/>
                    </a:lnTo>
                    <a:lnTo>
                      <a:pt x="6992" y="5089"/>
                    </a:lnTo>
                    <a:lnTo>
                      <a:pt x="6995" y="4043"/>
                    </a:lnTo>
                    <a:lnTo>
                      <a:pt x="6997" y="1306"/>
                    </a:lnTo>
                    <a:lnTo>
                      <a:pt x="7000" y="735"/>
                    </a:lnTo>
                    <a:lnTo>
                      <a:pt x="7002" y="603"/>
                    </a:lnTo>
                    <a:lnTo>
                      <a:pt x="7005" y="504"/>
                    </a:lnTo>
                    <a:lnTo>
                      <a:pt x="7007" y="457"/>
                    </a:lnTo>
                    <a:lnTo>
                      <a:pt x="7010" y="445"/>
                    </a:lnTo>
                    <a:lnTo>
                      <a:pt x="7012" y="424"/>
                    </a:lnTo>
                    <a:lnTo>
                      <a:pt x="7015" y="404"/>
                    </a:lnTo>
                    <a:lnTo>
                      <a:pt x="7017" y="371"/>
                    </a:lnTo>
                    <a:lnTo>
                      <a:pt x="7020" y="323"/>
                    </a:lnTo>
                    <a:lnTo>
                      <a:pt x="7022" y="270"/>
                    </a:lnTo>
                    <a:lnTo>
                      <a:pt x="7025" y="234"/>
                    </a:lnTo>
                    <a:lnTo>
                      <a:pt x="7027" y="217"/>
                    </a:lnTo>
                    <a:lnTo>
                      <a:pt x="7030" y="197"/>
                    </a:lnTo>
                    <a:lnTo>
                      <a:pt x="7032" y="178"/>
                    </a:lnTo>
                    <a:lnTo>
                      <a:pt x="7035" y="162"/>
                    </a:lnTo>
                    <a:lnTo>
                      <a:pt x="7038" y="157"/>
                    </a:lnTo>
                    <a:lnTo>
                      <a:pt x="7040" y="153"/>
                    </a:lnTo>
                    <a:lnTo>
                      <a:pt x="7043" y="165"/>
                    </a:lnTo>
                    <a:lnTo>
                      <a:pt x="7045" y="187"/>
                    </a:lnTo>
                    <a:lnTo>
                      <a:pt x="7048" y="193"/>
                    </a:lnTo>
                    <a:lnTo>
                      <a:pt x="7050" y="169"/>
                    </a:lnTo>
                    <a:lnTo>
                      <a:pt x="7053" y="141"/>
                    </a:lnTo>
                    <a:lnTo>
                      <a:pt x="7055" y="140"/>
                    </a:lnTo>
                    <a:lnTo>
                      <a:pt x="7058" y="158"/>
                    </a:lnTo>
                    <a:lnTo>
                      <a:pt x="7060" y="173"/>
                    </a:lnTo>
                    <a:lnTo>
                      <a:pt x="7063" y="166"/>
                    </a:lnTo>
                    <a:lnTo>
                      <a:pt x="7065" y="151"/>
                    </a:lnTo>
                    <a:lnTo>
                      <a:pt x="7068" y="129"/>
                    </a:lnTo>
                    <a:lnTo>
                      <a:pt x="7070" y="105"/>
                    </a:lnTo>
                    <a:lnTo>
                      <a:pt x="7073" y="90"/>
                    </a:lnTo>
                    <a:lnTo>
                      <a:pt x="7075" y="82"/>
                    </a:lnTo>
                    <a:lnTo>
                      <a:pt x="7078" y="81"/>
                    </a:lnTo>
                    <a:lnTo>
                      <a:pt x="7080" y="81"/>
                    </a:lnTo>
                    <a:lnTo>
                      <a:pt x="7083" y="77"/>
                    </a:lnTo>
                    <a:lnTo>
                      <a:pt x="7085" y="77"/>
                    </a:lnTo>
                    <a:lnTo>
                      <a:pt x="7088" y="88"/>
                    </a:lnTo>
                    <a:lnTo>
                      <a:pt x="7090" y="102"/>
                    </a:lnTo>
                    <a:lnTo>
                      <a:pt x="7093" y="102"/>
                    </a:lnTo>
                    <a:lnTo>
                      <a:pt x="7095" y="94"/>
                    </a:lnTo>
                    <a:lnTo>
                      <a:pt x="7098" y="95"/>
                    </a:lnTo>
                    <a:lnTo>
                      <a:pt x="7100" y="102"/>
                    </a:lnTo>
                    <a:lnTo>
                      <a:pt x="7103" y="92"/>
                    </a:lnTo>
                    <a:lnTo>
                      <a:pt x="7105" y="86"/>
                    </a:lnTo>
                    <a:lnTo>
                      <a:pt x="7108" y="95"/>
                    </a:lnTo>
                    <a:lnTo>
                      <a:pt x="7111" y="97"/>
                    </a:lnTo>
                    <a:lnTo>
                      <a:pt x="7113" y="89"/>
                    </a:lnTo>
                    <a:lnTo>
                      <a:pt x="7116" y="79"/>
                    </a:lnTo>
                    <a:lnTo>
                      <a:pt x="7118" y="68"/>
                    </a:lnTo>
                    <a:lnTo>
                      <a:pt x="7121" y="61"/>
                    </a:lnTo>
                    <a:lnTo>
                      <a:pt x="7123" y="61"/>
                    </a:lnTo>
                    <a:lnTo>
                      <a:pt x="7126" y="68"/>
                    </a:lnTo>
                    <a:lnTo>
                      <a:pt x="7128" y="86"/>
                    </a:lnTo>
                    <a:lnTo>
                      <a:pt x="7131" y="121"/>
                    </a:lnTo>
                    <a:lnTo>
                      <a:pt x="7133" y="152"/>
                    </a:lnTo>
                    <a:lnTo>
                      <a:pt x="7136" y="159"/>
                    </a:lnTo>
                    <a:lnTo>
                      <a:pt x="7138" y="149"/>
                    </a:lnTo>
                    <a:lnTo>
                      <a:pt x="7141" y="139"/>
                    </a:lnTo>
                    <a:lnTo>
                      <a:pt x="7143" y="137"/>
                    </a:lnTo>
                    <a:lnTo>
                      <a:pt x="7146" y="144"/>
                    </a:lnTo>
                    <a:lnTo>
                      <a:pt x="7148" y="163"/>
                    </a:lnTo>
                    <a:lnTo>
                      <a:pt x="7151" y="197"/>
                    </a:lnTo>
                    <a:lnTo>
                      <a:pt x="7153" y="204"/>
                    </a:lnTo>
                    <a:lnTo>
                      <a:pt x="7156" y="162"/>
                    </a:lnTo>
                    <a:lnTo>
                      <a:pt x="7158" y="109"/>
                    </a:lnTo>
                    <a:lnTo>
                      <a:pt x="7161" y="85"/>
                    </a:lnTo>
                    <a:lnTo>
                      <a:pt x="7163" y="82"/>
                    </a:lnTo>
                    <a:lnTo>
                      <a:pt x="7166" y="99"/>
                    </a:lnTo>
                    <a:lnTo>
                      <a:pt x="7168" y="116"/>
                    </a:lnTo>
                    <a:lnTo>
                      <a:pt x="7171" y="116"/>
                    </a:lnTo>
                    <a:lnTo>
                      <a:pt x="7173" y="102"/>
                    </a:lnTo>
                    <a:lnTo>
                      <a:pt x="7176" y="80"/>
                    </a:lnTo>
                    <a:lnTo>
                      <a:pt x="7178" y="65"/>
                    </a:lnTo>
                    <a:lnTo>
                      <a:pt x="7181" y="59"/>
                    </a:lnTo>
                    <a:lnTo>
                      <a:pt x="7184" y="57"/>
                    </a:lnTo>
                    <a:lnTo>
                      <a:pt x="7186" y="55"/>
                    </a:lnTo>
                    <a:lnTo>
                      <a:pt x="7189" y="53"/>
                    </a:lnTo>
                    <a:lnTo>
                      <a:pt x="7191" y="49"/>
                    </a:lnTo>
                    <a:lnTo>
                      <a:pt x="7194" y="50"/>
                    </a:lnTo>
                    <a:lnTo>
                      <a:pt x="7196" y="84"/>
                    </a:lnTo>
                    <a:lnTo>
                      <a:pt x="7199" y="179"/>
                    </a:lnTo>
                    <a:lnTo>
                      <a:pt x="7201" y="325"/>
                    </a:lnTo>
                    <a:lnTo>
                      <a:pt x="7204" y="449"/>
                    </a:lnTo>
                    <a:lnTo>
                      <a:pt x="7206" y="388"/>
                    </a:lnTo>
                    <a:lnTo>
                      <a:pt x="7209" y="196"/>
                    </a:lnTo>
                    <a:lnTo>
                      <a:pt x="7211" y="109"/>
                    </a:lnTo>
                    <a:lnTo>
                      <a:pt x="7214" y="82"/>
                    </a:lnTo>
                    <a:lnTo>
                      <a:pt x="7216" y="64"/>
                    </a:lnTo>
                    <a:lnTo>
                      <a:pt x="7219" y="55"/>
                    </a:lnTo>
                    <a:lnTo>
                      <a:pt x="7221" y="52"/>
                    </a:lnTo>
                    <a:lnTo>
                      <a:pt x="7224" y="56"/>
                    </a:lnTo>
                    <a:lnTo>
                      <a:pt x="7226" y="63"/>
                    </a:lnTo>
                    <a:lnTo>
                      <a:pt x="7229" y="66"/>
                    </a:lnTo>
                    <a:lnTo>
                      <a:pt x="7231" y="59"/>
                    </a:lnTo>
                    <a:lnTo>
                      <a:pt x="7234" y="50"/>
                    </a:lnTo>
                    <a:lnTo>
                      <a:pt x="7236" y="45"/>
                    </a:lnTo>
                    <a:lnTo>
                      <a:pt x="7239" y="46"/>
                    </a:lnTo>
                    <a:lnTo>
                      <a:pt x="7241" y="49"/>
                    </a:lnTo>
                    <a:lnTo>
                      <a:pt x="7244" y="58"/>
                    </a:lnTo>
                    <a:lnTo>
                      <a:pt x="7246" y="84"/>
                    </a:lnTo>
                    <a:lnTo>
                      <a:pt x="7249" y="117"/>
                    </a:lnTo>
                    <a:lnTo>
                      <a:pt x="7251" y="113"/>
                    </a:lnTo>
                    <a:lnTo>
                      <a:pt x="7254" y="82"/>
                    </a:lnTo>
                    <a:lnTo>
                      <a:pt x="7257" y="54"/>
                    </a:lnTo>
                    <a:lnTo>
                      <a:pt x="7259" y="43"/>
                    </a:lnTo>
                    <a:lnTo>
                      <a:pt x="7262" y="42"/>
                    </a:lnTo>
                    <a:lnTo>
                      <a:pt x="7264" y="51"/>
                    </a:lnTo>
                    <a:lnTo>
                      <a:pt x="7267" y="75"/>
                    </a:lnTo>
                    <a:lnTo>
                      <a:pt x="7269" y="130"/>
                    </a:lnTo>
                    <a:lnTo>
                      <a:pt x="7272" y="226"/>
                    </a:lnTo>
                    <a:lnTo>
                      <a:pt x="7274" y="302"/>
                    </a:lnTo>
                    <a:lnTo>
                      <a:pt x="7277" y="253"/>
                    </a:lnTo>
                    <a:lnTo>
                      <a:pt x="7279" y="142"/>
                    </a:lnTo>
                    <a:lnTo>
                      <a:pt x="7282" y="71"/>
                    </a:lnTo>
                    <a:lnTo>
                      <a:pt x="7284" y="48"/>
                    </a:lnTo>
                    <a:lnTo>
                      <a:pt x="7287" y="41"/>
                    </a:lnTo>
                    <a:lnTo>
                      <a:pt x="7289" y="40"/>
                    </a:lnTo>
                    <a:lnTo>
                      <a:pt x="7292" y="45"/>
                    </a:lnTo>
                    <a:lnTo>
                      <a:pt x="7294" y="70"/>
                    </a:lnTo>
                    <a:lnTo>
                      <a:pt x="7297" y="205"/>
                    </a:lnTo>
                    <a:lnTo>
                      <a:pt x="7299" y="688"/>
                    </a:lnTo>
                    <a:lnTo>
                      <a:pt x="7302" y="1485"/>
                    </a:lnTo>
                    <a:lnTo>
                      <a:pt x="7304" y="1814"/>
                    </a:lnTo>
                    <a:lnTo>
                      <a:pt x="7307" y="1213"/>
                    </a:lnTo>
                    <a:lnTo>
                      <a:pt x="7309" y="353"/>
                    </a:lnTo>
                    <a:lnTo>
                      <a:pt x="7312" y="86"/>
                    </a:lnTo>
                    <a:lnTo>
                      <a:pt x="7314" y="49"/>
                    </a:lnTo>
                    <a:lnTo>
                      <a:pt x="7317" y="48"/>
                    </a:lnTo>
                    <a:lnTo>
                      <a:pt x="7319" y="48"/>
                    </a:lnTo>
                    <a:lnTo>
                      <a:pt x="7322" y="45"/>
                    </a:lnTo>
                    <a:lnTo>
                      <a:pt x="7324" y="42"/>
                    </a:lnTo>
                    <a:lnTo>
                      <a:pt x="7327" y="44"/>
                    </a:lnTo>
                    <a:lnTo>
                      <a:pt x="7330" y="48"/>
                    </a:lnTo>
                    <a:lnTo>
                      <a:pt x="7332" y="50"/>
                    </a:lnTo>
                    <a:lnTo>
                      <a:pt x="7335" y="57"/>
                    </a:lnTo>
                    <a:lnTo>
                      <a:pt x="7337" y="74"/>
                    </a:lnTo>
                    <a:lnTo>
                      <a:pt x="7340" y="85"/>
                    </a:lnTo>
                    <a:lnTo>
                      <a:pt x="7342" y="76"/>
                    </a:lnTo>
                    <a:lnTo>
                      <a:pt x="7345" y="55"/>
                    </a:lnTo>
                    <a:lnTo>
                      <a:pt x="7347" y="40"/>
                    </a:lnTo>
                    <a:lnTo>
                      <a:pt x="7350" y="32"/>
                    </a:lnTo>
                    <a:lnTo>
                      <a:pt x="7352" y="31"/>
                    </a:lnTo>
                    <a:lnTo>
                      <a:pt x="7355" y="29"/>
                    </a:lnTo>
                    <a:lnTo>
                      <a:pt x="7357" y="28"/>
                    </a:lnTo>
                    <a:lnTo>
                      <a:pt x="7360" y="26"/>
                    </a:lnTo>
                    <a:lnTo>
                      <a:pt x="7362" y="27"/>
                    </a:lnTo>
                    <a:lnTo>
                      <a:pt x="7365" y="37"/>
                    </a:lnTo>
                    <a:lnTo>
                      <a:pt x="7367" y="56"/>
                    </a:lnTo>
                    <a:lnTo>
                      <a:pt x="7370" y="71"/>
                    </a:lnTo>
                    <a:lnTo>
                      <a:pt x="7372" y="69"/>
                    </a:lnTo>
                    <a:lnTo>
                      <a:pt x="7375" y="61"/>
                    </a:lnTo>
                    <a:lnTo>
                      <a:pt x="7377" y="56"/>
                    </a:lnTo>
                    <a:lnTo>
                      <a:pt x="7380" y="65"/>
                    </a:lnTo>
                    <a:lnTo>
                      <a:pt x="7382" y="95"/>
                    </a:lnTo>
                    <a:lnTo>
                      <a:pt x="7385" y="110"/>
                    </a:lnTo>
                    <a:lnTo>
                      <a:pt x="7387" y="81"/>
                    </a:lnTo>
                    <a:lnTo>
                      <a:pt x="7390" y="46"/>
                    </a:lnTo>
                    <a:lnTo>
                      <a:pt x="7392" y="32"/>
                    </a:lnTo>
                    <a:lnTo>
                      <a:pt x="7395" y="30"/>
                    </a:lnTo>
                    <a:lnTo>
                      <a:pt x="7397" y="33"/>
                    </a:lnTo>
                    <a:lnTo>
                      <a:pt x="7400" y="34"/>
                    </a:lnTo>
                    <a:lnTo>
                      <a:pt x="7403" y="31"/>
                    </a:lnTo>
                    <a:lnTo>
                      <a:pt x="7405" y="28"/>
                    </a:lnTo>
                    <a:lnTo>
                      <a:pt x="7408" y="28"/>
                    </a:lnTo>
                    <a:lnTo>
                      <a:pt x="7410" y="29"/>
                    </a:lnTo>
                    <a:lnTo>
                      <a:pt x="7413" y="30"/>
                    </a:lnTo>
                    <a:lnTo>
                      <a:pt x="7415" y="38"/>
                    </a:lnTo>
                    <a:lnTo>
                      <a:pt x="7418" y="69"/>
                    </a:lnTo>
                    <a:lnTo>
                      <a:pt x="7420" y="124"/>
                    </a:lnTo>
                    <a:lnTo>
                      <a:pt x="7423" y="140"/>
                    </a:lnTo>
                    <a:lnTo>
                      <a:pt x="7425" y="94"/>
                    </a:lnTo>
                    <a:lnTo>
                      <a:pt x="7428" y="47"/>
                    </a:lnTo>
                    <a:lnTo>
                      <a:pt x="7430" y="31"/>
                    </a:lnTo>
                    <a:lnTo>
                      <a:pt x="7433" y="30"/>
                    </a:lnTo>
                    <a:lnTo>
                      <a:pt x="7435" y="32"/>
                    </a:lnTo>
                    <a:lnTo>
                      <a:pt x="7438" y="35"/>
                    </a:lnTo>
                    <a:lnTo>
                      <a:pt x="7440" y="46"/>
                    </a:lnTo>
                    <a:lnTo>
                      <a:pt x="7443" y="77"/>
                    </a:lnTo>
                    <a:lnTo>
                      <a:pt x="7445" y="104"/>
                    </a:lnTo>
                    <a:lnTo>
                      <a:pt x="7448" y="97"/>
                    </a:lnTo>
                    <a:lnTo>
                      <a:pt x="7450" y="71"/>
                    </a:lnTo>
                    <a:lnTo>
                      <a:pt x="7453" y="61"/>
                    </a:lnTo>
                    <a:lnTo>
                      <a:pt x="7455" y="48"/>
                    </a:lnTo>
                    <a:lnTo>
                      <a:pt x="7458" y="31"/>
                    </a:lnTo>
                    <a:lnTo>
                      <a:pt x="7460" y="23"/>
                    </a:lnTo>
                    <a:lnTo>
                      <a:pt x="7463" y="21"/>
                    </a:lnTo>
                    <a:lnTo>
                      <a:pt x="7465" y="21"/>
                    </a:lnTo>
                    <a:lnTo>
                      <a:pt x="7468" y="23"/>
                    </a:lnTo>
                    <a:lnTo>
                      <a:pt x="7470" y="29"/>
                    </a:lnTo>
                    <a:lnTo>
                      <a:pt x="7473" y="33"/>
                    </a:lnTo>
                    <a:lnTo>
                      <a:pt x="7476" y="32"/>
                    </a:lnTo>
                    <a:lnTo>
                      <a:pt x="7478" y="40"/>
                    </a:lnTo>
                    <a:lnTo>
                      <a:pt x="7481" y="110"/>
                    </a:lnTo>
                    <a:lnTo>
                      <a:pt x="7483" y="302"/>
                    </a:lnTo>
                    <a:lnTo>
                      <a:pt x="7486" y="502"/>
                    </a:lnTo>
                    <a:lnTo>
                      <a:pt x="7488" y="458"/>
                    </a:lnTo>
                    <a:lnTo>
                      <a:pt x="7491" y="226"/>
                    </a:lnTo>
                    <a:lnTo>
                      <a:pt x="7493" y="119"/>
                    </a:lnTo>
                    <a:lnTo>
                      <a:pt x="7496" y="109"/>
                    </a:lnTo>
                    <a:lnTo>
                      <a:pt x="7498" y="92"/>
                    </a:lnTo>
                    <a:lnTo>
                      <a:pt x="7501" y="65"/>
                    </a:lnTo>
                    <a:lnTo>
                      <a:pt x="7503" y="54"/>
                    </a:lnTo>
                    <a:lnTo>
                      <a:pt x="7506" y="59"/>
                    </a:lnTo>
                    <a:lnTo>
                      <a:pt x="7508" y="82"/>
                    </a:lnTo>
                    <a:lnTo>
                      <a:pt x="7511" y="97"/>
                    </a:lnTo>
                    <a:lnTo>
                      <a:pt x="7513" y="76"/>
                    </a:lnTo>
                    <a:lnTo>
                      <a:pt x="7516" y="43"/>
                    </a:lnTo>
                    <a:lnTo>
                      <a:pt x="7518" y="33"/>
                    </a:lnTo>
                    <a:lnTo>
                      <a:pt x="7521" y="39"/>
                    </a:lnTo>
                    <a:lnTo>
                      <a:pt x="7523" y="59"/>
                    </a:lnTo>
                    <a:lnTo>
                      <a:pt x="7526" y="101"/>
                    </a:lnTo>
                    <a:lnTo>
                      <a:pt x="7528" y="140"/>
                    </a:lnTo>
                    <a:lnTo>
                      <a:pt x="7531" y="128"/>
                    </a:lnTo>
                    <a:lnTo>
                      <a:pt x="7533" y="87"/>
                    </a:lnTo>
                    <a:lnTo>
                      <a:pt x="7536" y="53"/>
                    </a:lnTo>
                    <a:lnTo>
                      <a:pt x="7538" y="43"/>
                    </a:lnTo>
                    <a:lnTo>
                      <a:pt x="7541" y="45"/>
                    </a:lnTo>
                    <a:lnTo>
                      <a:pt x="7543" y="99"/>
                    </a:lnTo>
                    <a:lnTo>
                      <a:pt x="7546" y="496"/>
                    </a:lnTo>
                    <a:lnTo>
                      <a:pt x="7549" y="1537"/>
                    </a:lnTo>
                    <a:lnTo>
                      <a:pt x="7551" y="2342"/>
                    </a:lnTo>
                    <a:lnTo>
                      <a:pt x="7554" y="1654"/>
                    </a:lnTo>
                    <a:lnTo>
                      <a:pt x="7556" y="923"/>
                    </a:lnTo>
                    <a:lnTo>
                      <a:pt x="7559" y="637"/>
                    </a:lnTo>
                    <a:lnTo>
                      <a:pt x="7561" y="547"/>
                    </a:lnTo>
                    <a:lnTo>
                      <a:pt x="7564" y="485"/>
                    </a:lnTo>
                    <a:lnTo>
                      <a:pt x="7566" y="472"/>
                    </a:lnTo>
                    <a:lnTo>
                      <a:pt x="7569" y="446"/>
                    </a:lnTo>
                    <a:lnTo>
                      <a:pt x="7571" y="394"/>
                    </a:lnTo>
                    <a:lnTo>
                      <a:pt x="7574" y="345"/>
                    </a:lnTo>
                    <a:lnTo>
                      <a:pt x="7576" y="303"/>
                    </a:lnTo>
                    <a:lnTo>
                      <a:pt x="7579" y="284"/>
                    </a:lnTo>
                    <a:lnTo>
                      <a:pt x="7581" y="258"/>
                    </a:lnTo>
                    <a:lnTo>
                      <a:pt x="7584" y="236"/>
                    </a:lnTo>
                    <a:lnTo>
                      <a:pt x="7586" y="226"/>
                    </a:lnTo>
                    <a:lnTo>
                      <a:pt x="7589" y="217"/>
                    </a:lnTo>
                    <a:lnTo>
                      <a:pt x="7591" y="201"/>
                    </a:lnTo>
                    <a:lnTo>
                      <a:pt x="7594" y="188"/>
                    </a:lnTo>
                    <a:lnTo>
                      <a:pt x="7596" y="180"/>
                    </a:lnTo>
                    <a:lnTo>
                      <a:pt x="7599" y="177"/>
                    </a:lnTo>
                    <a:lnTo>
                      <a:pt x="7601" y="173"/>
                    </a:lnTo>
                    <a:lnTo>
                      <a:pt x="7604" y="154"/>
                    </a:lnTo>
                    <a:lnTo>
                      <a:pt x="7606" y="128"/>
                    </a:lnTo>
                    <a:lnTo>
                      <a:pt x="7609" y="110"/>
                    </a:lnTo>
                    <a:lnTo>
                      <a:pt x="7611" y="100"/>
                    </a:lnTo>
                    <a:lnTo>
                      <a:pt x="7614" y="89"/>
                    </a:lnTo>
                    <a:lnTo>
                      <a:pt x="7616" y="84"/>
                    </a:lnTo>
                    <a:lnTo>
                      <a:pt x="7619" y="79"/>
                    </a:lnTo>
                    <a:lnTo>
                      <a:pt x="7622" y="73"/>
                    </a:lnTo>
                    <a:lnTo>
                      <a:pt x="7624" y="67"/>
                    </a:lnTo>
                    <a:lnTo>
                      <a:pt x="7627" y="65"/>
                    </a:lnTo>
                    <a:lnTo>
                      <a:pt x="7629" y="70"/>
                    </a:lnTo>
                    <a:lnTo>
                      <a:pt x="7632" y="77"/>
                    </a:lnTo>
                    <a:lnTo>
                      <a:pt x="7634" y="77"/>
                    </a:lnTo>
                    <a:lnTo>
                      <a:pt x="7637" y="69"/>
                    </a:lnTo>
                    <a:lnTo>
                      <a:pt x="7639" y="58"/>
                    </a:lnTo>
                    <a:lnTo>
                      <a:pt x="7642" y="54"/>
                    </a:lnTo>
                    <a:lnTo>
                      <a:pt x="7644" y="93"/>
                    </a:lnTo>
                    <a:lnTo>
                      <a:pt x="7647" y="236"/>
                    </a:lnTo>
                    <a:lnTo>
                      <a:pt x="7649" y="425"/>
                    </a:lnTo>
                    <a:lnTo>
                      <a:pt x="7652" y="433"/>
                    </a:lnTo>
                    <a:lnTo>
                      <a:pt x="7654" y="247"/>
                    </a:lnTo>
                    <a:lnTo>
                      <a:pt x="7657" y="85"/>
                    </a:lnTo>
                    <a:lnTo>
                      <a:pt x="7659" y="39"/>
                    </a:lnTo>
                    <a:lnTo>
                      <a:pt x="7662" y="32"/>
                    </a:lnTo>
                    <a:lnTo>
                      <a:pt x="7664" y="30"/>
                    </a:lnTo>
                    <a:lnTo>
                      <a:pt x="7667" y="31"/>
                    </a:lnTo>
                    <a:lnTo>
                      <a:pt x="7669" y="31"/>
                    </a:lnTo>
                    <a:lnTo>
                      <a:pt x="7672" y="30"/>
                    </a:lnTo>
                    <a:lnTo>
                      <a:pt x="7674" y="28"/>
                    </a:lnTo>
                    <a:lnTo>
                      <a:pt x="7677" y="29"/>
                    </a:lnTo>
                    <a:lnTo>
                      <a:pt x="7679" y="33"/>
                    </a:lnTo>
                    <a:lnTo>
                      <a:pt x="7682" y="51"/>
                    </a:lnTo>
                    <a:lnTo>
                      <a:pt x="7684" y="96"/>
                    </a:lnTo>
                    <a:lnTo>
                      <a:pt x="7687" y="167"/>
                    </a:lnTo>
                    <a:lnTo>
                      <a:pt x="7689" y="199"/>
                    </a:lnTo>
                    <a:lnTo>
                      <a:pt x="7692" y="155"/>
                    </a:lnTo>
                    <a:lnTo>
                      <a:pt x="7695" y="87"/>
                    </a:lnTo>
                    <a:lnTo>
                      <a:pt x="7697" y="55"/>
                    </a:lnTo>
                    <a:lnTo>
                      <a:pt x="7700" y="42"/>
                    </a:lnTo>
                    <a:lnTo>
                      <a:pt x="7702" y="36"/>
                    </a:lnTo>
                    <a:lnTo>
                      <a:pt x="7705" y="34"/>
                    </a:lnTo>
                    <a:lnTo>
                      <a:pt x="7707" y="36"/>
                    </a:lnTo>
                    <a:lnTo>
                      <a:pt x="7710" y="37"/>
                    </a:lnTo>
                    <a:lnTo>
                      <a:pt x="7712" y="37"/>
                    </a:lnTo>
                    <a:lnTo>
                      <a:pt x="7715" y="35"/>
                    </a:lnTo>
                    <a:lnTo>
                      <a:pt x="7717" y="34"/>
                    </a:lnTo>
                    <a:lnTo>
                      <a:pt x="7720" y="35"/>
                    </a:lnTo>
                    <a:lnTo>
                      <a:pt x="7722" y="40"/>
                    </a:lnTo>
                    <a:lnTo>
                      <a:pt x="7725" y="66"/>
                    </a:lnTo>
                    <a:lnTo>
                      <a:pt x="7727" y="149"/>
                    </a:lnTo>
                    <a:lnTo>
                      <a:pt x="7730" y="265"/>
                    </a:lnTo>
                    <a:lnTo>
                      <a:pt x="7732" y="293"/>
                    </a:lnTo>
                    <a:lnTo>
                      <a:pt x="7735" y="185"/>
                    </a:lnTo>
                    <a:lnTo>
                      <a:pt x="7737" y="96"/>
                    </a:lnTo>
                    <a:lnTo>
                      <a:pt x="7740" y="63"/>
                    </a:lnTo>
                    <a:lnTo>
                      <a:pt x="7742" y="55"/>
                    </a:lnTo>
                    <a:lnTo>
                      <a:pt x="7745" y="56"/>
                    </a:lnTo>
                    <a:lnTo>
                      <a:pt x="7747" y="87"/>
                    </a:lnTo>
                    <a:lnTo>
                      <a:pt x="7750" y="157"/>
                    </a:lnTo>
                    <a:lnTo>
                      <a:pt x="7752" y="207"/>
                    </a:lnTo>
                    <a:lnTo>
                      <a:pt x="7755" y="179"/>
                    </a:lnTo>
                    <a:lnTo>
                      <a:pt x="7757" y="115"/>
                    </a:lnTo>
                    <a:lnTo>
                      <a:pt x="7760" y="97"/>
                    </a:lnTo>
                    <a:lnTo>
                      <a:pt x="7762" y="102"/>
                    </a:lnTo>
                    <a:lnTo>
                      <a:pt x="7765" y="172"/>
                    </a:lnTo>
                    <a:lnTo>
                      <a:pt x="7768" y="565"/>
                    </a:lnTo>
                    <a:lnTo>
                      <a:pt x="7770" y="1509"/>
                    </a:lnTo>
                    <a:lnTo>
                      <a:pt x="7773" y="2650"/>
                    </a:lnTo>
                    <a:lnTo>
                      <a:pt x="7775" y="2430"/>
                    </a:lnTo>
                    <a:lnTo>
                      <a:pt x="7778" y="1028"/>
                    </a:lnTo>
                    <a:lnTo>
                      <a:pt x="7780" y="269"/>
                    </a:lnTo>
                    <a:lnTo>
                      <a:pt x="7783" y="102"/>
                    </a:lnTo>
                    <a:lnTo>
                      <a:pt x="7785" y="57"/>
                    </a:lnTo>
                    <a:lnTo>
                      <a:pt x="7788" y="44"/>
                    </a:lnTo>
                    <a:lnTo>
                      <a:pt x="7790" y="46"/>
                    </a:lnTo>
                    <a:lnTo>
                      <a:pt x="7793" y="62"/>
                    </a:lnTo>
                    <a:lnTo>
                      <a:pt x="7795" y="77"/>
                    </a:lnTo>
                    <a:lnTo>
                      <a:pt x="7798" y="74"/>
                    </a:lnTo>
                    <a:lnTo>
                      <a:pt x="7800" y="58"/>
                    </a:lnTo>
                    <a:lnTo>
                      <a:pt x="7803" y="47"/>
                    </a:lnTo>
                    <a:lnTo>
                      <a:pt x="7805" y="45"/>
                    </a:lnTo>
                    <a:lnTo>
                      <a:pt x="7808" y="60"/>
                    </a:lnTo>
                    <a:lnTo>
                      <a:pt x="7810" y="188"/>
                    </a:lnTo>
                    <a:lnTo>
                      <a:pt x="7813" y="648"/>
                    </a:lnTo>
                    <a:lnTo>
                      <a:pt x="7815" y="1373"/>
                    </a:lnTo>
                    <a:lnTo>
                      <a:pt x="7818" y="1584"/>
                    </a:lnTo>
                    <a:lnTo>
                      <a:pt x="7820" y="916"/>
                    </a:lnTo>
                    <a:lnTo>
                      <a:pt x="7823" y="266"/>
                    </a:lnTo>
                    <a:lnTo>
                      <a:pt x="7825" y="63"/>
                    </a:lnTo>
                    <a:lnTo>
                      <a:pt x="7828" y="31"/>
                    </a:lnTo>
                    <a:lnTo>
                      <a:pt x="7830" y="26"/>
                    </a:lnTo>
                    <a:lnTo>
                      <a:pt x="7833" y="26"/>
                    </a:lnTo>
                    <a:lnTo>
                      <a:pt x="7835" y="28"/>
                    </a:lnTo>
                    <a:lnTo>
                      <a:pt x="7838" y="37"/>
                    </a:lnTo>
                    <a:lnTo>
                      <a:pt x="7840" y="41"/>
                    </a:lnTo>
                    <a:lnTo>
                      <a:pt x="7843" y="37"/>
                    </a:lnTo>
                    <a:lnTo>
                      <a:pt x="7846" y="31"/>
                    </a:lnTo>
                    <a:lnTo>
                      <a:pt x="7848" y="30"/>
                    </a:lnTo>
                    <a:lnTo>
                      <a:pt x="7851" y="30"/>
                    </a:lnTo>
                    <a:lnTo>
                      <a:pt x="7853" y="28"/>
                    </a:lnTo>
                    <a:lnTo>
                      <a:pt x="7856" y="27"/>
                    </a:lnTo>
                    <a:lnTo>
                      <a:pt x="7858" y="27"/>
                    </a:lnTo>
                    <a:lnTo>
                      <a:pt x="7861" y="28"/>
                    </a:lnTo>
                    <a:lnTo>
                      <a:pt x="7863" y="30"/>
                    </a:lnTo>
                    <a:lnTo>
                      <a:pt x="7866" y="30"/>
                    </a:lnTo>
                    <a:lnTo>
                      <a:pt x="7868" y="26"/>
                    </a:lnTo>
                    <a:lnTo>
                      <a:pt x="7871" y="24"/>
                    </a:lnTo>
                    <a:lnTo>
                      <a:pt x="7873" y="23"/>
                    </a:lnTo>
                    <a:lnTo>
                      <a:pt x="7876" y="23"/>
                    </a:lnTo>
                    <a:lnTo>
                      <a:pt x="7878" y="23"/>
                    </a:lnTo>
                    <a:lnTo>
                      <a:pt x="7881" y="26"/>
                    </a:lnTo>
                    <a:lnTo>
                      <a:pt x="7883" y="33"/>
                    </a:lnTo>
                    <a:lnTo>
                      <a:pt x="7886" y="39"/>
                    </a:lnTo>
                    <a:lnTo>
                      <a:pt x="7888" y="36"/>
                    </a:lnTo>
                    <a:lnTo>
                      <a:pt x="7891" y="29"/>
                    </a:lnTo>
                    <a:lnTo>
                      <a:pt x="7893" y="25"/>
                    </a:lnTo>
                    <a:lnTo>
                      <a:pt x="7896" y="26"/>
                    </a:lnTo>
                    <a:lnTo>
                      <a:pt x="7898" y="28"/>
                    </a:lnTo>
                    <a:lnTo>
                      <a:pt x="7901" y="27"/>
                    </a:lnTo>
                    <a:lnTo>
                      <a:pt x="7903" y="24"/>
                    </a:lnTo>
                    <a:lnTo>
                      <a:pt x="7906" y="21"/>
                    </a:lnTo>
                    <a:lnTo>
                      <a:pt x="7908" y="20"/>
                    </a:lnTo>
                    <a:lnTo>
                      <a:pt x="7911" y="20"/>
                    </a:lnTo>
                    <a:lnTo>
                      <a:pt x="7913" y="22"/>
                    </a:lnTo>
                    <a:lnTo>
                      <a:pt x="7916" y="28"/>
                    </a:lnTo>
                    <a:lnTo>
                      <a:pt x="7919" y="34"/>
                    </a:lnTo>
                    <a:lnTo>
                      <a:pt x="7921" y="34"/>
                    </a:lnTo>
                    <a:lnTo>
                      <a:pt x="7924" y="29"/>
                    </a:lnTo>
                    <a:lnTo>
                      <a:pt x="7926" y="24"/>
                    </a:lnTo>
                    <a:lnTo>
                      <a:pt x="7929" y="23"/>
                    </a:lnTo>
                    <a:lnTo>
                      <a:pt x="7931" y="27"/>
                    </a:lnTo>
                    <a:lnTo>
                      <a:pt x="7934" y="32"/>
                    </a:lnTo>
                    <a:lnTo>
                      <a:pt x="7936" y="31"/>
                    </a:lnTo>
                    <a:lnTo>
                      <a:pt x="7939" y="26"/>
                    </a:lnTo>
                    <a:lnTo>
                      <a:pt x="7941" y="24"/>
                    </a:lnTo>
                    <a:lnTo>
                      <a:pt x="7944" y="22"/>
                    </a:lnTo>
                    <a:lnTo>
                      <a:pt x="7946" y="21"/>
                    </a:lnTo>
                    <a:lnTo>
                      <a:pt x="7949" y="20"/>
                    </a:lnTo>
                    <a:lnTo>
                      <a:pt x="7951" y="19"/>
                    </a:lnTo>
                    <a:lnTo>
                      <a:pt x="7954" y="19"/>
                    </a:lnTo>
                    <a:lnTo>
                      <a:pt x="7956" y="18"/>
                    </a:lnTo>
                    <a:lnTo>
                      <a:pt x="7959" y="19"/>
                    </a:lnTo>
                    <a:lnTo>
                      <a:pt x="7961" y="21"/>
                    </a:lnTo>
                    <a:lnTo>
                      <a:pt x="7964" y="20"/>
                    </a:lnTo>
                    <a:lnTo>
                      <a:pt x="7966" y="19"/>
                    </a:lnTo>
                    <a:lnTo>
                      <a:pt x="7969" y="19"/>
                    </a:lnTo>
                    <a:lnTo>
                      <a:pt x="7971" y="19"/>
                    </a:lnTo>
                    <a:lnTo>
                      <a:pt x="7974" y="20"/>
                    </a:lnTo>
                    <a:lnTo>
                      <a:pt x="7976" y="21"/>
                    </a:lnTo>
                    <a:lnTo>
                      <a:pt x="7979" y="20"/>
                    </a:lnTo>
                    <a:lnTo>
                      <a:pt x="7981" y="20"/>
                    </a:lnTo>
                    <a:lnTo>
                      <a:pt x="7984" y="21"/>
                    </a:lnTo>
                    <a:lnTo>
                      <a:pt x="7986" y="23"/>
                    </a:lnTo>
                    <a:lnTo>
                      <a:pt x="7989" y="26"/>
                    </a:lnTo>
                    <a:lnTo>
                      <a:pt x="7992" y="60"/>
                    </a:lnTo>
                    <a:lnTo>
                      <a:pt x="7994" y="234"/>
                    </a:lnTo>
                    <a:lnTo>
                      <a:pt x="7997" y="555"/>
                    </a:lnTo>
                    <a:lnTo>
                      <a:pt x="7999" y="680"/>
                    </a:lnTo>
                    <a:lnTo>
                      <a:pt x="8002" y="572"/>
                    </a:lnTo>
                    <a:lnTo>
                      <a:pt x="8004" y="249"/>
                    </a:lnTo>
                    <a:lnTo>
                      <a:pt x="8007" y="72"/>
                    </a:lnTo>
                    <a:lnTo>
                      <a:pt x="8009" y="30"/>
                    </a:lnTo>
                    <a:lnTo>
                      <a:pt x="8012" y="22"/>
                    </a:lnTo>
                    <a:lnTo>
                      <a:pt x="8014" y="20"/>
                    </a:lnTo>
                    <a:lnTo>
                      <a:pt x="8017" y="18"/>
                    </a:lnTo>
                    <a:lnTo>
                      <a:pt x="8019" y="19"/>
                    </a:lnTo>
                    <a:lnTo>
                      <a:pt x="8022" y="20"/>
                    </a:lnTo>
                    <a:lnTo>
                      <a:pt x="8024" y="21"/>
                    </a:lnTo>
                    <a:lnTo>
                      <a:pt x="8027" y="20"/>
                    </a:lnTo>
                    <a:lnTo>
                      <a:pt x="8029" y="18"/>
                    </a:lnTo>
                    <a:lnTo>
                      <a:pt x="8032" y="16"/>
                    </a:lnTo>
                    <a:lnTo>
                      <a:pt x="8034" y="16"/>
                    </a:lnTo>
                    <a:lnTo>
                      <a:pt x="8037" y="16"/>
                    </a:lnTo>
                    <a:lnTo>
                      <a:pt x="8039" y="16"/>
                    </a:lnTo>
                    <a:lnTo>
                      <a:pt x="8042" y="17"/>
                    </a:lnTo>
                    <a:lnTo>
                      <a:pt x="8044" y="18"/>
                    </a:lnTo>
                    <a:lnTo>
                      <a:pt x="8047" y="20"/>
                    </a:lnTo>
                    <a:lnTo>
                      <a:pt x="8049" y="21"/>
                    </a:lnTo>
                    <a:lnTo>
                      <a:pt x="8052" y="22"/>
                    </a:lnTo>
                    <a:lnTo>
                      <a:pt x="8054" y="20"/>
                    </a:lnTo>
                    <a:lnTo>
                      <a:pt x="8057" y="19"/>
                    </a:lnTo>
                    <a:lnTo>
                      <a:pt x="8059" y="20"/>
                    </a:lnTo>
                    <a:lnTo>
                      <a:pt x="8062" y="20"/>
                    </a:lnTo>
                    <a:lnTo>
                      <a:pt x="8065" y="20"/>
                    </a:lnTo>
                    <a:lnTo>
                      <a:pt x="8067" y="21"/>
                    </a:lnTo>
                    <a:lnTo>
                      <a:pt x="8070" y="24"/>
                    </a:lnTo>
                    <a:lnTo>
                      <a:pt x="8072" y="32"/>
                    </a:lnTo>
                    <a:lnTo>
                      <a:pt x="8075" y="34"/>
                    </a:lnTo>
                    <a:lnTo>
                      <a:pt x="8077" y="29"/>
                    </a:lnTo>
                    <a:lnTo>
                      <a:pt x="8080" y="25"/>
                    </a:lnTo>
                    <a:lnTo>
                      <a:pt x="8082" y="23"/>
                    </a:lnTo>
                    <a:lnTo>
                      <a:pt x="8085" y="23"/>
                    </a:lnTo>
                    <a:lnTo>
                      <a:pt x="8087" y="24"/>
                    </a:lnTo>
                    <a:lnTo>
                      <a:pt x="8090" y="24"/>
                    </a:lnTo>
                    <a:lnTo>
                      <a:pt x="8092" y="23"/>
                    </a:lnTo>
                    <a:lnTo>
                      <a:pt x="8095" y="25"/>
                    </a:lnTo>
                    <a:lnTo>
                      <a:pt x="8097" y="28"/>
                    </a:lnTo>
                    <a:lnTo>
                      <a:pt x="8100" y="32"/>
                    </a:lnTo>
                    <a:lnTo>
                      <a:pt x="8102" y="33"/>
                    </a:lnTo>
                    <a:lnTo>
                      <a:pt x="8105" y="32"/>
                    </a:lnTo>
                    <a:lnTo>
                      <a:pt x="8107" y="32"/>
                    </a:lnTo>
                    <a:lnTo>
                      <a:pt x="8110" y="38"/>
                    </a:lnTo>
                    <a:lnTo>
                      <a:pt x="8112" y="43"/>
                    </a:lnTo>
                    <a:lnTo>
                      <a:pt x="8115" y="39"/>
                    </a:lnTo>
                    <a:lnTo>
                      <a:pt x="8117" y="29"/>
                    </a:lnTo>
                    <a:lnTo>
                      <a:pt x="8120" y="23"/>
                    </a:lnTo>
                    <a:lnTo>
                      <a:pt x="8122" y="20"/>
                    </a:lnTo>
                    <a:lnTo>
                      <a:pt x="8125" y="20"/>
                    </a:lnTo>
                    <a:lnTo>
                      <a:pt x="8127" y="20"/>
                    </a:lnTo>
                    <a:lnTo>
                      <a:pt x="8130" y="21"/>
                    </a:lnTo>
                    <a:lnTo>
                      <a:pt x="8132" y="20"/>
                    </a:lnTo>
                    <a:lnTo>
                      <a:pt x="8135" y="19"/>
                    </a:lnTo>
                    <a:lnTo>
                      <a:pt x="8138" y="19"/>
                    </a:lnTo>
                    <a:lnTo>
                      <a:pt x="8140" y="20"/>
                    </a:lnTo>
                    <a:lnTo>
                      <a:pt x="8143" y="23"/>
                    </a:lnTo>
                    <a:lnTo>
                      <a:pt x="8145" y="26"/>
                    </a:lnTo>
                    <a:lnTo>
                      <a:pt x="8148" y="25"/>
                    </a:lnTo>
                    <a:lnTo>
                      <a:pt x="8150" y="24"/>
                    </a:lnTo>
                    <a:lnTo>
                      <a:pt x="8153" y="28"/>
                    </a:lnTo>
                    <a:lnTo>
                      <a:pt x="8155" y="30"/>
                    </a:lnTo>
                    <a:lnTo>
                      <a:pt x="8158" y="29"/>
                    </a:lnTo>
                    <a:lnTo>
                      <a:pt x="8160" y="26"/>
                    </a:lnTo>
                    <a:lnTo>
                      <a:pt x="8163" y="23"/>
                    </a:lnTo>
                    <a:lnTo>
                      <a:pt x="8165" y="21"/>
                    </a:lnTo>
                    <a:lnTo>
                      <a:pt x="8168" y="20"/>
                    </a:lnTo>
                    <a:lnTo>
                      <a:pt x="8170" y="20"/>
                    </a:lnTo>
                    <a:lnTo>
                      <a:pt x="8173" y="19"/>
                    </a:lnTo>
                    <a:lnTo>
                      <a:pt x="8175" y="19"/>
                    </a:lnTo>
                    <a:lnTo>
                      <a:pt x="8178" y="19"/>
                    </a:lnTo>
                    <a:lnTo>
                      <a:pt x="8180" y="19"/>
                    </a:lnTo>
                    <a:lnTo>
                      <a:pt x="8183" y="18"/>
                    </a:lnTo>
                    <a:lnTo>
                      <a:pt x="8185" y="19"/>
                    </a:lnTo>
                    <a:lnTo>
                      <a:pt x="8188" y="21"/>
                    </a:lnTo>
                    <a:lnTo>
                      <a:pt x="8190" y="21"/>
                    </a:lnTo>
                    <a:lnTo>
                      <a:pt x="8193" y="20"/>
                    </a:lnTo>
                    <a:lnTo>
                      <a:pt x="8195" y="19"/>
                    </a:lnTo>
                    <a:lnTo>
                      <a:pt x="8198" y="23"/>
                    </a:lnTo>
                    <a:lnTo>
                      <a:pt x="8200" y="30"/>
                    </a:lnTo>
                    <a:lnTo>
                      <a:pt x="8203" y="32"/>
                    </a:lnTo>
                    <a:lnTo>
                      <a:pt x="8205" y="31"/>
                    </a:lnTo>
                    <a:lnTo>
                      <a:pt x="8208" y="55"/>
                    </a:lnTo>
                    <a:lnTo>
                      <a:pt x="8211" y="163"/>
                    </a:lnTo>
                    <a:lnTo>
                      <a:pt x="8213" y="411"/>
                    </a:lnTo>
                    <a:lnTo>
                      <a:pt x="8216" y="518"/>
                    </a:lnTo>
                    <a:lnTo>
                      <a:pt x="8218" y="317"/>
                    </a:lnTo>
                    <a:lnTo>
                      <a:pt x="8221" y="165"/>
                    </a:lnTo>
                    <a:lnTo>
                      <a:pt x="8223" y="207"/>
                    </a:lnTo>
                    <a:lnTo>
                      <a:pt x="8226" y="305"/>
                    </a:lnTo>
                    <a:lnTo>
                      <a:pt x="8228" y="279"/>
                    </a:lnTo>
                    <a:lnTo>
                      <a:pt x="8231" y="159"/>
                    </a:lnTo>
                    <a:lnTo>
                      <a:pt x="8233" y="79"/>
                    </a:lnTo>
                    <a:lnTo>
                      <a:pt x="8236" y="52"/>
                    </a:lnTo>
                    <a:lnTo>
                      <a:pt x="8238" y="48"/>
                    </a:lnTo>
                    <a:lnTo>
                      <a:pt x="8241" y="39"/>
                    </a:lnTo>
                    <a:lnTo>
                      <a:pt x="8243" y="28"/>
                    </a:lnTo>
                    <a:lnTo>
                      <a:pt x="8246" y="21"/>
                    </a:lnTo>
                    <a:lnTo>
                      <a:pt x="8248" y="20"/>
                    </a:lnTo>
                    <a:lnTo>
                      <a:pt x="8251" y="18"/>
                    </a:lnTo>
                    <a:lnTo>
                      <a:pt x="8253" y="19"/>
                    </a:lnTo>
                    <a:lnTo>
                      <a:pt x="8256" y="20"/>
                    </a:lnTo>
                    <a:lnTo>
                      <a:pt x="8258" y="22"/>
                    </a:lnTo>
                    <a:lnTo>
                      <a:pt x="8261" y="23"/>
                    </a:lnTo>
                    <a:lnTo>
                      <a:pt x="8263" y="21"/>
                    </a:lnTo>
                    <a:lnTo>
                      <a:pt x="8266" y="19"/>
                    </a:lnTo>
                    <a:lnTo>
                      <a:pt x="8268" y="19"/>
                    </a:lnTo>
                    <a:lnTo>
                      <a:pt x="8271" y="27"/>
                    </a:lnTo>
                    <a:lnTo>
                      <a:pt x="8273" y="49"/>
                    </a:lnTo>
                    <a:lnTo>
                      <a:pt x="8276" y="67"/>
                    </a:lnTo>
                    <a:lnTo>
                      <a:pt x="8278" y="58"/>
                    </a:lnTo>
                    <a:lnTo>
                      <a:pt x="8281" y="37"/>
                    </a:lnTo>
                    <a:lnTo>
                      <a:pt x="8284" y="22"/>
                    </a:lnTo>
                    <a:lnTo>
                      <a:pt x="8286" y="18"/>
                    </a:lnTo>
                    <a:lnTo>
                      <a:pt x="8289" y="18"/>
                    </a:lnTo>
                    <a:lnTo>
                      <a:pt x="8291" y="21"/>
                    </a:lnTo>
                    <a:lnTo>
                      <a:pt x="8294" y="27"/>
                    </a:lnTo>
                    <a:lnTo>
                      <a:pt x="8296" y="31"/>
                    </a:lnTo>
                    <a:lnTo>
                      <a:pt x="8299" y="27"/>
                    </a:lnTo>
                    <a:lnTo>
                      <a:pt x="8301" y="20"/>
                    </a:lnTo>
                    <a:lnTo>
                      <a:pt x="8304" y="16"/>
                    </a:lnTo>
                    <a:lnTo>
                      <a:pt x="8306" y="15"/>
                    </a:lnTo>
                    <a:lnTo>
                      <a:pt x="8309" y="16"/>
                    </a:lnTo>
                    <a:lnTo>
                      <a:pt x="8311" y="16"/>
                    </a:lnTo>
                    <a:lnTo>
                      <a:pt x="8314" y="16"/>
                    </a:lnTo>
                    <a:lnTo>
                      <a:pt x="8316" y="16"/>
                    </a:lnTo>
                    <a:lnTo>
                      <a:pt x="8319" y="16"/>
                    </a:lnTo>
                    <a:lnTo>
                      <a:pt x="8321" y="16"/>
                    </a:lnTo>
                    <a:lnTo>
                      <a:pt x="8324" y="16"/>
                    </a:lnTo>
                    <a:lnTo>
                      <a:pt x="8326" y="16"/>
                    </a:lnTo>
                    <a:lnTo>
                      <a:pt x="8329" y="16"/>
                    </a:lnTo>
                    <a:lnTo>
                      <a:pt x="8331" y="16"/>
                    </a:lnTo>
                    <a:lnTo>
                      <a:pt x="8334" y="16"/>
                    </a:lnTo>
                    <a:lnTo>
                      <a:pt x="8336" y="17"/>
                    </a:lnTo>
                    <a:lnTo>
                      <a:pt x="8339" y="17"/>
                    </a:lnTo>
                    <a:lnTo>
                      <a:pt x="8341" y="17"/>
                    </a:lnTo>
                    <a:lnTo>
                      <a:pt x="8344" y="16"/>
                    </a:lnTo>
                    <a:lnTo>
                      <a:pt x="8346" y="16"/>
                    </a:lnTo>
                    <a:lnTo>
                      <a:pt x="8349" y="16"/>
                    </a:lnTo>
                    <a:lnTo>
                      <a:pt x="8351" y="16"/>
                    </a:lnTo>
                    <a:lnTo>
                      <a:pt x="8354" y="16"/>
                    </a:lnTo>
                    <a:lnTo>
                      <a:pt x="8357" y="16"/>
                    </a:lnTo>
                    <a:lnTo>
                      <a:pt x="8359" y="15"/>
                    </a:lnTo>
                    <a:lnTo>
                      <a:pt x="8362" y="15"/>
                    </a:lnTo>
                    <a:lnTo>
                      <a:pt x="8364" y="15"/>
                    </a:lnTo>
                    <a:lnTo>
                      <a:pt x="8367" y="15"/>
                    </a:lnTo>
                    <a:lnTo>
                      <a:pt x="8369" y="15"/>
                    </a:lnTo>
                    <a:lnTo>
                      <a:pt x="8372" y="16"/>
                    </a:lnTo>
                    <a:lnTo>
                      <a:pt x="8374" y="17"/>
                    </a:lnTo>
                    <a:lnTo>
                      <a:pt x="8377" y="16"/>
                    </a:lnTo>
                    <a:lnTo>
                      <a:pt x="8379" y="17"/>
                    </a:lnTo>
                    <a:lnTo>
                      <a:pt x="8382" y="17"/>
                    </a:lnTo>
                    <a:lnTo>
                      <a:pt x="8384" y="15"/>
                    </a:lnTo>
                    <a:lnTo>
                      <a:pt x="8387" y="15"/>
                    </a:lnTo>
                    <a:lnTo>
                      <a:pt x="8389" y="15"/>
                    </a:lnTo>
                    <a:lnTo>
                      <a:pt x="8392" y="16"/>
                    </a:lnTo>
                    <a:lnTo>
                      <a:pt x="8394" y="16"/>
                    </a:lnTo>
                    <a:lnTo>
                      <a:pt x="8397" y="16"/>
                    </a:lnTo>
                    <a:lnTo>
                      <a:pt x="8399" y="14"/>
                    </a:lnTo>
                    <a:lnTo>
                      <a:pt x="8402" y="14"/>
                    </a:lnTo>
                    <a:lnTo>
                      <a:pt x="8404" y="14"/>
                    </a:lnTo>
                    <a:lnTo>
                      <a:pt x="8407" y="13"/>
                    </a:lnTo>
                    <a:lnTo>
                      <a:pt x="8409" y="13"/>
                    </a:lnTo>
                    <a:lnTo>
                      <a:pt x="8412" y="14"/>
                    </a:lnTo>
                    <a:lnTo>
                      <a:pt x="8414" y="14"/>
                    </a:lnTo>
                    <a:lnTo>
                      <a:pt x="8417" y="14"/>
                    </a:lnTo>
                    <a:lnTo>
                      <a:pt x="8419" y="13"/>
                    </a:lnTo>
                    <a:lnTo>
                      <a:pt x="8422" y="13"/>
                    </a:lnTo>
                    <a:lnTo>
                      <a:pt x="8424" y="13"/>
                    </a:lnTo>
                    <a:lnTo>
                      <a:pt x="8427" y="14"/>
                    </a:lnTo>
                    <a:lnTo>
                      <a:pt x="8430" y="15"/>
                    </a:lnTo>
                    <a:lnTo>
                      <a:pt x="8432" y="16"/>
                    </a:lnTo>
                    <a:lnTo>
                      <a:pt x="8435" y="16"/>
                    </a:lnTo>
                    <a:lnTo>
                      <a:pt x="8437" y="14"/>
                    </a:lnTo>
                    <a:lnTo>
                      <a:pt x="8440" y="13"/>
                    </a:lnTo>
                    <a:lnTo>
                      <a:pt x="8442" y="12"/>
                    </a:lnTo>
                    <a:lnTo>
                      <a:pt x="8445" y="13"/>
                    </a:lnTo>
                    <a:lnTo>
                      <a:pt x="8447" y="12"/>
                    </a:lnTo>
                    <a:lnTo>
                      <a:pt x="8450" y="12"/>
                    </a:lnTo>
                    <a:lnTo>
                      <a:pt x="8452" y="13"/>
                    </a:lnTo>
                    <a:lnTo>
                      <a:pt x="8455" y="14"/>
                    </a:lnTo>
                    <a:lnTo>
                      <a:pt x="8457" y="16"/>
                    </a:lnTo>
                    <a:lnTo>
                      <a:pt x="8460" y="19"/>
                    </a:lnTo>
                    <a:lnTo>
                      <a:pt x="8462" y="19"/>
                    </a:lnTo>
                    <a:lnTo>
                      <a:pt x="8465" y="16"/>
                    </a:lnTo>
                    <a:lnTo>
                      <a:pt x="8467" y="14"/>
                    </a:lnTo>
                    <a:lnTo>
                      <a:pt x="8470" y="13"/>
                    </a:lnTo>
                    <a:lnTo>
                      <a:pt x="8472" y="13"/>
                    </a:lnTo>
                    <a:lnTo>
                      <a:pt x="8475" y="12"/>
                    </a:lnTo>
                    <a:lnTo>
                      <a:pt x="8477" y="12"/>
                    </a:lnTo>
                    <a:lnTo>
                      <a:pt x="8480" y="12"/>
                    </a:lnTo>
                    <a:lnTo>
                      <a:pt x="8482" y="13"/>
                    </a:lnTo>
                    <a:lnTo>
                      <a:pt x="8485" y="12"/>
                    </a:lnTo>
                    <a:lnTo>
                      <a:pt x="8487" y="12"/>
                    </a:lnTo>
                    <a:lnTo>
                      <a:pt x="8490" y="12"/>
                    </a:lnTo>
                    <a:lnTo>
                      <a:pt x="8492" y="12"/>
                    </a:lnTo>
                    <a:lnTo>
                      <a:pt x="8495" y="12"/>
                    </a:lnTo>
                    <a:lnTo>
                      <a:pt x="8497" y="13"/>
                    </a:lnTo>
                    <a:lnTo>
                      <a:pt x="8500" y="13"/>
                    </a:lnTo>
                    <a:lnTo>
                      <a:pt x="8503" y="14"/>
                    </a:lnTo>
                    <a:lnTo>
                      <a:pt x="8505" y="15"/>
                    </a:lnTo>
                    <a:lnTo>
                      <a:pt x="8508" y="17"/>
                    </a:lnTo>
                    <a:lnTo>
                      <a:pt x="8510" y="17"/>
                    </a:lnTo>
                    <a:lnTo>
                      <a:pt x="8513" y="15"/>
                    </a:lnTo>
                    <a:lnTo>
                      <a:pt x="8515" y="14"/>
                    </a:lnTo>
                    <a:lnTo>
                      <a:pt x="8518" y="13"/>
                    </a:lnTo>
                    <a:lnTo>
                      <a:pt x="8520" y="13"/>
                    </a:lnTo>
                    <a:lnTo>
                      <a:pt x="8523" y="13"/>
                    </a:lnTo>
                    <a:lnTo>
                      <a:pt x="8525" y="14"/>
                    </a:lnTo>
                    <a:lnTo>
                      <a:pt x="8528" y="14"/>
                    </a:lnTo>
                    <a:lnTo>
                      <a:pt x="8530" y="13"/>
                    </a:lnTo>
                    <a:lnTo>
                      <a:pt x="8533" y="13"/>
                    </a:lnTo>
                    <a:lnTo>
                      <a:pt x="8535" y="13"/>
                    </a:lnTo>
                    <a:lnTo>
                      <a:pt x="8538" y="13"/>
                    </a:lnTo>
                    <a:lnTo>
                      <a:pt x="8540" y="13"/>
                    </a:lnTo>
                    <a:lnTo>
                      <a:pt x="8543" y="14"/>
                    </a:lnTo>
                    <a:lnTo>
                      <a:pt x="8545" y="13"/>
                    </a:lnTo>
                    <a:lnTo>
                      <a:pt x="8548" y="13"/>
                    </a:lnTo>
                    <a:lnTo>
                      <a:pt x="8550" y="13"/>
                    </a:lnTo>
                    <a:lnTo>
                      <a:pt x="8553" y="14"/>
                    </a:lnTo>
                    <a:lnTo>
                      <a:pt x="8555" y="14"/>
                    </a:lnTo>
                    <a:lnTo>
                      <a:pt x="8558" y="14"/>
                    </a:lnTo>
                    <a:lnTo>
                      <a:pt x="8560" y="14"/>
                    </a:lnTo>
                    <a:lnTo>
                      <a:pt x="8563" y="13"/>
                    </a:lnTo>
                    <a:lnTo>
                      <a:pt x="8565" y="13"/>
                    </a:lnTo>
                    <a:lnTo>
                      <a:pt x="8568" y="14"/>
                    </a:lnTo>
                    <a:lnTo>
                      <a:pt x="8570" y="14"/>
                    </a:lnTo>
                    <a:lnTo>
                      <a:pt x="8573" y="15"/>
                    </a:lnTo>
                    <a:lnTo>
                      <a:pt x="8576" y="14"/>
                    </a:lnTo>
                    <a:lnTo>
                      <a:pt x="8578" y="14"/>
                    </a:lnTo>
                    <a:lnTo>
                      <a:pt x="8581" y="13"/>
                    </a:lnTo>
                    <a:lnTo>
                      <a:pt x="8583" y="13"/>
                    </a:lnTo>
                    <a:lnTo>
                      <a:pt x="8586" y="13"/>
                    </a:lnTo>
                    <a:lnTo>
                      <a:pt x="8588" y="13"/>
                    </a:lnTo>
                    <a:lnTo>
                      <a:pt x="8591" y="12"/>
                    </a:lnTo>
                    <a:lnTo>
                      <a:pt x="8593" y="12"/>
                    </a:lnTo>
                    <a:lnTo>
                      <a:pt x="8596" y="12"/>
                    </a:lnTo>
                    <a:lnTo>
                      <a:pt x="8598" y="13"/>
                    </a:lnTo>
                    <a:lnTo>
                      <a:pt x="8601" y="13"/>
                    </a:lnTo>
                    <a:lnTo>
                      <a:pt x="8603" y="14"/>
                    </a:lnTo>
                    <a:lnTo>
                      <a:pt x="8606" y="14"/>
                    </a:lnTo>
                    <a:lnTo>
                      <a:pt x="8608" y="13"/>
                    </a:lnTo>
                    <a:lnTo>
                      <a:pt x="8611" y="14"/>
                    </a:lnTo>
                    <a:lnTo>
                      <a:pt x="8613" y="15"/>
                    </a:lnTo>
                    <a:lnTo>
                      <a:pt x="8616" y="16"/>
                    </a:lnTo>
                    <a:lnTo>
                      <a:pt x="8618" y="15"/>
                    </a:lnTo>
                    <a:lnTo>
                      <a:pt x="8621" y="16"/>
                    </a:lnTo>
                    <a:lnTo>
                      <a:pt x="8623" y="17"/>
                    </a:lnTo>
                    <a:lnTo>
                      <a:pt x="8626" y="16"/>
                    </a:lnTo>
                    <a:lnTo>
                      <a:pt x="8628" y="14"/>
                    </a:lnTo>
                    <a:lnTo>
                      <a:pt x="8631" y="13"/>
                    </a:lnTo>
                    <a:lnTo>
                      <a:pt x="8633" y="14"/>
                    </a:lnTo>
                    <a:lnTo>
                      <a:pt x="8636" y="14"/>
                    </a:lnTo>
                    <a:lnTo>
                      <a:pt x="8638" y="13"/>
                    </a:lnTo>
                    <a:lnTo>
                      <a:pt x="8641" y="13"/>
                    </a:lnTo>
                    <a:lnTo>
                      <a:pt x="8643" y="13"/>
                    </a:lnTo>
                    <a:lnTo>
                      <a:pt x="8646" y="14"/>
                    </a:lnTo>
                    <a:lnTo>
                      <a:pt x="8649" y="16"/>
                    </a:lnTo>
                    <a:lnTo>
                      <a:pt x="8651" y="20"/>
                    </a:lnTo>
                    <a:lnTo>
                      <a:pt x="8654" y="23"/>
                    </a:lnTo>
                    <a:lnTo>
                      <a:pt x="8656" y="22"/>
                    </a:lnTo>
                    <a:lnTo>
                      <a:pt x="8659" y="19"/>
                    </a:lnTo>
                    <a:lnTo>
                      <a:pt x="8661" y="17"/>
                    </a:lnTo>
                    <a:lnTo>
                      <a:pt x="8664" y="16"/>
                    </a:lnTo>
                    <a:lnTo>
                      <a:pt x="8666" y="15"/>
                    </a:lnTo>
                    <a:lnTo>
                      <a:pt x="8669" y="15"/>
                    </a:lnTo>
                    <a:lnTo>
                      <a:pt x="8671" y="19"/>
                    </a:lnTo>
                    <a:lnTo>
                      <a:pt x="8674" y="24"/>
                    </a:lnTo>
                    <a:lnTo>
                      <a:pt x="8676" y="26"/>
                    </a:lnTo>
                    <a:lnTo>
                      <a:pt x="8679" y="21"/>
                    </a:lnTo>
                    <a:lnTo>
                      <a:pt x="8681" y="17"/>
                    </a:lnTo>
                    <a:lnTo>
                      <a:pt x="8684" y="15"/>
                    </a:lnTo>
                    <a:lnTo>
                      <a:pt x="8686" y="14"/>
                    </a:lnTo>
                    <a:lnTo>
                      <a:pt x="8689" y="14"/>
                    </a:lnTo>
                    <a:lnTo>
                      <a:pt x="8691" y="15"/>
                    </a:lnTo>
                    <a:lnTo>
                      <a:pt x="8694" y="15"/>
                    </a:lnTo>
                    <a:lnTo>
                      <a:pt x="8696" y="15"/>
                    </a:lnTo>
                    <a:lnTo>
                      <a:pt x="8699" y="14"/>
                    </a:lnTo>
                    <a:lnTo>
                      <a:pt x="8701" y="13"/>
                    </a:lnTo>
                    <a:lnTo>
                      <a:pt x="8704" y="13"/>
                    </a:lnTo>
                    <a:lnTo>
                      <a:pt x="8706" y="13"/>
                    </a:lnTo>
                    <a:lnTo>
                      <a:pt x="8709" y="15"/>
                    </a:lnTo>
                    <a:lnTo>
                      <a:pt x="8711" y="20"/>
                    </a:lnTo>
                    <a:lnTo>
                      <a:pt x="8714" y="27"/>
                    </a:lnTo>
                    <a:lnTo>
                      <a:pt x="8716" y="27"/>
                    </a:lnTo>
                    <a:lnTo>
                      <a:pt x="8719" y="22"/>
                    </a:lnTo>
                    <a:lnTo>
                      <a:pt x="8722" y="17"/>
                    </a:lnTo>
                    <a:lnTo>
                      <a:pt x="8724" y="14"/>
                    </a:lnTo>
                    <a:lnTo>
                      <a:pt x="8727" y="12"/>
                    </a:lnTo>
                    <a:lnTo>
                      <a:pt x="8729" y="12"/>
                    </a:lnTo>
                    <a:lnTo>
                      <a:pt x="8732" y="12"/>
                    </a:lnTo>
                    <a:lnTo>
                      <a:pt x="8734" y="12"/>
                    </a:lnTo>
                    <a:lnTo>
                      <a:pt x="8737" y="13"/>
                    </a:lnTo>
                    <a:lnTo>
                      <a:pt x="8739" y="13"/>
                    </a:lnTo>
                    <a:lnTo>
                      <a:pt x="8742" y="13"/>
                    </a:lnTo>
                    <a:lnTo>
                      <a:pt x="8744" y="13"/>
                    </a:lnTo>
                    <a:lnTo>
                      <a:pt x="8747" y="12"/>
                    </a:lnTo>
                    <a:lnTo>
                      <a:pt x="8749" y="12"/>
                    </a:lnTo>
                    <a:lnTo>
                      <a:pt x="8752" y="12"/>
                    </a:lnTo>
                    <a:lnTo>
                      <a:pt x="8754" y="12"/>
                    </a:lnTo>
                    <a:lnTo>
                      <a:pt x="8757" y="12"/>
                    </a:lnTo>
                    <a:lnTo>
                      <a:pt x="8759" y="12"/>
                    </a:lnTo>
                    <a:lnTo>
                      <a:pt x="8762" y="12"/>
                    </a:lnTo>
                    <a:lnTo>
                      <a:pt x="8764" y="12"/>
                    </a:lnTo>
                    <a:lnTo>
                      <a:pt x="8767" y="12"/>
                    </a:lnTo>
                    <a:lnTo>
                      <a:pt x="8769" y="12"/>
                    </a:lnTo>
                    <a:lnTo>
                      <a:pt x="8772" y="12"/>
                    </a:lnTo>
                    <a:lnTo>
                      <a:pt x="8774" y="12"/>
                    </a:lnTo>
                    <a:lnTo>
                      <a:pt x="8777" y="12"/>
                    </a:lnTo>
                    <a:lnTo>
                      <a:pt x="8779" y="12"/>
                    </a:lnTo>
                    <a:lnTo>
                      <a:pt x="8782" y="12"/>
                    </a:lnTo>
                    <a:lnTo>
                      <a:pt x="8784" y="12"/>
                    </a:lnTo>
                    <a:lnTo>
                      <a:pt x="8787" y="12"/>
                    </a:lnTo>
                    <a:lnTo>
                      <a:pt x="8789" y="12"/>
                    </a:lnTo>
                    <a:lnTo>
                      <a:pt x="8792" y="12"/>
                    </a:lnTo>
                    <a:lnTo>
                      <a:pt x="8795" y="12"/>
                    </a:lnTo>
                    <a:lnTo>
                      <a:pt x="8797" y="12"/>
                    </a:lnTo>
                    <a:lnTo>
                      <a:pt x="8800" y="12"/>
                    </a:lnTo>
                    <a:lnTo>
                      <a:pt x="8802" y="12"/>
                    </a:lnTo>
                    <a:lnTo>
                      <a:pt x="8805" y="12"/>
                    </a:lnTo>
                    <a:lnTo>
                      <a:pt x="8807" y="12"/>
                    </a:lnTo>
                    <a:lnTo>
                      <a:pt x="8810" y="12"/>
                    </a:lnTo>
                    <a:lnTo>
                      <a:pt x="8812" y="12"/>
                    </a:lnTo>
                    <a:lnTo>
                      <a:pt x="8815" y="12"/>
                    </a:lnTo>
                    <a:lnTo>
                      <a:pt x="8817" y="12"/>
                    </a:lnTo>
                    <a:lnTo>
                      <a:pt x="8820" y="12"/>
                    </a:lnTo>
                    <a:lnTo>
                      <a:pt x="8822" y="12"/>
                    </a:lnTo>
                    <a:lnTo>
                      <a:pt x="8825" y="12"/>
                    </a:lnTo>
                    <a:lnTo>
                      <a:pt x="8827" y="12"/>
                    </a:lnTo>
                    <a:lnTo>
                      <a:pt x="8830" y="12"/>
                    </a:lnTo>
                    <a:lnTo>
                      <a:pt x="8832" y="11"/>
                    </a:lnTo>
                    <a:lnTo>
                      <a:pt x="8835" y="12"/>
                    </a:lnTo>
                    <a:lnTo>
                      <a:pt x="8837" y="12"/>
                    </a:lnTo>
                    <a:lnTo>
                      <a:pt x="8840" y="11"/>
                    </a:lnTo>
                    <a:lnTo>
                      <a:pt x="8842" y="12"/>
                    </a:lnTo>
                    <a:lnTo>
                      <a:pt x="8845" y="11"/>
                    </a:lnTo>
                    <a:lnTo>
                      <a:pt x="8847" y="11"/>
                    </a:lnTo>
                    <a:lnTo>
                      <a:pt x="8850" y="12"/>
                    </a:lnTo>
                    <a:lnTo>
                      <a:pt x="8852" y="12"/>
                    </a:lnTo>
                    <a:lnTo>
                      <a:pt x="8855" y="11"/>
                    </a:lnTo>
                    <a:lnTo>
                      <a:pt x="8857" y="11"/>
                    </a:lnTo>
                    <a:lnTo>
                      <a:pt x="8860" y="11"/>
                    </a:lnTo>
                    <a:lnTo>
                      <a:pt x="8862" y="12"/>
                    </a:lnTo>
                    <a:lnTo>
                      <a:pt x="8865" y="12"/>
                    </a:lnTo>
                    <a:lnTo>
                      <a:pt x="8868" y="11"/>
                    </a:lnTo>
                    <a:lnTo>
                      <a:pt x="8870" y="12"/>
                    </a:lnTo>
                    <a:lnTo>
                      <a:pt x="8873" y="12"/>
                    </a:lnTo>
                    <a:lnTo>
                      <a:pt x="8875" y="12"/>
                    </a:lnTo>
                    <a:lnTo>
                      <a:pt x="8878" y="12"/>
                    </a:lnTo>
                    <a:lnTo>
                      <a:pt x="8880" y="11"/>
                    </a:lnTo>
                    <a:lnTo>
                      <a:pt x="8883" y="12"/>
                    </a:lnTo>
                    <a:lnTo>
                      <a:pt x="8885" y="11"/>
                    </a:lnTo>
                    <a:lnTo>
                      <a:pt x="8888" y="12"/>
                    </a:lnTo>
                    <a:lnTo>
                      <a:pt x="8890" y="12"/>
                    </a:lnTo>
                    <a:lnTo>
                      <a:pt x="8893" y="13"/>
                    </a:lnTo>
                    <a:lnTo>
                      <a:pt x="8895" y="13"/>
                    </a:lnTo>
                    <a:lnTo>
                      <a:pt x="8898" y="13"/>
                    </a:lnTo>
                    <a:lnTo>
                      <a:pt x="8900" y="13"/>
                    </a:lnTo>
                    <a:lnTo>
                      <a:pt x="8903" y="13"/>
                    </a:lnTo>
                    <a:lnTo>
                      <a:pt x="8905" y="13"/>
                    </a:lnTo>
                    <a:lnTo>
                      <a:pt x="8908" y="12"/>
                    </a:lnTo>
                    <a:lnTo>
                      <a:pt x="8910" y="12"/>
                    </a:lnTo>
                    <a:lnTo>
                      <a:pt x="8913" y="13"/>
                    </a:lnTo>
                    <a:lnTo>
                      <a:pt x="8915" y="12"/>
                    </a:lnTo>
                    <a:lnTo>
                      <a:pt x="8918" y="12"/>
                    </a:lnTo>
                    <a:lnTo>
                      <a:pt x="8920" y="13"/>
                    </a:lnTo>
                    <a:lnTo>
                      <a:pt x="8923" y="14"/>
                    </a:lnTo>
                    <a:lnTo>
                      <a:pt x="8925" y="14"/>
                    </a:lnTo>
                    <a:lnTo>
                      <a:pt x="8928" y="14"/>
                    </a:lnTo>
                    <a:lnTo>
                      <a:pt x="8930" y="17"/>
                    </a:lnTo>
                    <a:lnTo>
                      <a:pt x="8933" y="20"/>
                    </a:lnTo>
                    <a:lnTo>
                      <a:pt x="8935" y="24"/>
                    </a:lnTo>
                    <a:lnTo>
                      <a:pt x="8938" y="23"/>
                    </a:lnTo>
                    <a:lnTo>
                      <a:pt x="8941" y="19"/>
                    </a:lnTo>
                    <a:lnTo>
                      <a:pt x="8943" y="15"/>
                    </a:lnTo>
                    <a:lnTo>
                      <a:pt x="8946" y="13"/>
                    </a:lnTo>
                    <a:lnTo>
                      <a:pt x="8948" y="13"/>
                    </a:lnTo>
                    <a:lnTo>
                      <a:pt x="8951" y="12"/>
                    </a:lnTo>
                    <a:lnTo>
                      <a:pt x="8953" y="13"/>
                    </a:lnTo>
                    <a:lnTo>
                      <a:pt x="8956" y="12"/>
                    </a:lnTo>
                    <a:lnTo>
                      <a:pt x="8958" y="12"/>
                    </a:lnTo>
                    <a:lnTo>
                      <a:pt x="8961" y="13"/>
                    </a:lnTo>
                    <a:lnTo>
                      <a:pt x="8963" y="13"/>
                    </a:lnTo>
                    <a:lnTo>
                      <a:pt x="8966" y="13"/>
                    </a:lnTo>
                    <a:lnTo>
                      <a:pt x="8968" y="13"/>
                    </a:lnTo>
                    <a:lnTo>
                      <a:pt x="8971" y="13"/>
                    </a:lnTo>
                    <a:lnTo>
                      <a:pt x="8973" y="13"/>
                    </a:lnTo>
                    <a:lnTo>
                      <a:pt x="8976" y="12"/>
                    </a:lnTo>
                    <a:lnTo>
                      <a:pt x="8978" y="13"/>
                    </a:lnTo>
                    <a:lnTo>
                      <a:pt x="8981" y="12"/>
                    </a:lnTo>
                    <a:lnTo>
                      <a:pt x="8983" y="12"/>
                    </a:lnTo>
                    <a:lnTo>
                      <a:pt x="8986" y="12"/>
                    </a:lnTo>
                    <a:lnTo>
                      <a:pt x="8988" y="12"/>
                    </a:lnTo>
                    <a:lnTo>
                      <a:pt x="8991" y="12"/>
                    </a:lnTo>
                    <a:lnTo>
                      <a:pt x="8993" y="12"/>
                    </a:lnTo>
                    <a:lnTo>
                      <a:pt x="8996" y="11"/>
                    </a:lnTo>
                    <a:lnTo>
                      <a:pt x="8998" y="11"/>
                    </a:lnTo>
                    <a:lnTo>
                      <a:pt x="9001" y="11"/>
                    </a:lnTo>
                    <a:lnTo>
                      <a:pt x="9003" y="11"/>
                    </a:lnTo>
                    <a:lnTo>
                      <a:pt x="9006" y="12"/>
                    </a:lnTo>
                    <a:lnTo>
                      <a:pt x="9008" y="12"/>
                    </a:lnTo>
                    <a:lnTo>
                      <a:pt x="9011" y="11"/>
                    </a:lnTo>
                    <a:lnTo>
                      <a:pt x="9014" y="12"/>
                    </a:lnTo>
                    <a:lnTo>
                      <a:pt x="9016" y="12"/>
                    </a:lnTo>
                    <a:lnTo>
                      <a:pt x="9019" y="12"/>
                    </a:lnTo>
                    <a:lnTo>
                      <a:pt x="9021" y="12"/>
                    </a:lnTo>
                    <a:lnTo>
                      <a:pt x="9024" y="12"/>
                    </a:lnTo>
                    <a:lnTo>
                      <a:pt x="9026" y="12"/>
                    </a:lnTo>
                    <a:lnTo>
                      <a:pt x="9029" y="14"/>
                    </a:lnTo>
                    <a:lnTo>
                      <a:pt x="9031" y="16"/>
                    </a:lnTo>
                    <a:lnTo>
                      <a:pt x="9034" y="18"/>
                    </a:lnTo>
                    <a:lnTo>
                      <a:pt x="9036" y="18"/>
                    </a:lnTo>
                    <a:lnTo>
                      <a:pt x="9039" y="16"/>
                    </a:lnTo>
                    <a:lnTo>
                      <a:pt x="9041" y="14"/>
                    </a:lnTo>
                    <a:lnTo>
                      <a:pt x="9044" y="12"/>
                    </a:lnTo>
                    <a:lnTo>
                      <a:pt x="9046" y="12"/>
                    </a:lnTo>
                    <a:lnTo>
                      <a:pt x="9049" y="12"/>
                    </a:lnTo>
                    <a:lnTo>
                      <a:pt x="9051" y="12"/>
                    </a:lnTo>
                    <a:lnTo>
                      <a:pt x="9054" y="12"/>
                    </a:lnTo>
                    <a:lnTo>
                      <a:pt x="9056" y="11"/>
                    </a:lnTo>
                    <a:lnTo>
                      <a:pt x="9059" y="12"/>
                    </a:lnTo>
                    <a:lnTo>
                      <a:pt x="9061" y="13"/>
                    </a:lnTo>
                    <a:lnTo>
                      <a:pt x="9064" y="15"/>
                    </a:lnTo>
                    <a:lnTo>
                      <a:pt x="9066" y="17"/>
                    </a:lnTo>
                    <a:lnTo>
                      <a:pt x="9069" y="18"/>
                    </a:lnTo>
                    <a:lnTo>
                      <a:pt x="9071" y="16"/>
                    </a:lnTo>
                    <a:lnTo>
                      <a:pt x="9074" y="15"/>
                    </a:lnTo>
                    <a:lnTo>
                      <a:pt x="9076" y="13"/>
                    </a:lnTo>
                    <a:lnTo>
                      <a:pt x="9079" y="13"/>
                    </a:lnTo>
                    <a:lnTo>
                      <a:pt x="9081" y="12"/>
                    </a:lnTo>
                    <a:lnTo>
                      <a:pt x="9084" y="12"/>
                    </a:lnTo>
                    <a:lnTo>
                      <a:pt x="9086" y="13"/>
                    </a:lnTo>
                    <a:lnTo>
                      <a:pt x="9089" y="13"/>
                    </a:lnTo>
                    <a:lnTo>
                      <a:pt x="9092" y="12"/>
                    </a:lnTo>
                    <a:lnTo>
                      <a:pt x="9094" y="12"/>
                    </a:lnTo>
                    <a:lnTo>
                      <a:pt x="9097" y="12"/>
                    </a:lnTo>
                    <a:lnTo>
                      <a:pt x="9099" y="13"/>
                    </a:lnTo>
                    <a:lnTo>
                      <a:pt x="9102" y="15"/>
                    </a:lnTo>
                    <a:lnTo>
                      <a:pt x="9104" y="21"/>
                    </a:lnTo>
                    <a:lnTo>
                      <a:pt x="9107" y="26"/>
                    </a:lnTo>
                    <a:lnTo>
                      <a:pt x="9109" y="27"/>
                    </a:lnTo>
                    <a:lnTo>
                      <a:pt x="9112" y="24"/>
                    </a:lnTo>
                    <a:lnTo>
                      <a:pt x="9114" y="19"/>
                    </a:lnTo>
                    <a:lnTo>
                      <a:pt x="9117" y="16"/>
                    </a:lnTo>
                    <a:lnTo>
                      <a:pt x="9119" y="14"/>
                    </a:lnTo>
                    <a:lnTo>
                      <a:pt x="9122" y="13"/>
                    </a:lnTo>
                    <a:lnTo>
                      <a:pt x="9124" y="12"/>
                    </a:lnTo>
                    <a:lnTo>
                      <a:pt x="9127" y="12"/>
                    </a:lnTo>
                    <a:lnTo>
                      <a:pt x="9129" y="11"/>
                    </a:lnTo>
                    <a:lnTo>
                      <a:pt x="9132" y="12"/>
                    </a:lnTo>
                    <a:lnTo>
                      <a:pt x="9134" y="12"/>
                    </a:lnTo>
                    <a:lnTo>
                      <a:pt x="9137" y="12"/>
                    </a:lnTo>
                    <a:lnTo>
                      <a:pt x="9139" y="12"/>
                    </a:lnTo>
                    <a:lnTo>
                      <a:pt x="9142" y="12"/>
                    </a:lnTo>
                    <a:lnTo>
                      <a:pt x="9144" y="11"/>
                    </a:lnTo>
                    <a:lnTo>
                      <a:pt x="9147" y="12"/>
                    </a:lnTo>
                    <a:lnTo>
                      <a:pt x="9149" y="11"/>
                    </a:lnTo>
                    <a:lnTo>
                      <a:pt x="9152" y="11"/>
                    </a:lnTo>
                    <a:lnTo>
                      <a:pt x="9154" y="11"/>
                    </a:lnTo>
                    <a:lnTo>
                      <a:pt x="9157" y="11"/>
                    </a:lnTo>
                    <a:lnTo>
                      <a:pt x="9159" y="11"/>
                    </a:lnTo>
                    <a:lnTo>
                      <a:pt x="9162" y="11"/>
                    </a:lnTo>
                    <a:lnTo>
                      <a:pt x="9165" y="11"/>
                    </a:lnTo>
                    <a:lnTo>
                      <a:pt x="9167" y="11"/>
                    </a:lnTo>
                    <a:lnTo>
                      <a:pt x="9170" y="11"/>
                    </a:lnTo>
                    <a:lnTo>
                      <a:pt x="9172" y="12"/>
                    </a:lnTo>
                    <a:lnTo>
                      <a:pt x="9175" y="14"/>
                    </a:lnTo>
                    <a:lnTo>
                      <a:pt x="9177" y="17"/>
                    </a:lnTo>
                    <a:lnTo>
                      <a:pt x="9180" y="21"/>
                    </a:lnTo>
                    <a:lnTo>
                      <a:pt x="9182" y="25"/>
                    </a:lnTo>
                    <a:lnTo>
                      <a:pt x="9185" y="24"/>
                    </a:lnTo>
                    <a:lnTo>
                      <a:pt x="9187" y="20"/>
                    </a:lnTo>
                    <a:lnTo>
                      <a:pt x="9190" y="16"/>
                    </a:lnTo>
                    <a:lnTo>
                      <a:pt x="9192" y="13"/>
                    </a:lnTo>
                    <a:lnTo>
                      <a:pt x="9195" y="12"/>
                    </a:lnTo>
                    <a:lnTo>
                      <a:pt x="9197" y="12"/>
                    </a:lnTo>
                    <a:lnTo>
                      <a:pt x="9200" y="11"/>
                    </a:lnTo>
                    <a:lnTo>
                      <a:pt x="9202" y="11"/>
                    </a:lnTo>
                    <a:lnTo>
                      <a:pt x="9205" y="11"/>
                    </a:lnTo>
                    <a:lnTo>
                      <a:pt x="9207" y="11"/>
                    </a:lnTo>
                    <a:lnTo>
                      <a:pt x="9210" y="11"/>
                    </a:lnTo>
                    <a:lnTo>
                      <a:pt x="9212" y="11"/>
                    </a:lnTo>
                    <a:lnTo>
                      <a:pt x="9215" y="11"/>
                    </a:lnTo>
                    <a:lnTo>
                      <a:pt x="9217" y="12"/>
                    </a:lnTo>
                    <a:lnTo>
                      <a:pt x="9220" y="12"/>
                    </a:lnTo>
                    <a:lnTo>
                      <a:pt x="9222" y="14"/>
                    </a:lnTo>
                    <a:lnTo>
                      <a:pt x="9225" y="17"/>
                    </a:lnTo>
                    <a:lnTo>
                      <a:pt x="9227" y="18"/>
                    </a:lnTo>
                    <a:lnTo>
                      <a:pt x="9230" y="18"/>
                    </a:lnTo>
                    <a:lnTo>
                      <a:pt x="9232" y="17"/>
                    </a:lnTo>
                    <a:lnTo>
                      <a:pt x="9235" y="17"/>
                    </a:lnTo>
                    <a:lnTo>
                      <a:pt x="9238" y="16"/>
                    </a:lnTo>
                    <a:lnTo>
                      <a:pt x="9240" y="15"/>
                    </a:lnTo>
                    <a:lnTo>
                      <a:pt x="9243" y="15"/>
                    </a:lnTo>
                    <a:lnTo>
                      <a:pt x="9245" y="14"/>
                    </a:lnTo>
                    <a:lnTo>
                      <a:pt x="9248" y="14"/>
                    </a:lnTo>
                    <a:lnTo>
                      <a:pt x="9250" y="14"/>
                    </a:lnTo>
                    <a:lnTo>
                      <a:pt x="9253" y="14"/>
                    </a:lnTo>
                    <a:lnTo>
                      <a:pt x="9255" y="13"/>
                    </a:lnTo>
                    <a:lnTo>
                      <a:pt x="9258" y="14"/>
                    </a:lnTo>
                    <a:lnTo>
                      <a:pt x="9260" y="13"/>
                    </a:lnTo>
                    <a:lnTo>
                      <a:pt x="9263" y="13"/>
                    </a:lnTo>
                    <a:lnTo>
                      <a:pt x="9265" y="13"/>
                    </a:lnTo>
                    <a:lnTo>
                      <a:pt x="9268" y="12"/>
                    </a:lnTo>
                    <a:lnTo>
                      <a:pt x="9270" y="12"/>
                    </a:lnTo>
                    <a:lnTo>
                      <a:pt x="9273" y="12"/>
                    </a:lnTo>
                    <a:lnTo>
                      <a:pt x="9275" y="12"/>
                    </a:lnTo>
                    <a:lnTo>
                      <a:pt x="9278" y="12"/>
                    </a:lnTo>
                    <a:lnTo>
                      <a:pt x="9280" y="12"/>
                    </a:lnTo>
                    <a:lnTo>
                      <a:pt x="9283" y="12"/>
                    </a:lnTo>
                    <a:lnTo>
                      <a:pt x="9285" y="12"/>
                    </a:lnTo>
                    <a:lnTo>
                      <a:pt x="9288" y="12"/>
                    </a:lnTo>
                    <a:lnTo>
                      <a:pt x="9290" y="11"/>
                    </a:lnTo>
                    <a:lnTo>
                      <a:pt x="9293" y="12"/>
                    </a:lnTo>
                    <a:lnTo>
                      <a:pt x="9295" y="12"/>
                    </a:lnTo>
                    <a:lnTo>
                      <a:pt x="9298" y="11"/>
                    </a:lnTo>
                    <a:lnTo>
                      <a:pt x="9300" y="11"/>
                    </a:lnTo>
                    <a:lnTo>
                      <a:pt x="9303" y="11"/>
                    </a:lnTo>
                    <a:lnTo>
                      <a:pt x="9305" y="11"/>
                    </a:lnTo>
                    <a:lnTo>
                      <a:pt x="9308" y="11"/>
                    </a:lnTo>
                    <a:lnTo>
                      <a:pt x="9311" y="11"/>
                    </a:lnTo>
                    <a:lnTo>
                      <a:pt x="9313" y="11"/>
                    </a:lnTo>
                    <a:lnTo>
                      <a:pt x="9316" y="11"/>
                    </a:lnTo>
                    <a:lnTo>
                      <a:pt x="9318" y="11"/>
                    </a:lnTo>
                    <a:lnTo>
                      <a:pt x="9321" y="11"/>
                    </a:lnTo>
                    <a:lnTo>
                      <a:pt x="9323" y="11"/>
                    </a:lnTo>
                    <a:lnTo>
                      <a:pt x="9326" y="11"/>
                    </a:lnTo>
                    <a:lnTo>
                      <a:pt x="9328" y="11"/>
                    </a:lnTo>
                    <a:lnTo>
                      <a:pt x="9331" y="11"/>
                    </a:lnTo>
                    <a:lnTo>
                      <a:pt x="9333" y="11"/>
                    </a:lnTo>
                    <a:lnTo>
                      <a:pt x="9336" y="11"/>
                    </a:lnTo>
                    <a:lnTo>
                      <a:pt x="9338" y="11"/>
                    </a:lnTo>
                    <a:lnTo>
                      <a:pt x="9341" y="10"/>
                    </a:lnTo>
                    <a:lnTo>
                      <a:pt x="9343" y="11"/>
                    </a:lnTo>
                    <a:lnTo>
                      <a:pt x="9346" y="11"/>
                    </a:lnTo>
                    <a:lnTo>
                      <a:pt x="9348" y="10"/>
                    </a:lnTo>
                    <a:lnTo>
                      <a:pt x="9351" y="11"/>
                    </a:lnTo>
                    <a:lnTo>
                      <a:pt x="9353" y="11"/>
                    </a:lnTo>
                    <a:lnTo>
                      <a:pt x="9356" y="11"/>
                    </a:lnTo>
                    <a:lnTo>
                      <a:pt x="9358" y="11"/>
                    </a:lnTo>
                    <a:lnTo>
                      <a:pt x="9361" y="11"/>
                    </a:lnTo>
                    <a:lnTo>
                      <a:pt x="9363" y="11"/>
                    </a:lnTo>
                    <a:lnTo>
                      <a:pt x="9366" y="11"/>
                    </a:lnTo>
                    <a:lnTo>
                      <a:pt x="9368" y="10"/>
                    </a:lnTo>
                    <a:lnTo>
                      <a:pt x="9371" y="10"/>
                    </a:lnTo>
                    <a:lnTo>
                      <a:pt x="9373" y="10"/>
                    </a:lnTo>
                    <a:lnTo>
                      <a:pt x="9376" y="10"/>
                    </a:lnTo>
                    <a:lnTo>
                      <a:pt x="9378" y="11"/>
                    </a:lnTo>
                    <a:lnTo>
                      <a:pt x="9381" y="11"/>
                    </a:lnTo>
                    <a:lnTo>
                      <a:pt x="9384" y="11"/>
                    </a:lnTo>
                    <a:lnTo>
                      <a:pt x="9386" y="11"/>
                    </a:lnTo>
                    <a:lnTo>
                      <a:pt x="9389" y="11"/>
                    </a:lnTo>
                    <a:lnTo>
                      <a:pt x="9391" y="11"/>
                    </a:lnTo>
                    <a:lnTo>
                      <a:pt x="9394" y="11"/>
                    </a:lnTo>
                    <a:lnTo>
                      <a:pt x="9396" y="10"/>
                    </a:lnTo>
                    <a:lnTo>
                      <a:pt x="9399" y="10"/>
                    </a:lnTo>
                    <a:lnTo>
                      <a:pt x="9401" y="10"/>
                    </a:lnTo>
                    <a:lnTo>
                      <a:pt x="9404" y="10"/>
                    </a:lnTo>
                    <a:lnTo>
                      <a:pt x="9406" y="11"/>
                    </a:lnTo>
                    <a:lnTo>
                      <a:pt x="9409" y="10"/>
                    </a:lnTo>
                    <a:lnTo>
                      <a:pt x="9411" y="10"/>
                    </a:lnTo>
                    <a:lnTo>
                      <a:pt x="9414" y="11"/>
                    </a:lnTo>
                    <a:lnTo>
                      <a:pt x="9416" y="10"/>
                    </a:lnTo>
                    <a:lnTo>
                      <a:pt x="9419" y="10"/>
                    </a:lnTo>
                    <a:lnTo>
                      <a:pt x="9421" y="10"/>
                    </a:lnTo>
                    <a:lnTo>
                      <a:pt x="9424" y="10"/>
                    </a:lnTo>
                    <a:lnTo>
                      <a:pt x="9426" y="10"/>
                    </a:lnTo>
                    <a:lnTo>
                      <a:pt x="9429" y="10"/>
                    </a:lnTo>
                    <a:lnTo>
                      <a:pt x="9431" y="10"/>
                    </a:lnTo>
                    <a:lnTo>
                      <a:pt x="9434" y="10"/>
                    </a:lnTo>
                    <a:lnTo>
                      <a:pt x="9436" y="10"/>
                    </a:lnTo>
                    <a:lnTo>
                      <a:pt x="9439" y="10"/>
                    </a:lnTo>
                    <a:lnTo>
                      <a:pt x="9441" y="10"/>
                    </a:lnTo>
                    <a:lnTo>
                      <a:pt x="9444" y="10"/>
                    </a:lnTo>
                    <a:lnTo>
                      <a:pt x="9446" y="10"/>
                    </a:lnTo>
                    <a:lnTo>
                      <a:pt x="9449" y="11"/>
                    </a:lnTo>
                    <a:lnTo>
                      <a:pt x="9451" y="10"/>
                    </a:lnTo>
                    <a:lnTo>
                      <a:pt x="9454" y="11"/>
                    </a:lnTo>
                    <a:lnTo>
                      <a:pt x="9457" y="11"/>
                    </a:lnTo>
                    <a:lnTo>
                      <a:pt x="9459" y="12"/>
                    </a:lnTo>
                    <a:lnTo>
                      <a:pt x="9462" y="13"/>
                    </a:lnTo>
                    <a:lnTo>
                      <a:pt x="9464" y="14"/>
                    </a:lnTo>
                    <a:lnTo>
                      <a:pt x="9467" y="15"/>
                    </a:lnTo>
                    <a:lnTo>
                      <a:pt x="9469" y="13"/>
                    </a:lnTo>
                    <a:lnTo>
                      <a:pt x="9472" y="12"/>
                    </a:lnTo>
                    <a:lnTo>
                      <a:pt x="9474" y="12"/>
                    </a:lnTo>
                    <a:lnTo>
                      <a:pt x="9477" y="11"/>
                    </a:lnTo>
                    <a:lnTo>
                      <a:pt x="9479" y="11"/>
                    </a:lnTo>
                    <a:lnTo>
                      <a:pt x="9482" y="11"/>
                    </a:lnTo>
                    <a:lnTo>
                      <a:pt x="9484" y="11"/>
                    </a:lnTo>
                    <a:lnTo>
                      <a:pt x="9487" y="11"/>
                    </a:lnTo>
                    <a:lnTo>
                      <a:pt x="9489" y="10"/>
                    </a:lnTo>
                    <a:lnTo>
                      <a:pt x="9492" y="10"/>
                    </a:lnTo>
                    <a:lnTo>
                      <a:pt x="9494" y="10"/>
                    </a:lnTo>
                    <a:lnTo>
                      <a:pt x="9497" y="11"/>
                    </a:lnTo>
                    <a:lnTo>
                      <a:pt x="9499" y="10"/>
                    </a:lnTo>
                    <a:lnTo>
                      <a:pt x="9502" y="11"/>
                    </a:lnTo>
                    <a:lnTo>
                      <a:pt x="9504" y="11"/>
                    </a:lnTo>
                    <a:lnTo>
                      <a:pt x="9507" y="11"/>
                    </a:lnTo>
                    <a:lnTo>
                      <a:pt x="9509" y="10"/>
                    </a:lnTo>
                    <a:lnTo>
                      <a:pt x="9512" y="10"/>
                    </a:lnTo>
                    <a:lnTo>
                      <a:pt x="9514" y="11"/>
                    </a:lnTo>
                    <a:lnTo>
                      <a:pt x="9517" y="10"/>
                    </a:lnTo>
                    <a:lnTo>
                      <a:pt x="9519" y="10"/>
                    </a:lnTo>
                    <a:lnTo>
                      <a:pt x="9522" y="10"/>
                    </a:lnTo>
                    <a:lnTo>
                      <a:pt x="9524" y="10"/>
                    </a:lnTo>
                    <a:lnTo>
                      <a:pt x="9527" y="10"/>
                    </a:lnTo>
                    <a:lnTo>
                      <a:pt x="9530" y="10"/>
                    </a:lnTo>
                    <a:lnTo>
                      <a:pt x="9532" y="10"/>
                    </a:lnTo>
                    <a:lnTo>
                      <a:pt x="9535" y="10"/>
                    </a:lnTo>
                    <a:lnTo>
                      <a:pt x="9537" y="10"/>
                    </a:lnTo>
                    <a:lnTo>
                      <a:pt x="9540" y="10"/>
                    </a:lnTo>
                    <a:lnTo>
                      <a:pt x="9542" y="10"/>
                    </a:lnTo>
                    <a:lnTo>
                      <a:pt x="9545" y="10"/>
                    </a:lnTo>
                    <a:lnTo>
                      <a:pt x="9547" y="10"/>
                    </a:lnTo>
                    <a:lnTo>
                      <a:pt x="9550" y="10"/>
                    </a:lnTo>
                    <a:lnTo>
                      <a:pt x="9552" y="10"/>
                    </a:lnTo>
                    <a:lnTo>
                      <a:pt x="9555" y="10"/>
                    </a:lnTo>
                    <a:lnTo>
                      <a:pt x="9557" y="10"/>
                    </a:lnTo>
                    <a:lnTo>
                      <a:pt x="9560" y="10"/>
                    </a:lnTo>
                    <a:lnTo>
                      <a:pt x="9562" y="10"/>
                    </a:lnTo>
                    <a:lnTo>
                      <a:pt x="9565" y="10"/>
                    </a:lnTo>
                    <a:lnTo>
                      <a:pt x="9567" y="10"/>
                    </a:lnTo>
                    <a:lnTo>
                      <a:pt x="9570" y="10"/>
                    </a:lnTo>
                    <a:lnTo>
                      <a:pt x="9572" y="10"/>
                    </a:lnTo>
                    <a:lnTo>
                      <a:pt x="9575" y="9"/>
                    </a:lnTo>
                    <a:lnTo>
                      <a:pt x="9577" y="10"/>
                    </a:lnTo>
                    <a:lnTo>
                      <a:pt x="9580" y="10"/>
                    </a:lnTo>
                    <a:lnTo>
                      <a:pt x="9582" y="10"/>
                    </a:lnTo>
                    <a:lnTo>
                      <a:pt x="9585" y="10"/>
                    </a:lnTo>
                    <a:lnTo>
                      <a:pt x="9587" y="10"/>
                    </a:lnTo>
                    <a:lnTo>
                      <a:pt x="9590" y="10"/>
                    </a:lnTo>
                    <a:lnTo>
                      <a:pt x="9592" y="10"/>
                    </a:lnTo>
                    <a:lnTo>
                      <a:pt x="9595" y="10"/>
                    </a:lnTo>
                    <a:lnTo>
                      <a:pt x="9597" y="10"/>
                    </a:lnTo>
                    <a:lnTo>
                      <a:pt x="9600" y="10"/>
                    </a:lnTo>
                    <a:lnTo>
                      <a:pt x="9603" y="10"/>
                    </a:lnTo>
                    <a:lnTo>
                      <a:pt x="9605" y="10"/>
                    </a:lnTo>
                    <a:lnTo>
                      <a:pt x="9608" y="10"/>
                    </a:lnTo>
                    <a:lnTo>
                      <a:pt x="9610" y="10"/>
                    </a:lnTo>
                    <a:lnTo>
                      <a:pt x="9613" y="10"/>
                    </a:lnTo>
                    <a:lnTo>
                      <a:pt x="9615" y="10"/>
                    </a:lnTo>
                    <a:lnTo>
                      <a:pt x="9618" y="10"/>
                    </a:lnTo>
                    <a:lnTo>
                      <a:pt x="9620" y="10"/>
                    </a:lnTo>
                    <a:lnTo>
                      <a:pt x="9623" y="10"/>
                    </a:lnTo>
                    <a:lnTo>
                      <a:pt x="9625" y="10"/>
                    </a:lnTo>
                    <a:lnTo>
                      <a:pt x="9628" y="10"/>
                    </a:lnTo>
                    <a:lnTo>
                      <a:pt x="9630" y="10"/>
                    </a:lnTo>
                    <a:lnTo>
                      <a:pt x="9633" y="10"/>
                    </a:lnTo>
                    <a:lnTo>
                      <a:pt x="9635" y="10"/>
                    </a:lnTo>
                    <a:lnTo>
                      <a:pt x="9638" y="10"/>
                    </a:lnTo>
                    <a:lnTo>
                      <a:pt x="9640" y="9"/>
                    </a:lnTo>
                    <a:lnTo>
                      <a:pt x="9643" y="10"/>
                    </a:lnTo>
                    <a:lnTo>
                      <a:pt x="9645" y="10"/>
                    </a:lnTo>
                    <a:lnTo>
                      <a:pt x="9648" y="10"/>
                    </a:lnTo>
                    <a:lnTo>
                      <a:pt x="9650" y="10"/>
                    </a:lnTo>
                    <a:lnTo>
                      <a:pt x="9653" y="10"/>
                    </a:lnTo>
                    <a:lnTo>
                      <a:pt x="9655" y="9"/>
                    </a:lnTo>
                    <a:lnTo>
                      <a:pt x="9658" y="9"/>
                    </a:lnTo>
                    <a:lnTo>
                      <a:pt x="9660" y="1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8" name="Google Shape;728;p31"/>
              <p:cNvSpPr/>
              <p:nvPr/>
            </p:nvSpPr>
            <p:spPr>
              <a:xfrm flipH="1" rot="10800000">
                <a:off x="4932" y="3892"/>
                <a:ext cx="695" cy="2"/>
              </a:xfrm>
              <a:custGeom>
                <a:rect b="b" l="l" r="r" t="t"/>
                <a:pathLst>
                  <a:path extrusionOk="0" h="9" w="1639">
                    <a:moveTo>
                      <a:pt x="0" y="3"/>
                    </a:moveTo>
                    <a:lnTo>
                      <a:pt x="2" y="4"/>
                    </a:lnTo>
                    <a:lnTo>
                      <a:pt x="5" y="4"/>
                    </a:lnTo>
                    <a:lnTo>
                      <a:pt x="7" y="4"/>
                    </a:lnTo>
                    <a:lnTo>
                      <a:pt x="10" y="4"/>
                    </a:lnTo>
                    <a:lnTo>
                      <a:pt x="12" y="4"/>
                    </a:lnTo>
                    <a:lnTo>
                      <a:pt x="15" y="4"/>
                    </a:lnTo>
                    <a:lnTo>
                      <a:pt x="18" y="5"/>
                    </a:lnTo>
                    <a:lnTo>
                      <a:pt x="20" y="6"/>
                    </a:lnTo>
                    <a:lnTo>
                      <a:pt x="23" y="7"/>
                    </a:lnTo>
                    <a:lnTo>
                      <a:pt x="25" y="9"/>
                    </a:lnTo>
                    <a:lnTo>
                      <a:pt x="28" y="9"/>
                    </a:lnTo>
                    <a:lnTo>
                      <a:pt x="30" y="9"/>
                    </a:lnTo>
                    <a:lnTo>
                      <a:pt x="33" y="9"/>
                    </a:lnTo>
                    <a:lnTo>
                      <a:pt x="35" y="9"/>
                    </a:lnTo>
                    <a:lnTo>
                      <a:pt x="38" y="8"/>
                    </a:lnTo>
                    <a:lnTo>
                      <a:pt x="40" y="7"/>
                    </a:lnTo>
                    <a:lnTo>
                      <a:pt x="43" y="6"/>
                    </a:lnTo>
                    <a:lnTo>
                      <a:pt x="45" y="5"/>
                    </a:lnTo>
                    <a:lnTo>
                      <a:pt x="48" y="5"/>
                    </a:lnTo>
                    <a:lnTo>
                      <a:pt x="50" y="5"/>
                    </a:lnTo>
                    <a:lnTo>
                      <a:pt x="53" y="4"/>
                    </a:lnTo>
                    <a:lnTo>
                      <a:pt x="55" y="4"/>
                    </a:lnTo>
                    <a:lnTo>
                      <a:pt x="58" y="4"/>
                    </a:lnTo>
                    <a:lnTo>
                      <a:pt x="60" y="4"/>
                    </a:lnTo>
                    <a:lnTo>
                      <a:pt x="63" y="4"/>
                    </a:lnTo>
                    <a:lnTo>
                      <a:pt x="65" y="4"/>
                    </a:lnTo>
                    <a:lnTo>
                      <a:pt x="68" y="4"/>
                    </a:lnTo>
                    <a:lnTo>
                      <a:pt x="70" y="4"/>
                    </a:lnTo>
                    <a:lnTo>
                      <a:pt x="73" y="4"/>
                    </a:lnTo>
                    <a:lnTo>
                      <a:pt x="75" y="4"/>
                    </a:lnTo>
                    <a:lnTo>
                      <a:pt x="78" y="4"/>
                    </a:lnTo>
                    <a:lnTo>
                      <a:pt x="80" y="4"/>
                    </a:lnTo>
                    <a:lnTo>
                      <a:pt x="83" y="3"/>
                    </a:lnTo>
                    <a:lnTo>
                      <a:pt x="85" y="4"/>
                    </a:lnTo>
                    <a:lnTo>
                      <a:pt x="88" y="4"/>
                    </a:lnTo>
                    <a:lnTo>
                      <a:pt x="91" y="4"/>
                    </a:lnTo>
                    <a:lnTo>
                      <a:pt x="93" y="4"/>
                    </a:lnTo>
                    <a:lnTo>
                      <a:pt x="96" y="4"/>
                    </a:lnTo>
                    <a:lnTo>
                      <a:pt x="98" y="4"/>
                    </a:lnTo>
                    <a:lnTo>
                      <a:pt x="101" y="4"/>
                    </a:lnTo>
                    <a:lnTo>
                      <a:pt x="103" y="4"/>
                    </a:lnTo>
                    <a:lnTo>
                      <a:pt x="106" y="4"/>
                    </a:lnTo>
                    <a:lnTo>
                      <a:pt x="108" y="4"/>
                    </a:lnTo>
                    <a:lnTo>
                      <a:pt x="111" y="3"/>
                    </a:lnTo>
                    <a:lnTo>
                      <a:pt x="113" y="4"/>
                    </a:lnTo>
                    <a:lnTo>
                      <a:pt x="116" y="4"/>
                    </a:lnTo>
                    <a:lnTo>
                      <a:pt x="118" y="4"/>
                    </a:lnTo>
                    <a:lnTo>
                      <a:pt x="121" y="4"/>
                    </a:lnTo>
                    <a:lnTo>
                      <a:pt x="123" y="4"/>
                    </a:lnTo>
                    <a:lnTo>
                      <a:pt x="126" y="4"/>
                    </a:lnTo>
                    <a:lnTo>
                      <a:pt x="128" y="5"/>
                    </a:lnTo>
                    <a:lnTo>
                      <a:pt x="131" y="5"/>
                    </a:lnTo>
                    <a:lnTo>
                      <a:pt x="133" y="6"/>
                    </a:lnTo>
                    <a:lnTo>
                      <a:pt x="136" y="7"/>
                    </a:lnTo>
                    <a:lnTo>
                      <a:pt x="138" y="7"/>
                    </a:lnTo>
                    <a:lnTo>
                      <a:pt x="141" y="6"/>
                    </a:lnTo>
                    <a:lnTo>
                      <a:pt x="143" y="6"/>
                    </a:lnTo>
                    <a:lnTo>
                      <a:pt x="146" y="5"/>
                    </a:lnTo>
                    <a:lnTo>
                      <a:pt x="148" y="4"/>
                    </a:lnTo>
                    <a:lnTo>
                      <a:pt x="151" y="4"/>
                    </a:lnTo>
                    <a:lnTo>
                      <a:pt x="153" y="4"/>
                    </a:lnTo>
                    <a:lnTo>
                      <a:pt x="156" y="4"/>
                    </a:lnTo>
                    <a:lnTo>
                      <a:pt x="158" y="4"/>
                    </a:lnTo>
                    <a:lnTo>
                      <a:pt x="161" y="4"/>
                    </a:lnTo>
                    <a:lnTo>
                      <a:pt x="164" y="3"/>
                    </a:lnTo>
                    <a:lnTo>
                      <a:pt x="166" y="4"/>
                    </a:lnTo>
                    <a:lnTo>
                      <a:pt x="169" y="3"/>
                    </a:lnTo>
                    <a:lnTo>
                      <a:pt x="171" y="3"/>
                    </a:lnTo>
                    <a:lnTo>
                      <a:pt x="174" y="3"/>
                    </a:lnTo>
                    <a:lnTo>
                      <a:pt x="176" y="3"/>
                    </a:lnTo>
                    <a:lnTo>
                      <a:pt x="179" y="3"/>
                    </a:lnTo>
                    <a:lnTo>
                      <a:pt x="181" y="3"/>
                    </a:lnTo>
                    <a:lnTo>
                      <a:pt x="184" y="3"/>
                    </a:lnTo>
                    <a:lnTo>
                      <a:pt x="186" y="3"/>
                    </a:lnTo>
                    <a:lnTo>
                      <a:pt x="189" y="3"/>
                    </a:lnTo>
                    <a:lnTo>
                      <a:pt x="191" y="3"/>
                    </a:lnTo>
                    <a:lnTo>
                      <a:pt x="194" y="3"/>
                    </a:lnTo>
                    <a:lnTo>
                      <a:pt x="196" y="3"/>
                    </a:lnTo>
                    <a:lnTo>
                      <a:pt x="199" y="3"/>
                    </a:lnTo>
                    <a:lnTo>
                      <a:pt x="201" y="4"/>
                    </a:lnTo>
                    <a:lnTo>
                      <a:pt x="204" y="4"/>
                    </a:lnTo>
                    <a:lnTo>
                      <a:pt x="206" y="4"/>
                    </a:lnTo>
                    <a:lnTo>
                      <a:pt x="209" y="4"/>
                    </a:lnTo>
                    <a:lnTo>
                      <a:pt x="211" y="4"/>
                    </a:lnTo>
                    <a:lnTo>
                      <a:pt x="214" y="4"/>
                    </a:lnTo>
                    <a:lnTo>
                      <a:pt x="216" y="4"/>
                    </a:lnTo>
                    <a:lnTo>
                      <a:pt x="219" y="4"/>
                    </a:lnTo>
                    <a:lnTo>
                      <a:pt x="221" y="4"/>
                    </a:lnTo>
                    <a:lnTo>
                      <a:pt x="224" y="4"/>
                    </a:lnTo>
                    <a:lnTo>
                      <a:pt x="226" y="3"/>
                    </a:lnTo>
                    <a:lnTo>
                      <a:pt x="229" y="3"/>
                    </a:lnTo>
                    <a:lnTo>
                      <a:pt x="231" y="3"/>
                    </a:lnTo>
                    <a:lnTo>
                      <a:pt x="234" y="3"/>
                    </a:lnTo>
                    <a:lnTo>
                      <a:pt x="237" y="3"/>
                    </a:lnTo>
                    <a:lnTo>
                      <a:pt x="239" y="3"/>
                    </a:lnTo>
                    <a:lnTo>
                      <a:pt x="242" y="3"/>
                    </a:lnTo>
                    <a:lnTo>
                      <a:pt x="244" y="3"/>
                    </a:lnTo>
                    <a:lnTo>
                      <a:pt x="247" y="3"/>
                    </a:lnTo>
                    <a:lnTo>
                      <a:pt x="249" y="3"/>
                    </a:lnTo>
                    <a:lnTo>
                      <a:pt x="252" y="3"/>
                    </a:lnTo>
                    <a:lnTo>
                      <a:pt x="254" y="3"/>
                    </a:lnTo>
                    <a:lnTo>
                      <a:pt x="257" y="3"/>
                    </a:lnTo>
                    <a:lnTo>
                      <a:pt x="259" y="3"/>
                    </a:lnTo>
                    <a:lnTo>
                      <a:pt x="262" y="3"/>
                    </a:lnTo>
                    <a:lnTo>
                      <a:pt x="264" y="3"/>
                    </a:lnTo>
                    <a:lnTo>
                      <a:pt x="267" y="3"/>
                    </a:lnTo>
                    <a:lnTo>
                      <a:pt x="269" y="3"/>
                    </a:lnTo>
                    <a:lnTo>
                      <a:pt x="272" y="3"/>
                    </a:lnTo>
                    <a:lnTo>
                      <a:pt x="274" y="3"/>
                    </a:lnTo>
                    <a:lnTo>
                      <a:pt x="277" y="3"/>
                    </a:lnTo>
                    <a:lnTo>
                      <a:pt x="279" y="3"/>
                    </a:lnTo>
                    <a:lnTo>
                      <a:pt x="282" y="3"/>
                    </a:lnTo>
                    <a:lnTo>
                      <a:pt x="284" y="3"/>
                    </a:lnTo>
                    <a:lnTo>
                      <a:pt x="287" y="3"/>
                    </a:lnTo>
                    <a:lnTo>
                      <a:pt x="289" y="3"/>
                    </a:lnTo>
                    <a:lnTo>
                      <a:pt x="292" y="3"/>
                    </a:lnTo>
                    <a:lnTo>
                      <a:pt x="294" y="3"/>
                    </a:lnTo>
                    <a:lnTo>
                      <a:pt x="297" y="3"/>
                    </a:lnTo>
                    <a:lnTo>
                      <a:pt x="299" y="3"/>
                    </a:lnTo>
                    <a:lnTo>
                      <a:pt x="302" y="3"/>
                    </a:lnTo>
                    <a:lnTo>
                      <a:pt x="304" y="3"/>
                    </a:lnTo>
                    <a:lnTo>
                      <a:pt x="307" y="3"/>
                    </a:lnTo>
                    <a:lnTo>
                      <a:pt x="310" y="3"/>
                    </a:lnTo>
                    <a:lnTo>
                      <a:pt x="312" y="3"/>
                    </a:lnTo>
                    <a:lnTo>
                      <a:pt x="315" y="3"/>
                    </a:lnTo>
                    <a:lnTo>
                      <a:pt x="317" y="3"/>
                    </a:lnTo>
                    <a:lnTo>
                      <a:pt x="320" y="3"/>
                    </a:lnTo>
                    <a:lnTo>
                      <a:pt x="322" y="3"/>
                    </a:lnTo>
                    <a:lnTo>
                      <a:pt x="325" y="3"/>
                    </a:lnTo>
                    <a:lnTo>
                      <a:pt x="327" y="3"/>
                    </a:lnTo>
                    <a:lnTo>
                      <a:pt x="330" y="3"/>
                    </a:lnTo>
                    <a:lnTo>
                      <a:pt x="332" y="3"/>
                    </a:lnTo>
                    <a:lnTo>
                      <a:pt x="335" y="3"/>
                    </a:lnTo>
                    <a:lnTo>
                      <a:pt x="337" y="2"/>
                    </a:lnTo>
                    <a:lnTo>
                      <a:pt x="340" y="3"/>
                    </a:lnTo>
                    <a:lnTo>
                      <a:pt x="342" y="3"/>
                    </a:lnTo>
                    <a:lnTo>
                      <a:pt x="345" y="2"/>
                    </a:lnTo>
                    <a:lnTo>
                      <a:pt x="347" y="2"/>
                    </a:lnTo>
                    <a:lnTo>
                      <a:pt x="350" y="3"/>
                    </a:lnTo>
                    <a:lnTo>
                      <a:pt x="352" y="3"/>
                    </a:lnTo>
                    <a:lnTo>
                      <a:pt x="355" y="2"/>
                    </a:lnTo>
                    <a:lnTo>
                      <a:pt x="357" y="3"/>
                    </a:lnTo>
                    <a:lnTo>
                      <a:pt x="360" y="3"/>
                    </a:lnTo>
                    <a:lnTo>
                      <a:pt x="362" y="3"/>
                    </a:lnTo>
                    <a:lnTo>
                      <a:pt x="365" y="2"/>
                    </a:lnTo>
                    <a:lnTo>
                      <a:pt x="367" y="3"/>
                    </a:lnTo>
                    <a:lnTo>
                      <a:pt x="370" y="3"/>
                    </a:lnTo>
                    <a:lnTo>
                      <a:pt x="372" y="3"/>
                    </a:lnTo>
                    <a:lnTo>
                      <a:pt x="375" y="3"/>
                    </a:lnTo>
                    <a:lnTo>
                      <a:pt x="377" y="3"/>
                    </a:lnTo>
                    <a:lnTo>
                      <a:pt x="380" y="3"/>
                    </a:lnTo>
                    <a:lnTo>
                      <a:pt x="383" y="3"/>
                    </a:lnTo>
                    <a:lnTo>
                      <a:pt x="385" y="2"/>
                    </a:lnTo>
                    <a:lnTo>
                      <a:pt x="388" y="3"/>
                    </a:lnTo>
                    <a:lnTo>
                      <a:pt x="390" y="3"/>
                    </a:lnTo>
                    <a:lnTo>
                      <a:pt x="393" y="3"/>
                    </a:lnTo>
                    <a:lnTo>
                      <a:pt x="395" y="3"/>
                    </a:lnTo>
                    <a:lnTo>
                      <a:pt x="398" y="2"/>
                    </a:lnTo>
                    <a:lnTo>
                      <a:pt x="400" y="3"/>
                    </a:lnTo>
                    <a:lnTo>
                      <a:pt x="403" y="3"/>
                    </a:lnTo>
                    <a:lnTo>
                      <a:pt x="405" y="3"/>
                    </a:lnTo>
                    <a:lnTo>
                      <a:pt x="408" y="3"/>
                    </a:lnTo>
                    <a:lnTo>
                      <a:pt x="410" y="3"/>
                    </a:lnTo>
                    <a:lnTo>
                      <a:pt x="413" y="3"/>
                    </a:lnTo>
                    <a:lnTo>
                      <a:pt x="415" y="2"/>
                    </a:lnTo>
                    <a:lnTo>
                      <a:pt x="418" y="3"/>
                    </a:lnTo>
                    <a:lnTo>
                      <a:pt x="420" y="3"/>
                    </a:lnTo>
                    <a:lnTo>
                      <a:pt x="423" y="3"/>
                    </a:lnTo>
                    <a:lnTo>
                      <a:pt x="425" y="3"/>
                    </a:lnTo>
                    <a:lnTo>
                      <a:pt x="428" y="3"/>
                    </a:lnTo>
                    <a:lnTo>
                      <a:pt x="430" y="2"/>
                    </a:lnTo>
                    <a:lnTo>
                      <a:pt x="433" y="2"/>
                    </a:lnTo>
                    <a:lnTo>
                      <a:pt x="435" y="2"/>
                    </a:lnTo>
                    <a:lnTo>
                      <a:pt x="438" y="3"/>
                    </a:lnTo>
                    <a:lnTo>
                      <a:pt x="440" y="2"/>
                    </a:lnTo>
                    <a:lnTo>
                      <a:pt x="443" y="2"/>
                    </a:lnTo>
                    <a:lnTo>
                      <a:pt x="445" y="2"/>
                    </a:lnTo>
                    <a:lnTo>
                      <a:pt x="448" y="2"/>
                    </a:lnTo>
                    <a:lnTo>
                      <a:pt x="450" y="2"/>
                    </a:lnTo>
                    <a:lnTo>
                      <a:pt x="453" y="2"/>
                    </a:lnTo>
                    <a:lnTo>
                      <a:pt x="456" y="2"/>
                    </a:lnTo>
                    <a:lnTo>
                      <a:pt x="458" y="2"/>
                    </a:lnTo>
                    <a:lnTo>
                      <a:pt x="461" y="3"/>
                    </a:lnTo>
                    <a:lnTo>
                      <a:pt x="463" y="2"/>
                    </a:lnTo>
                    <a:lnTo>
                      <a:pt x="466" y="2"/>
                    </a:lnTo>
                    <a:lnTo>
                      <a:pt x="468" y="3"/>
                    </a:lnTo>
                    <a:lnTo>
                      <a:pt x="471" y="2"/>
                    </a:lnTo>
                    <a:lnTo>
                      <a:pt x="473" y="2"/>
                    </a:lnTo>
                    <a:lnTo>
                      <a:pt x="476" y="3"/>
                    </a:lnTo>
                    <a:lnTo>
                      <a:pt x="478" y="2"/>
                    </a:lnTo>
                    <a:lnTo>
                      <a:pt x="481" y="2"/>
                    </a:lnTo>
                    <a:lnTo>
                      <a:pt x="483" y="2"/>
                    </a:lnTo>
                    <a:lnTo>
                      <a:pt x="486" y="3"/>
                    </a:lnTo>
                    <a:lnTo>
                      <a:pt x="488" y="2"/>
                    </a:lnTo>
                    <a:lnTo>
                      <a:pt x="491" y="2"/>
                    </a:lnTo>
                    <a:lnTo>
                      <a:pt x="493" y="2"/>
                    </a:lnTo>
                    <a:lnTo>
                      <a:pt x="496" y="2"/>
                    </a:lnTo>
                    <a:lnTo>
                      <a:pt x="498" y="3"/>
                    </a:lnTo>
                    <a:lnTo>
                      <a:pt x="501" y="2"/>
                    </a:lnTo>
                    <a:lnTo>
                      <a:pt x="503" y="3"/>
                    </a:lnTo>
                    <a:lnTo>
                      <a:pt x="506" y="2"/>
                    </a:lnTo>
                    <a:lnTo>
                      <a:pt x="508" y="2"/>
                    </a:lnTo>
                    <a:lnTo>
                      <a:pt x="511" y="2"/>
                    </a:lnTo>
                    <a:lnTo>
                      <a:pt x="513" y="2"/>
                    </a:lnTo>
                    <a:lnTo>
                      <a:pt x="516" y="2"/>
                    </a:lnTo>
                    <a:lnTo>
                      <a:pt x="518" y="3"/>
                    </a:lnTo>
                    <a:lnTo>
                      <a:pt x="521" y="3"/>
                    </a:lnTo>
                    <a:lnTo>
                      <a:pt x="523" y="2"/>
                    </a:lnTo>
                    <a:lnTo>
                      <a:pt x="526" y="3"/>
                    </a:lnTo>
                    <a:lnTo>
                      <a:pt x="529" y="3"/>
                    </a:lnTo>
                    <a:lnTo>
                      <a:pt x="531" y="3"/>
                    </a:lnTo>
                    <a:lnTo>
                      <a:pt x="534" y="3"/>
                    </a:lnTo>
                    <a:lnTo>
                      <a:pt x="536" y="3"/>
                    </a:lnTo>
                    <a:lnTo>
                      <a:pt x="539" y="3"/>
                    </a:lnTo>
                    <a:lnTo>
                      <a:pt x="541" y="3"/>
                    </a:lnTo>
                    <a:lnTo>
                      <a:pt x="544" y="3"/>
                    </a:lnTo>
                    <a:lnTo>
                      <a:pt x="546" y="2"/>
                    </a:lnTo>
                    <a:lnTo>
                      <a:pt x="549" y="2"/>
                    </a:lnTo>
                    <a:lnTo>
                      <a:pt x="551" y="2"/>
                    </a:lnTo>
                    <a:lnTo>
                      <a:pt x="554" y="2"/>
                    </a:lnTo>
                    <a:lnTo>
                      <a:pt x="556" y="2"/>
                    </a:lnTo>
                    <a:lnTo>
                      <a:pt x="559" y="2"/>
                    </a:lnTo>
                    <a:lnTo>
                      <a:pt x="561" y="2"/>
                    </a:lnTo>
                    <a:lnTo>
                      <a:pt x="564" y="2"/>
                    </a:lnTo>
                    <a:lnTo>
                      <a:pt x="566" y="3"/>
                    </a:lnTo>
                    <a:lnTo>
                      <a:pt x="569" y="2"/>
                    </a:lnTo>
                    <a:lnTo>
                      <a:pt x="571" y="2"/>
                    </a:lnTo>
                    <a:lnTo>
                      <a:pt x="574" y="2"/>
                    </a:lnTo>
                    <a:lnTo>
                      <a:pt x="576" y="2"/>
                    </a:lnTo>
                    <a:lnTo>
                      <a:pt x="579" y="2"/>
                    </a:lnTo>
                    <a:lnTo>
                      <a:pt x="581" y="2"/>
                    </a:lnTo>
                    <a:lnTo>
                      <a:pt x="584" y="2"/>
                    </a:lnTo>
                    <a:lnTo>
                      <a:pt x="586" y="2"/>
                    </a:lnTo>
                    <a:lnTo>
                      <a:pt x="589" y="3"/>
                    </a:lnTo>
                    <a:lnTo>
                      <a:pt x="591" y="2"/>
                    </a:lnTo>
                    <a:lnTo>
                      <a:pt x="594" y="2"/>
                    </a:lnTo>
                    <a:lnTo>
                      <a:pt x="596" y="2"/>
                    </a:lnTo>
                    <a:lnTo>
                      <a:pt x="599" y="2"/>
                    </a:lnTo>
                    <a:lnTo>
                      <a:pt x="602" y="2"/>
                    </a:lnTo>
                    <a:lnTo>
                      <a:pt x="604" y="2"/>
                    </a:lnTo>
                    <a:lnTo>
                      <a:pt x="607" y="2"/>
                    </a:lnTo>
                    <a:lnTo>
                      <a:pt x="609" y="2"/>
                    </a:lnTo>
                    <a:lnTo>
                      <a:pt x="612" y="2"/>
                    </a:lnTo>
                    <a:lnTo>
                      <a:pt x="614" y="2"/>
                    </a:lnTo>
                    <a:lnTo>
                      <a:pt x="617" y="2"/>
                    </a:lnTo>
                    <a:lnTo>
                      <a:pt x="619" y="2"/>
                    </a:lnTo>
                    <a:lnTo>
                      <a:pt x="622" y="2"/>
                    </a:lnTo>
                    <a:lnTo>
                      <a:pt x="624" y="2"/>
                    </a:lnTo>
                    <a:lnTo>
                      <a:pt x="627" y="2"/>
                    </a:lnTo>
                    <a:lnTo>
                      <a:pt x="629" y="2"/>
                    </a:lnTo>
                    <a:lnTo>
                      <a:pt x="632" y="2"/>
                    </a:lnTo>
                    <a:lnTo>
                      <a:pt x="634" y="2"/>
                    </a:lnTo>
                    <a:lnTo>
                      <a:pt x="637" y="2"/>
                    </a:lnTo>
                    <a:lnTo>
                      <a:pt x="639" y="2"/>
                    </a:lnTo>
                    <a:lnTo>
                      <a:pt x="642" y="2"/>
                    </a:lnTo>
                    <a:lnTo>
                      <a:pt x="644" y="2"/>
                    </a:lnTo>
                    <a:lnTo>
                      <a:pt x="647" y="2"/>
                    </a:lnTo>
                    <a:lnTo>
                      <a:pt x="649" y="2"/>
                    </a:lnTo>
                    <a:lnTo>
                      <a:pt x="652" y="2"/>
                    </a:lnTo>
                    <a:lnTo>
                      <a:pt x="654" y="2"/>
                    </a:lnTo>
                    <a:lnTo>
                      <a:pt x="657" y="2"/>
                    </a:lnTo>
                    <a:lnTo>
                      <a:pt x="659" y="2"/>
                    </a:lnTo>
                    <a:lnTo>
                      <a:pt x="662" y="2"/>
                    </a:lnTo>
                    <a:lnTo>
                      <a:pt x="664" y="2"/>
                    </a:lnTo>
                    <a:lnTo>
                      <a:pt x="667" y="2"/>
                    </a:lnTo>
                    <a:lnTo>
                      <a:pt x="669" y="2"/>
                    </a:lnTo>
                    <a:lnTo>
                      <a:pt x="672" y="2"/>
                    </a:lnTo>
                    <a:lnTo>
                      <a:pt x="675" y="2"/>
                    </a:lnTo>
                    <a:lnTo>
                      <a:pt x="677" y="2"/>
                    </a:lnTo>
                    <a:lnTo>
                      <a:pt x="680" y="2"/>
                    </a:lnTo>
                    <a:lnTo>
                      <a:pt x="682" y="2"/>
                    </a:lnTo>
                    <a:lnTo>
                      <a:pt x="685" y="2"/>
                    </a:lnTo>
                    <a:lnTo>
                      <a:pt x="687" y="2"/>
                    </a:lnTo>
                    <a:lnTo>
                      <a:pt x="690" y="2"/>
                    </a:lnTo>
                    <a:lnTo>
                      <a:pt x="692" y="2"/>
                    </a:lnTo>
                    <a:lnTo>
                      <a:pt x="695" y="2"/>
                    </a:lnTo>
                    <a:lnTo>
                      <a:pt x="697" y="2"/>
                    </a:lnTo>
                    <a:lnTo>
                      <a:pt x="700" y="2"/>
                    </a:lnTo>
                    <a:lnTo>
                      <a:pt x="702" y="2"/>
                    </a:lnTo>
                    <a:lnTo>
                      <a:pt x="705" y="2"/>
                    </a:lnTo>
                    <a:lnTo>
                      <a:pt x="707" y="2"/>
                    </a:lnTo>
                    <a:lnTo>
                      <a:pt x="710" y="2"/>
                    </a:lnTo>
                    <a:lnTo>
                      <a:pt x="712" y="2"/>
                    </a:lnTo>
                    <a:lnTo>
                      <a:pt x="715" y="2"/>
                    </a:lnTo>
                    <a:lnTo>
                      <a:pt x="717" y="2"/>
                    </a:lnTo>
                    <a:lnTo>
                      <a:pt x="720" y="2"/>
                    </a:lnTo>
                    <a:lnTo>
                      <a:pt x="722" y="2"/>
                    </a:lnTo>
                    <a:lnTo>
                      <a:pt x="725" y="2"/>
                    </a:lnTo>
                    <a:lnTo>
                      <a:pt x="727" y="2"/>
                    </a:lnTo>
                    <a:lnTo>
                      <a:pt x="730" y="2"/>
                    </a:lnTo>
                    <a:lnTo>
                      <a:pt x="732" y="2"/>
                    </a:lnTo>
                    <a:lnTo>
                      <a:pt x="735" y="2"/>
                    </a:lnTo>
                    <a:lnTo>
                      <a:pt x="737" y="2"/>
                    </a:lnTo>
                    <a:lnTo>
                      <a:pt x="740" y="2"/>
                    </a:lnTo>
                    <a:lnTo>
                      <a:pt x="742" y="2"/>
                    </a:lnTo>
                    <a:lnTo>
                      <a:pt x="745" y="2"/>
                    </a:lnTo>
                    <a:lnTo>
                      <a:pt x="747" y="2"/>
                    </a:lnTo>
                    <a:lnTo>
                      <a:pt x="750" y="2"/>
                    </a:lnTo>
                    <a:lnTo>
                      <a:pt x="753" y="2"/>
                    </a:lnTo>
                    <a:lnTo>
                      <a:pt x="755" y="2"/>
                    </a:lnTo>
                    <a:lnTo>
                      <a:pt x="758" y="2"/>
                    </a:lnTo>
                    <a:lnTo>
                      <a:pt x="760" y="2"/>
                    </a:lnTo>
                    <a:lnTo>
                      <a:pt x="763" y="2"/>
                    </a:lnTo>
                    <a:lnTo>
                      <a:pt x="765" y="2"/>
                    </a:lnTo>
                    <a:lnTo>
                      <a:pt x="768" y="2"/>
                    </a:lnTo>
                    <a:lnTo>
                      <a:pt x="770" y="2"/>
                    </a:lnTo>
                    <a:lnTo>
                      <a:pt x="773" y="2"/>
                    </a:lnTo>
                    <a:lnTo>
                      <a:pt x="775" y="2"/>
                    </a:lnTo>
                    <a:lnTo>
                      <a:pt x="778" y="2"/>
                    </a:lnTo>
                    <a:lnTo>
                      <a:pt x="780" y="2"/>
                    </a:lnTo>
                    <a:lnTo>
                      <a:pt x="783" y="2"/>
                    </a:lnTo>
                    <a:lnTo>
                      <a:pt x="785" y="2"/>
                    </a:lnTo>
                    <a:lnTo>
                      <a:pt x="788" y="2"/>
                    </a:lnTo>
                    <a:lnTo>
                      <a:pt x="790" y="2"/>
                    </a:lnTo>
                    <a:lnTo>
                      <a:pt x="793" y="2"/>
                    </a:lnTo>
                    <a:lnTo>
                      <a:pt x="795" y="2"/>
                    </a:lnTo>
                    <a:lnTo>
                      <a:pt x="798" y="2"/>
                    </a:lnTo>
                    <a:lnTo>
                      <a:pt x="800" y="2"/>
                    </a:lnTo>
                    <a:lnTo>
                      <a:pt x="803" y="2"/>
                    </a:lnTo>
                    <a:lnTo>
                      <a:pt x="805" y="2"/>
                    </a:lnTo>
                    <a:lnTo>
                      <a:pt x="808" y="2"/>
                    </a:lnTo>
                    <a:lnTo>
                      <a:pt x="810" y="2"/>
                    </a:lnTo>
                    <a:lnTo>
                      <a:pt x="813" y="2"/>
                    </a:lnTo>
                    <a:lnTo>
                      <a:pt x="815" y="2"/>
                    </a:lnTo>
                    <a:lnTo>
                      <a:pt x="818" y="2"/>
                    </a:lnTo>
                    <a:lnTo>
                      <a:pt x="820" y="2"/>
                    </a:lnTo>
                    <a:lnTo>
                      <a:pt x="823" y="2"/>
                    </a:lnTo>
                    <a:lnTo>
                      <a:pt x="826" y="3"/>
                    </a:lnTo>
                    <a:lnTo>
                      <a:pt x="828" y="3"/>
                    </a:lnTo>
                    <a:lnTo>
                      <a:pt x="831" y="4"/>
                    </a:lnTo>
                    <a:lnTo>
                      <a:pt x="833" y="4"/>
                    </a:lnTo>
                    <a:lnTo>
                      <a:pt x="836" y="4"/>
                    </a:lnTo>
                    <a:lnTo>
                      <a:pt x="838" y="4"/>
                    </a:lnTo>
                    <a:lnTo>
                      <a:pt x="841" y="4"/>
                    </a:lnTo>
                    <a:lnTo>
                      <a:pt x="843" y="4"/>
                    </a:lnTo>
                    <a:lnTo>
                      <a:pt x="846" y="4"/>
                    </a:lnTo>
                    <a:lnTo>
                      <a:pt x="848" y="4"/>
                    </a:lnTo>
                    <a:lnTo>
                      <a:pt x="851" y="3"/>
                    </a:lnTo>
                    <a:lnTo>
                      <a:pt x="853" y="3"/>
                    </a:lnTo>
                    <a:lnTo>
                      <a:pt x="856" y="2"/>
                    </a:lnTo>
                    <a:lnTo>
                      <a:pt x="858" y="2"/>
                    </a:lnTo>
                    <a:lnTo>
                      <a:pt x="861" y="3"/>
                    </a:lnTo>
                    <a:lnTo>
                      <a:pt x="863" y="2"/>
                    </a:lnTo>
                    <a:lnTo>
                      <a:pt x="866" y="2"/>
                    </a:lnTo>
                    <a:lnTo>
                      <a:pt x="868" y="2"/>
                    </a:lnTo>
                    <a:lnTo>
                      <a:pt x="871" y="2"/>
                    </a:lnTo>
                    <a:lnTo>
                      <a:pt x="873" y="2"/>
                    </a:lnTo>
                    <a:lnTo>
                      <a:pt x="876" y="2"/>
                    </a:lnTo>
                    <a:lnTo>
                      <a:pt x="878" y="2"/>
                    </a:lnTo>
                    <a:lnTo>
                      <a:pt x="881" y="2"/>
                    </a:lnTo>
                    <a:lnTo>
                      <a:pt x="883" y="2"/>
                    </a:lnTo>
                    <a:lnTo>
                      <a:pt x="886" y="2"/>
                    </a:lnTo>
                    <a:lnTo>
                      <a:pt x="888" y="2"/>
                    </a:lnTo>
                    <a:lnTo>
                      <a:pt x="891" y="2"/>
                    </a:lnTo>
                    <a:lnTo>
                      <a:pt x="893" y="2"/>
                    </a:lnTo>
                    <a:lnTo>
                      <a:pt x="896" y="2"/>
                    </a:lnTo>
                    <a:lnTo>
                      <a:pt x="899" y="2"/>
                    </a:lnTo>
                    <a:lnTo>
                      <a:pt x="901" y="2"/>
                    </a:lnTo>
                    <a:lnTo>
                      <a:pt x="904" y="2"/>
                    </a:lnTo>
                    <a:lnTo>
                      <a:pt x="906" y="2"/>
                    </a:lnTo>
                    <a:lnTo>
                      <a:pt x="909" y="2"/>
                    </a:lnTo>
                    <a:lnTo>
                      <a:pt x="911" y="2"/>
                    </a:lnTo>
                    <a:lnTo>
                      <a:pt x="914" y="2"/>
                    </a:lnTo>
                    <a:lnTo>
                      <a:pt x="916" y="2"/>
                    </a:lnTo>
                    <a:lnTo>
                      <a:pt x="919" y="2"/>
                    </a:lnTo>
                    <a:lnTo>
                      <a:pt x="921" y="2"/>
                    </a:lnTo>
                    <a:lnTo>
                      <a:pt x="924" y="2"/>
                    </a:lnTo>
                    <a:lnTo>
                      <a:pt x="926" y="2"/>
                    </a:lnTo>
                    <a:lnTo>
                      <a:pt x="929" y="2"/>
                    </a:lnTo>
                    <a:lnTo>
                      <a:pt x="931" y="2"/>
                    </a:lnTo>
                    <a:lnTo>
                      <a:pt x="934" y="1"/>
                    </a:lnTo>
                    <a:lnTo>
                      <a:pt x="936" y="2"/>
                    </a:lnTo>
                    <a:lnTo>
                      <a:pt x="939" y="2"/>
                    </a:lnTo>
                    <a:lnTo>
                      <a:pt x="941" y="2"/>
                    </a:lnTo>
                    <a:lnTo>
                      <a:pt x="944" y="2"/>
                    </a:lnTo>
                    <a:lnTo>
                      <a:pt x="946" y="2"/>
                    </a:lnTo>
                    <a:lnTo>
                      <a:pt x="949" y="2"/>
                    </a:lnTo>
                    <a:lnTo>
                      <a:pt x="951" y="2"/>
                    </a:lnTo>
                    <a:lnTo>
                      <a:pt x="954" y="2"/>
                    </a:lnTo>
                    <a:lnTo>
                      <a:pt x="956" y="2"/>
                    </a:lnTo>
                    <a:lnTo>
                      <a:pt x="959" y="2"/>
                    </a:lnTo>
                    <a:lnTo>
                      <a:pt x="961" y="2"/>
                    </a:lnTo>
                    <a:lnTo>
                      <a:pt x="964" y="2"/>
                    </a:lnTo>
                    <a:lnTo>
                      <a:pt x="966" y="2"/>
                    </a:lnTo>
                    <a:lnTo>
                      <a:pt x="969" y="2"/>
                    </a:lnTo>
                    <a:lnTo>
                      <a:pt x="972" y="2"/>
                    </a:lnTo>
                    <a:lnTo>
                      <a:pt x="974" y="2"/>
                    </a:lnTo>
                    <a:lnTo>
                      <a:pt x="977" y="1"/>
                    </a:lnTo>
                    <a:lnTo>
                      <a:pt x="979" y="1"/>
                    </a:lnTo>
                    <a:lnTo>
                      <a:pt x="982" y="2"/>
                    </a:lnTo>
                    <a:lnTo>
                      <a:pt x="984" y="2"/>
                    </a:lnTo>
                    <a:lnTo>
                      <a:pt x="987" y="2"/>
                    </a:lnTo>
                    <a:lnTo>
                      <a:pt x="989" y="2"/>
                    </a:lnTo>
                    <a:lnTo>
                      <a:pt x="992" y="3"/>
                    </a:lnTo>
                    <a:lnTo>
                      <a:pt x="994" y="3"/>
                    </a:lnTo>
                    <a:lnTo>
                      <a:pt x="997" y="3"/>
                    </a:lnTo>
                    <a:lnTo>
                      <a:pt x="999" y="3"/>
                    </a:lnTo>
                    <a:lnTo>
                      <a:pt x="1002" y="3"/>
                    </a:lnTo>
                    <a:lnTo>
                      <a:pt x="1004" y="3"/>
                    </a:lnTo>
                    <a:lnTo>
                      <a:pt x="1007" y="2"/>
                    </a:lnTo>
                    <a:lnTo>
                      <a:pt x="1009" y="2"/>
                    </a:lnTo>
                    <a:lnTo>
                      <a:pt x="1012" y="2"/>
                    </a:lnTo>
                    <a:lnTo>
                      <a:pt x="1014" y="2"/>
                    </a:lnTo>
                    <a:lnTo>
                      <a:pt x="1017" y="2"/>
                    </a:lnTo>
                    <a:lnTo>
                      <a:pt x="1019" y="2"/>
                    </a:lnTo>
                    <a:lnTo>
                      <a:pt x="1022" y="2"/>
                    </a:lnTo>
                    <a:lnTo>
                      <a:pt x="1024" y="2"/>
                    </a:lnTo>
                    <a:lnTo>
                      <a:pt x="1027" y="2"/>
                    </a:lnTo>
                    <a:lnTo>
                      <a:pt x="1029" y="2"/>
                    </a:lnTo>
                    <a:lnTo>
                      <a:pt x="1032" y="2"/>
                    </a:lnTo>
                    <a:lnTo>
                      <a:pt x="1034" y="2"/>
                    </a:lnTo>
                    <a:lnTo>
                      <a:pt x="1037" y="2"/>
                    </a:lnTo>
                    <a:lnTo>
                      <a:pt x="1039" y="2"/>
                    </a:lnTo>
                    <a:lnTo>
                      <a:pt x="1042" y="2"/>
                    </a:lnTo>
                    <a:lnTo>
                      <a:pt x="1045" y="2"/>
                    </a:lnTo>
                    <a:lnTo>
                      <a:pt x="1047" y="2"/>
                    </a:lnTo>
                    <a:lnTo>
                      <a:pt x="1050" y="2"/>
                    </a:lnTo>
                    <a:lnTo>
                      <a:pt x="1052" y="1"/>
                    </a:lnTo>
                    <a:lnTo>
                      <a:pt x="1055" y="2"/>
                    </a:lnTo>
                    <a:lnTo>
                      <a:pt x="1057" y="2"/>
                    </a:lnTo>
                    <a:lnTo>
                      <a:pt x="1060" y="1"/>
                    </a:lnTo>
                    <a:lnTo>
                      <a:pt x="1062" y="2"/>
                    </a:lnTo>
                    <a:lnTo>
                      <a:pt x="1065" y="1"/>
                    </a:lnTo>
                    <a:lnTo>
                      <a:pt x="1067" y="2"/>
                    </a:lnTo>
                    <a:lnTo>
                      <a:pt x="1070" y="1"/>
                    </a:lnTo>
                    <a:lnTo>
                      <a:pt x="1072" y="2"/>
                    </a:lnTo>
                    <a:lnTo>
                      <a:pt x="1075" y="2"/>
                    </a:lnTo>
                    <a:lnTo>
                      <a:pt x="1077" y="2"/>
                    </a:lnTo>
                    <a:lnTo>
                      <a:pt x="1080" y="2"/>
                    </a:lnTo>
                    <a:lnTo>
                      <a:pt x="1082" y="1"/>
                    </a:lnTo>
                    <a:lnTo>
                      <a:pt x="1085" y="2"/>
                    </a:lnTo>
                    <a:lnTo>
                      <a:pt x="1087" y="2"/>
                    </a:lnTo>
                    <a:lnTo>
                      <a:pt x="1090" y="1"/>
                    </a:lnTo>
                    <a:lnTo>
                      <a:pt x="1092" y="1"/>
                    </a:lnTo>
                    <a:lnTo>
                      <a:pt x="1095" y="2"/>
                    </a:lnTo>
                    <a:lnTo>
                      <a:pt x="1097" y="1"/>
                    </a:lnTo>
                    <a:lnTo>
                      <a:pt x="1100" y="1"/>
                    </a:lnTo>
                    <a:lnTo>
                      <a:pt x="1102" y="1"/>
                    </a:lnTo>
                    <a:lnTo>
                      <a:pt x="1105" y="2"/>
                    </a:lnTo>
                    <a:lnTo>
                      <a:pt x="1107" y="2"/>
                    </a:lnTo>
                    <a:lnTo>
                      <a:pt x="1110" y="1"/>
                    </a:lnTo>
                    <a:lnTo>
                      <a:pt x="1112" y="1"/>
                    </a:lnTo>
                    <a:lnTo>
                      <a:pt x="1115" y="1"/>
                    </a:lnTo>
                    <a:lnTo>
                      <a:pt x="1118" y="1"/>
                    </a:lnTo>
                    <a:lnTo>
                      <a:pt x="1120" y="1"/>
                    </a:lnTo>
                    <a:lnTo>
                      <a:pt x="1123" y="1"/>
                    </a:lnTo>
                    <a:lnTo>
                      <a:pt x="1125" y="1"/>
                    </a:lnTo>
                    <a:lnTo>
                      <a:pt x="1128" y="1"/>
                    </a:lnTo>
                    <a:lnTo>
                      <a:pt x="1130" y="1"/>
                    </a:lnTo>
                    <a:lnTo>
                      <a:pt x="1133" y="2"/>
                    </a:lnTo>
                    <a:lnTo>
                      <a:pt x="1135" y="1"/>
                    </a:lnTo>
                    <a:lnTo>
                      <a:pt x="1138" y="2"/>
                    </a:lnTo>
                    <a:lnTo>
                      <a:pt x="1140" y="1"/>
                    </a:lnTo>
                    <a:lnTo>
                      <a:pt x="1143" y="1"/>
                    </a:lnTo>
                    <a:lnTo>
                      <a:pt x="1145" y="2"/>
                    </a:lnTo>
                    <a:lnTo>
                      <a:pt x="1148" y="1"/>
                    </a:lnTo>
                    <a:lnTo>
                      <a:pt x="1150" y="1"/>
                    </a:lnTo>
                    <a:lnTo>
                      <a:pt x="1153" y="1"/>
                    </a:lnTo>
                    <a:lnTo>
                      <a:pt x="1155" y="2"/>
                    </a:lnTo>
                    <a:lnTo>
                      <a:pt x="1158" y="1"/>
                    </a:lnTo>
                    <a:lnTo>
                      <a:pt x="1160" y="1"/>
                    </a:lnTo>
                    <a:lnTo>
                      <a:pt x="1163" y="2"/>
                    </a:lnTo>
                    <a:lnTo>
                      <a:pt x="1165" y="1"/>
                    </a:lnTo>
                    <a:lnTo>
                      <a:pt x="1168" y="1"/>
                    </a:lnTo>
                    <a:lnTo>
                      <a:pt x="1170" y="2"/>
                    </a:lnTo>
                    <a:lnTo>
                      <a:pt x="1173" y="2"/>
                    </a:lnTo>
                    <a:lnTo>
                      <a:pt x="1175" y="1"/>
                    </a:lnTo>
                    <a:lnTo>
                      <a:pt x="1178" y="1"/>
                    </a:lnTo>
                    <a:lnTo>
                      <a:pt x="1180" y="1"/>
                    </a:lnTo>
                    <a:lnTo>
                      <a:pt x="1183" y="1"/>
                    </a:lnTo>
                    <a:lnTo>
                      <a:pt x="1185" y="1"/>
                    </a:lnTo>
                    <a:lnTo>
                      <a:pt x="1188" y="1"/>
                    </a:lnTo>
                    <a:lnTo>
                      <a:pt x="1191" y="1"/>
                    </a:lnTo>
                    <a:lnTo>
                      <a:pt x="1193" y="1"/>
                    </a:lnTo>
                    <a:lnTo>
                      <a:pt x="1196" y="1"/>
                    </a:lnTo>
                    <a:lnTo>
                      <a:pt x="1198" y="2"/>
                    </a:lnTo>
                    <a:lnTo>
                      <a:pt x="1201" y="1"/>
                    </a:lnTo>
                    <a:lnTo>
                      <a:pt x="1203" y="1"/>
                    </a:lnTo>
                    <a:lnTo>
                      <a:pt x="1206" y="2"/>
                    </a:lnTo>
                    <a:lnTo>
                      <a:pt x="1208" y="1"/>
                    </a:lnTo>
                    <a:lnTo>
                      <a:pt x="1211" y="2"/>
                    </a:lnTo>
                    <a:lnTo>
                      <a:pt x="1213" y="1"/>
                    </a:lnTo>
                    <a:lnTo>
                      <a:pt x="1216" y="1"/>
                    </a:lnTo>
                    <a:lnTo>
                      <a:pt x="1218" y="1"/>
                    </a:lnTo>
                    <a:lnTo>
                      <a:pt x="1221" y="1"/>
                    </a:lnTo>
                    <a:lnTo>
                      <a:pt x="1223" y="1"/>
                    </a:lnTo>
                    <a:lnTo>
                      <a:pt x="1226" y="1"/>
                    </a:lnTo>
                    <a:lnTo>
                      <a:pt x="1228" y="1"/>
                    </a:lnTo>
                    <a:lnTo>
                      <a:pt x="1231" y="2"/>
                    </a:lnTo>
                    <a:lnTo>
                      <a:pt x="1233" y="1"/>
                    </a:lnTo>
                    <a:lnTo>
                      <a:pt x="1236" y="1"/>
                    </a:lnTo>
                    <a:lnTo>
                      <a:pt x="1238" y="1"/>
                    </a:lnTo>
                    <a:lnTo>
                      <a:pt x="1241" y="1"/>
                    </a:lnTo>
                    <a:lnTo>
                      <a:pt x="1243" y="1"/>
                    </a:lnTo>
                    <a:lnTo>
                      <a:pt x="1246" y="1"/>
                    </a:lnTo>
                    <a:lnTo>
                      <a:pt x="1248" y="1"/>
                    </a:lnTo>
                    <a:lnTo>
                      <a:pt x="1251" y="1"/>
                    </a:lnTo>
                    <a:lnTo>
                      <a:pt x="1253" y="1"/>
                    </a:lnTo>
                    <a:lnTo>
                      <a:pt x="1256" y="1"/>
                    </a:lnTo>
                    <a:lnTo>
                      <a:pt x="1258" y="1"/>
                    </a:lnTo>
                    <a:lnTo>
                      <a:pt x="1261" y="1"/>
                    </a:lnTo>
                    <a:lnTo>
                      <a:pt x="1264" y="1"/>
                    </a:lnTo>
                    <a:lnTo>
                      <a:pt x="1266" y="1"/>
                    </a:lnTo>
                    <a:lnTo>
                      <a:pt x="1269" y="1"/>
                    </a:lnTo>
                    <a:lnTo>
                      <a:pt x="1271" y="1"/>
                    </a:lnTo>
                    <a:lnTo>
                      <a:pt x="1274" y="1"/>
                    </a:lnTo>
                    <a:lnTo>
                      <a:pt x="1276" y="1"/>
                    </a:lnTo>
                    <a:lnTo>
                      <a:pt x="1279" y="1"/>
                    </a:lnTo>
                    <a:lnTo>
                      <a:pt x="1281" y="1"/>
                    </a:lnTo>
                    <a:lnTo>
                      <a:pt x="1284" y="1"/>
                    </a:lnTo>
                    <a:lnTo>
                      <a:pt x="1286" y="1"/>
                    </a:lnTo>
                    <a:lnTo>
                      <a:pt x="1289" y="1"/>
                    </a:lnTo>
                    <a:lnTo>
                      <a:pt x="1291" y="1"/>
                    </a:lnTo>
                    <a:lnTo>
                      <a:pt x="1294" y="1"/>
                    </a:lnTo>
                    <a:lnTo>
                      <a:pt x="1296" y="1"/>
                    </a:lnTo>
                    <a:lnTo>
                      <a:pt x="1299" y="1"/>
                    </a:lnTo>
                    <a:lnTo>
                      <a:pt x="1301" y="1"/>
                    </a:lnTo>
                    <a:lnTo>
                      <a:pt x="1304" y="1"/>
                    </a:lnTo>
                    <a:lnTo>
                      <a:pt x="1306" y="1"/>
                    </a:lnTo>
                    <a:lnTo>
                      <a:pt x="1309" y="1"/>
                    </a:lnTo>
                    <a:lnTo>
                      <a:pt x="1311" y="1"/>
                    </a:lnTo>
                    <a:lnTo>
                      <a:pt x="1314" y="1"/>
                    </a:lnTo>
                    <a:lnTo>
                      <a:pt x="1316" y="1"/>
                    </a:lnTo>
                    <a:lnTo>
                      <a:pt x="1319" y="1"/>
                    </a:lnTo>
                    <a:lnTo>
                      <a:pt x="1321" y="1"/>
                    </a:lnTo>
                    <a:lnTo>
                      <a:pt x="1324" y="1"/>
                    </a:lnTo>
                    <a:lnTo>
                      <a:pt x="1326" y="1"/>
                    </a:lnTo>
                    <a:lnTo>
                      <a:pt x="1329" y="1"/>
                    </a:lnTo>
                    <a:lnTo>
                      <a:pt x="1331" y="1"/>
                    </a:lnTo>
                    <a:lnTo>
                      <a:pt x="1334" y="1"/>
                    </a:lnTo>
                    <a:lnTo>
                      <a:pt x="1337" y="1"/>
                    </a:lnTo>
                    <a:lnTo>
                      <a:pt x="1339" y="1"/>
                    </a:lnTo>
                    <a:lnTo>
                      <a:pt x="1342" y="1"/>
                    </a:lnTo>
                    <a:lnTo>
                      <a:pt x="1344" y="1"/>
                    </a:lnTo>
                    <a:lnTo>
                      <a:pt x="1347" y="1"/>
                    </a:lnTo>
                    <a:lnTo>
                      <a:pt x="1349" y="1"/>
                    </a:lnTo>
                    <a:lnTo>
                      <a:pt x="1352" y="1"/>
                    </a:lnTo>
                    <a:lnTo>
                      <a:pt x="1354" y="1"/>
                    </a:lnTo>
                    <a:lnTo>
                      <a:pt x="1357" y="1"/>
                    </a:lnTo>
                    <a:lnTo>
                      <a:pt x="1359" y="1"/>
                    </a:lnTo>
                    <a:lnTo>
                      <a:pt x="1362" y="1"/>
                    </a:lnTo>
                    <a:lnTo>
                      <a:pt x="1364" y="1"/>
                    </a:lnTo>
                    <a:lnTo>
                      <a:pt x="1367" y="1"/>
                    </a:lnTo>
                    <a:lnTo>
                      <a:pt x="1369" y="1"/>
                    </a:lnTo>
                    <a:lnTo>
                      <a:pt x="1372" y="1"/>
                    </a:lnTo>
                    <a:lnTo>
                      <a:pt x="1374" y="1"/>
                    </a:lnTo>
                    <a:lnTo>
                      <a:pt x="1377" y="1"/>
                    </a:lnTo>
                    <a:lnTo>
                      <a:pt x="1379" y="1"/>
                    </a:lnTo>
                    <a:lnTo>
                      <a:pt x="1382" y="1"/>
                    </a:lnTo>
                    <a:lnTo>
                      <a:pt x="1384" y="1"/>
                    </a:lnTo>
                    <a:lnTo>
                      <a:pt x="1387" y="1"/>
                    </a:lnTo>
                    <a:lnTo>
                      <a:pt x="1389" y="1"/>
                    </a:lnTo>
                    <a:lnTo>
                      <a:pt x="1392" y="1"/>
                    </a:lnTo>
                    <a:lnTo>
                      <a:pt x="1394" y="1"/>
                    </a:lnTo>
                    <a:lnTo>
                      <a:pt x="1397" y="1"/>
                    </a:lnTo>
                    <a:lnTo>
                      <a:pt x="1399" y="1"/>
                    </a:lnTo>
                    <a:lnTo>
                      <a:pt x="1402" y="1"/>
                    </a:lnTo>
                    <a:lnTo>
                      <a:pt x="1404" y="1"/>
                    </a:lnTo>
                    <a:lnTo>
                      <a:pt x="1407" y="1"/>
                    </a:lnTo>
                    <a:lnTo>
                      <a:pt x="1410" y="1"/>
                    </a:lnTo>
                    <a:lnTo>
                      <a:pt x="1412" y="1"/>
                    </a:lnTo>
                    <a:lnTo>
                      <a:pt x="1415" y="1"/>
                    </a:lnTo>
                    <a:lnTo>
                      <a:pt x="1417" y="1"/>
                    </a:lnTo>
                    <a:lnTo>
                      <a:pt x="1420" y="1"/>
                    </a:lnTo>
                    <a:lnTo>
                      <a:pt x="1422" y="1"/>
                    </a:lnTo>
                    <a:lnTo>
                      <a:pt x="1425" y="1"/>
                    </a:lnTo>
                    <a:lnTo>
                      <a:pt x="1427" y="1"/>
                    </a:lnTo>
                    <a:lnTo>
                      <a:pt x="1430" y="1"/>
                    </a:lnTo>
                    <a:lnTo>
                      <a:pt x="1432" y="1"/>
                    </a:lnTo>
                    <a:lnTo>
                      <a:pt x="1435" y="1"/>
                    </a:lnTo>
                    <a:lnTo>
                      <a:pt x="1437" y="1"/>
                    </a:lnTo>
                    <a:lnTo>
                      <a:pt x="1440" y="1"/>
                    </a:lnTo>
                    <a:lnTo>
                      <a:pt x="1442" y="1"/>
                    </a:lnTo>
                    <a:lnTo>
                      <a:pt x="1445" y="1"/>
                    </a:lnTo>
                    <a:lnTo>
                      <a:pt x="1447" y="1"/>
                    </a:lnTo>
                    <a:lnTo>
                      <a:pt x="1450" y="1"/>
                    </a:lnTo>
                    <a:lnTo>
                      <a:pt x="1452" y="1"/>
                    </a:lnTo>
                    <a:lnTo>
                      <a:pt x="1455" y="1"/>
                    </a:lnTo>
                    <a:lnTo>
                      <a:pt x="1457" y="1"/>
                    </a:lnTo>
                    <a:lnTo>
                      <a:pt x="1460" y="1"/>
                    </a:lnTo>
                    <a:lnTo>
                      <a:pt x="1462" y="1"/>
                    </a:lnTo>
                    <a:lnTo>
                      <a:pt x="1465" y="1"/>
                    </a:lnTo>
                    <a:lnTo>
                      <a:pt x="1467" y="0"/>
                    </a:lnTo>
                    <a:lnTo>
                      <a:pt x="1470" y="1"/>
                    </a:lnTo>
                    <a:lnTo>
                      <a:pt x="1472" y="1"/>
                    </a:lnTo>
                    <a:lnTo>
                      <a:pt x="1475" y="1"/>
                    </a:lnTo>
                    <a:lnTo>
                      <a:pt x="1477" y="1"/>
                    </a:lnTo>
                    <a:lnTo>
                      <a:pt x="1480" y="1"/>
                    </a:lnTo>
                    <a:lnTo>
                      <a:pt x="1483" y="1"/>
                    </a:lnTo>
                    <a:lnTo>
                      <a:pt x="1485" y="1"/>
                    </a:lnTo>
                    <a:lnTo>
                      <a:pt x="1488" y="1"/>
                    </a:lnTo>
                    <a:lnTo>
                      <a:pt x="1490" y="1"/>
                    </a:lnTo>
                    <a:lnTo>
                      <a:pt x="1493" y="1"/>
                    </a:lnTo>
                    <a:lnTo>
                      <a:pt x="1495" y="1"/>
                    </a:lnTo>
                    <a:lnTo>
                      <a:pt x="1498" y="1"/>
                    </a:lnTo>
                    <a:lnTo>
                      <a:pt x="1500" y="1"/>
                    </a:lnTo>
                    <a:lnTo>
                      <a:pt x="1503" y="1"/>
                    </a:lnTo>
                    <a:lnTo>
                      <a:pt x="1505" y="1"/>
                    </a:lnTo>
                    <a:lnTo>
                      <a:pt x="1508" y="1"/>
                    </a:lnTo>
                    <a:lnTo>
                      <a:pt x="1510" y="1"/>
                    </a:lnTo>
                    <a:lnTo>
                      <a:pt x="1513" y="1"/>
                    </a:lnTo>
                    <a:lnTo>
                      <a:pt x="1515" y="1"/>
                    </a:lnTo>
                    <a:lnTo>
                      <a:pt x="1518" y="1"/>
                    </a:lnTo>
                    <a:lnTo>
                      <a:pt x="1520" y="1"/>
                    </a:lnTo>
                    <a:lnTo>
                      <a:pt x="1523" y="1"/>
                    </a:lnTo>
                    <a:lnTo>
                      <a:pt x="1525" y="1"/>
                    </a:lnTo>
                    <a:lnTo>
                      <a:pt x="1528" y="1"/>
                    </a:lnTo>
                    <a:lnTo>
                      <a:pt x="1530" y="1"/>
                    </a:lnTo>
                    <a:lnTo>
                      <a:pt x="1533" y="1"/>
                    </a:lnTo>
                    <a:lnTo>
                      <a:pt x="1535" y="1"/>
                    </a:lnTo>
                    <a:lnTo>
                      <a:pt x="1538" y="1"/>
                    </a:lnTo>
                    <a:lnTo>
                      <a:pt x="1540" y="2"/>
                    </a:lnTo>
                    <a:lnTo>
                      <a:pt x="1543" y="1"/>
                    </a:lnTo>
                    <a:lnTo>
                      <a:pt x="1545" y="1"/>
                    </a:lnTo>
                    <a:lnTo>
                      <a:pt x="1548" y="1"/>
                    </a:lnTo>
                    <a:lnTo>
                      <a:pt x="1550" y="1"/>
                    </a:lnTo>
                    <a:lnTo>
                      <a:pt x="1553" y="1"/>
                    </a:lnTo>
                    <a:lnTo>
                      <a:pt x="1556" y="1"/>
                    </a:lnTo>
                    <a:lnTo>
                      <a:pt x="1558" y="1"/>
                    </a:lnTo>
                    <a:lnTo>
                      <a:pt x="1561" y="1"/>
                    </a:lnTo>
                    <a:lnTo>
                      <a:pt x="1563" y="1"/>
                    </a:lnTo>
                    <a:lnTo>
                      <a:pt x="1566" y="1"/>
                    </a:lnTo>
                    <a:lnTo>
                      <a:pt x="1568" y="1"/>
                    </a:lnTo>
                    <a:lnTo>
                      <a:pt x="1571" y="1"/>
                    </a:lnTo>
                    <a:lnTo>
                      <a:pt x="1573" y="1"/>
                    </a:lnTo>
                    <a:lnTo>
                      <a:pt x="1576" y="1"/>
                    </a:lnTo>
                    <a:lnTo>
                      <a:pt x="1578" y="1"/>
                    </a:lnTo>
                    <a:lnTo>
                      <a:pt x="1581" y="1"/>
                    </a:lnTo>
                    <a:lnTo>
                      <a:pt x="1583" y="1"/>
                    </a:lnTo>
                    <a:lnTo>
                      <a:pt x="1586" y="1"/>
                    </a:lnTo>
                    <a:lnTo>
                      <a:pt x="1588" y="1"/>
                    </a:lnTo>
                    <a:lnTo>
                      <a:pt x="1591" y="1"/>
                    </a:lnTo>
                    <a:lnTo>
                      <a:pt x="1593" y="1"/>
                    </a:lnTo>
                    <a:lnTo>
                      <a:pt x="1596" y="1"/>
                    </a:lnTo>
                    <a:lnTo>
                      <a:pt x="1598" y="1"/>
                    </a:lnTo>
                    <a:lnTo>
                      <a:pt x="1601" y="1"/>
                    </a:lnTo>
                    <a:lnTo>
                      <a:pt x="1603" y="1"/>
                    </a:lnTo>
                    <a:lnTo>
                      <a:pt x="1606" y="1"/>
                    </a:lnTo>
                    <a:lnTo>
                      <a:pt x="1608" y="1"/>
                    </a:lnTo>
                    <a:lnTo>
                      <a:pt x="1611" y="1"/>
                    </a:lnTo>
                    <a:lnTo>
                      <a:pt x="1613" y="1"/>
                    </a:lnTo>
                    <a:lnTo>
                      <a:pt x="1616" y="1"/>
                    </a:lnTo>
                    <a:lnTo>
                      <a:pt x="1618" y="1"/>
                    </a:lnTo>
                    <a:lnTo>
                      <a:pt x="1621" y="1"/>
                    </a:lnTo>
                    <a:lnTo>
                      <a:pt x="1623" y="1"/>
                    </a:lnTo>
                    <a:lnTo>
                      <a:pt x="1626" y="1"/>
                    </a:lnTo>
                    <a:lnTo>
                      <a:pt x="1629" y="0"/>
                    </a:lnTo>
                    <a:lnTo>
                      <a:pt x="1631" y="1"/>
                    </a:lnTo>
                    <a:lnTo>
                      <a:pt x="1634" y="1"/>
                    </a:lnTo>
                    <a:lnTo>
                      <a:pt x="1636" y="1"/>
                    </a:lnTo>
                    <a:lnTo>
                      <a:pt x="1639" y="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29" name="Google Shape;729;p31"/>
              <p:cNvSpPr/>
              <p:nvPr/>
            </p:nvSpPr>
            <p:spPr>
              <a:xfrm flipH="1" rot="10800000">
                <a:off x="837" y="1862"/>
                <a:ext cx="4096" cy="2034"/>
              </a:xfrm>
              <a:custGeom>
                <a:rect b="b" l="l" r="r" t="t"/>
                <a:pathLst>
                  <a:path extrusionOk="0" h="7534" w="9660">
                    <a:moveTo>
                      <a:pt x="0" y="196"/>
                    </a:moveTo>
                    <a:lnTo>
                      <a:pt x="2" y="202"/>
                    </a:lnTo>
                    <a:lnTo>
                      <a:pt x="5" y="194"/>
                    </a:lnTo>
                    <a:lnTo>
                      <a:pt x="7" y="179"/>
                    </a:lnTo>
                    <a:lnTo>
                      <a:pt x="10" y="161"/>
                    </a:lnTo>
                    <a:lnTo>
                      <a:pt x="12" y="132"/>
                    </a:lnTo>
                    <a:lnTo>
                      <a:pt x="15" y="92"/>
                    </a:lnTo>
                    <a:lnTo>
                      <a:pt x="17" y="65"/>
                    </a:lnTo>
                    <a:lnTo>
                      <a:pt x="20" y="54"/>
                    </a:lnTo>
                    <a:lnTo>
                      <a:pt x="22" y="51"/>
                    </a:lnTo>
                    <a:lnTo>
                      <a:pt x="25" y="51"/>
                    </a:lnTo>
                    <a:lnTo>
                      <a:pt x="27" y="50"/>
                    </a:lnTo>
                    <a:lnTo>
                      <a:pt x="30" y="53"/>
                    </a:lnTo>
                    <a:lnTo>
                      <a:pt x="32" y="55"/>
                    </a:lnTo>
                    <a:lnTo>
                      <a:pt x="35" y="54"/>
                    </a:lnTo>
                    <a:lnTo>
                      <a:pt x="37" y="54"/>
                    </a:lnTo>
                    <a:lnTo>
                      <a:pt x="40" y="52"/>
                    </a:lnTo>
                    <a:lnTo>
                      <a:pt x="42" y="51"/>
                    </a:lnTo>
                    <a:lnTo>
                      <a:pt x="45" y="49"/>
                    </a:lnTo>
                    <a:lnTo>
                      <a:pt x="47" y="49"/>
                    </a:lnTo>
                    <a:lnTo>
                      <a:pt x="50" y="51"/>
                    </a:lnTo>
                    <a:lnTo>
                      <a:pt x="52" y="51"/>
                    </a:lnTo>
                    <a:lnTo>
                      <a:pt x="55" y="52"/>
                    </a:lnTo>
                    <a:lnTo>
                      <a:pt x="57" y="54"/>
                    </a:lnTo>
                    <a:lnTo>
                      <a:pt x="60" y="55"/>
                    </a:lnTo>
                    <a:lnTo>
                      <a:pt x="62" y="57"/>
                    </a:lnTo>
                    <a:lnTo>
                      <a:pt x="65" y="59"/>
                    </a:lnTo>
                    <a:lnTo>
                      <a:pt x="68" y="60"/>
                    </a:lnTo>
                    <a:lnTo>
                      <a:pt x="70" y="62"/>
                    </a:lnTo>
                    <a:lnTo>
                      <a:pt x="73" y="64"/>
                    </a:lnTo>
                    <a:lnTo>
                      <a:pt x="75" y="66"/>
                    </a:lnTo>
                    <a:lnTo>
                      <a:pt x="78" y="68"/>
                    </a:lnTo>
                    <a:lnTo>
                      <a:pt x="80" y="70"/>
                    </a:lnTo>
                    <a:lnTo>
                      <a:pt x="83" y="71"/>
                    </a:lnTo>
                    <a:lnTo>
                      <a:pt x="85" y="73"/>
                    </a:lnTo>
                    <a:lnTo>
                      <a:pt x="88" y="72"/>
                    </a:lnTo>
                    <a:lnTo>
                      <a:pt x="90" y="74"/>
                    </a:lnTo>
                    <a:lnTo>
                      <a:pt x="93" y="76"/>
                    </a:lnTo>
                    <a:lnTo>
                      <a:pt x="95" y="76"/>
                    </a:lnTo>
                    <a:lnTo>
                      <a:pt x="98" y="76"/>
                    </a:lnTo>
                    <a:lnTo>
                      <a:pt x="100" y="76"/>
                    </a:lnTo>
                    <a:lnTo>
                      <a:pt x="103" y="78"/>
                    </a:lnTo>
                    <a:lnTo>
                      <a:pt x="105" y="79"/>
                    </a:lnTo>
                    <a:lnTo>
                      <a:pt x="108" y="80"/>
                    </a:lnTo>
                    <a:lnTo>
                      <a:pt x="110" y="81"/>
                    </a:lnTo>
                    <a:lnTo>
                      <a:pt x="113" y="82"/>
                    </a:lnTo>
                    <a:lnTo>
                      <a:pt x="115" y="83"/>
                    </a:lnTo>
                    <a:lnTo>
                      <a:pt x="118" y="82"/>
                    </a:lnTo>
                    <a:lnTo>
                      <a:pt x="120" y="82"/>
                    </a:lnTo>
                    <a:lnTo>
                      <a:pt x="123" y="81"/>
                    </a:lnTo>
                    <a:lnTo>
                      <a:pt x="125" y="78"/>
                    </a:lnTo>
                    <a:lnTo>
                      <a:pt x="128" y="76"/>
                    </a:lnTo>
                    <a:lnTo>
                      <a:pt x="130" y="73"/>
                    </a:lnTo>
                    <a:lnTo>
                      <a:pt x="133" y="73"/>
                    </a:lnTo>
                    <a:lnTo>
                      <a:pt x="135" y="75"/>
                    </a:lnTo>
                    <a:lnTo>
                      <a:pt x="138" y="79"/>
                    </a:lnTo>
                    <a:lnTo>
                      <a:pt x="141" y="85"/>
                    </a:lnTo>
                    <a:lnTo>
                      <a:pt x="143" y="94"/>
                    </a:lnTo>
                    <a:lnTo>
                      <a:pt x="146" y="109"/>
                    </a:lnTo>
                    <a:lnTo>
                      <a:pt x="148" y="131"/>
                    </a:lnTo>
                    <a:lnTo>
                      <a:pt x="151" y="156"/>
                    </a:lnTo>
                    <a:lnTo>
                      <a:pt x="153" y="169"/>
                    </a:lnTo>
                    <a:lnTo>
                      <a:pt x="156" y="169"/>
                    </a:lnTo>
                    <a:lnTo>
                      <a:pt x="158" y="152"/>
                    </a:lnTo>
                    <a:lnTo>
                      <a:pt x="161" y="126"/>
                    </a:lnTo>
                    <a:lnTo>
                      <a:pt x="163" y="104"/>
                    </a:lnTo>
                    <a:lnTo>
                      <a:pt x="166" y="89"/>
                    </a:lnTo>
                    <a:lnTo>
                      <a:pt x="168" y="83"/>
                    </a:lnTo>
                    <a:lnTo>
                      <a:pt x="171" y="80"/>
                    </a:lnTo>
                    <a:lnTo>
                      <a:pt x="173" y="76"/>
                    </a:lnTo>
                    <a:lnTo>
                      <a:pt x="176" y="76"/>
                    </a:lnTo>
                    <a:lnTo>
                      <a:pt x="178" y="75"/>
                    </a:lnTo>
                    <a:lnTo>
                      <a:pt x="181" y="75"/>
                    </a:lnTo>
                    <a:lnTo>
                      <a:pt x="183" y="75"/>
                    </a:lnTo>
                    <a:lnTo>
                      <a:pt x="186" y="74"/>
                    </a:lnTo>
                    <a:lnTo>
                      <a:pt x="188" y="73"/>
                    </a:lnTo>
                    <a:lnTo>
                      <a:pt x="191" y="74"/>
                    </a:lnTo>
                    <a:lnTo>
                      <a:pt x="193" y="73"/>
                    </a:lnTo>
                    <a:lnTo>
                      <a:pt x="196" y="73"/>
                    </a:lnTo>
                    <a:lnTo>
                      <a:pt x="198" y="72"/>
                    </a:lnTo>
                    <a:lnTo>
                      <a:pt x="201" y="72"/>
                    </a:lnTo>
                    <a:lnTo>
                      <a:pt x="203" y="73"/>
                    </a:lnTo>
                    <a:lnTo>
                      <a:pt x="206" y="94"/>
                    </a:lnTo>
                    <a:lnTo>
                      <a:pt x="208" y="173"/>
                    </a:lnTo>
                    <a:lnTo>
                      <a:pt x="211" y="354"/>
                    </a:lnTo>
                    <a:lnTo>
                      <a:pt x="214" y="537"/>
                    </a:lnTo>
                    <a:lnTo>
                      <a:pt x="216" y="722"/>
                    </a:lnTo>
                    <a:lnTo>
                      <a:pt x="219" y="995"/>
                    </a:lnTo>
                    <a:lnTo>
                      <a:pt x="221" y="1380"/>
                    </a:lnTo>
                    <a:lnTo>
                      <a:pt x="224" y="1646"/>
                    </a:lnTo>
                    <a:lnTo>
                      <a:pt x="226" y="1840"/>
                    </a:lnTo>
                    <a:lnTo>
                      <a:pt x="229" y="2274"/>
                    </a:lnTo>
                    <a:lnTo>
                      <a:pt x="231" y="2388"/>
                    </a:lnTo>
                    <a:lnTo>
                      <a:pt x="234" y="2447"/>
                    </a:lnTo>
                    <a:lnTo>
                      <a:pt x="236" y="2477"/>
                    </a:lnTo>
                    <a:lnTo>
                      <a:pt x="239" y="2493"/>
                    </a:lnTo>
                    <a:lnTo>
                      <a:pt x="241" y="2487"/>
                    </a:lnTo>
                    <a:lnTo>
                      <a:pt x="244" y="1636"/>
                    </a:lnTo>
                    <a:lnTo>
                      <a:pt x="246" y="426"/>
                    </a:lnTo>
                    <a:lnTo>
                      <a:pt x="249" y="211"/>
                    </a:lnTo>
                    <a:lnTo>
                      <a:pt x="251" y="160"/>
                    </a:lnTo>
                    <a:lnTo>
                      <a:pt x="254" y="134"/>
                    </a:lnTo>
                    <a:lnTo>
                      <a:pt x="256" y="120"/>
                    </a:lnTo>
                    <a:lnTo>
                      <a:pt x="259" y="109"/>
                    </a:lnTo>
                    <a:lnTo>
                      <a:pt x="261" y="101"/>
                    </a:lnTo>
                    <a:lnTo>
                      <a:pt x="264" y="95"/>
                    </a:lnTo>
                    <a:lnTo>
                      <a:pt x="266" y="90"/>
                    </a:lnTo>
                    <a:lnTo>
                      <a:pt x="269" y="87"/>
                    </a:lnTo>
                    <a:lnTo>
                      <a:pt x="271" y="85"/>
                    </a:lnTo>
                    <a:lnTo>
                      <a:pt x="274" y="84"/>
                    </a:lnTo>
                    <a:lnTo>
                      <a:pt x="276" y="84"/>
                    </a:lnTo>
                    <a:lnTo>
                      <a:pt x="279" y="82"/>
                    </a:lnTo>
                    <a:lnTo>
                      <a:pt x="281" y="83"/>
                    </a:lnTo>
                    <a:lnTo>
                      <a:pt x="284" y="83"/>
                    </a:lnTo>
                    <a:lnTo>
                      <a:pt x="287" y="83"/>
                    </a:lnTo>
                    <a:lnTo>
                      <a:pt x="289" y="83"/>
                    </a:lnTo>
                    <a:lnTo>
                      <a:pt x="292" y="84"/>
                    </a:lnTo>
                    <a:lnTo>
                      <a:pt x="294" y="85"/>
                    </a:lnTo>
                    <a:lnTo>
                      <a:pt x="297" y="86"/>
                    </a:lnTo>
                    <a:lnTo>
                      <a:pt x="299" y="88"/>
                    </a:lnTo>
                    <a:lnTo>
                      <a:pt x="302" y="90"/>
                    </a:lnTo>
                    <a:lnTo>
                      <a:pt x="304" y="95"/>
                    </a:lnTo>
                    <a:lnTo>
                      <a:pt x="307" y="113"/>
                    </a:lnTo>
                    <a:lnTo>
                      <a:pt x="309" y="155"/>
                    </a:lnTo>
                    <a:lnTo>
                      <a:pt x="312" y="225"/>
                    </a:lnTo>
                    <a:lnTo>
                      <a:pt x="314" y="327"/>
                    </a:lnTo>
                    <a:lnTo>
                      <a:pt x="317" y="463"/>
                    </a:lnTo>
                    <a:lnTo>
                      <a:pt x="319" y="636"/>
                    </a:lnTo>
                    <a:lnTo>
                      <a:pt x="322" y="823"/>
                    </a:lnTo>
                    <a:lnTo>
                      <a:pt x="324" y="998"/>
                    </a:lnTo>
                    <a:lnTo>
                      <a:pt x="327" y="1134"/>
                    </a:lnTo>
                    <a:lnTo>
                      <a:pt x="329" y="1174"/>
                    </a:lnTo>
                    <a:lnTo>
                      <a:pt x="332" y="1206"/>
                    </a:lnTo>
                    <a:lnTo>
                      <a:pt x="334" y="1204"/>
                    </a:lnTo>
                    <a:lnTo>
                      <a:pt x="337" y="1210"/>
                    </a:lnTo>
                    <a:lnTo>
                      <a:pt x="339" y="1237"/>
                    </a:lnTo>
                    <a:lnTo>
                      <a:pt x="342" y="1259"/>
                    </a:lnTo>
                    <a:lnTo>
                      <a:pt x="344" y="1148"/>
                    </a:lnTo>
                    <a:lnTo>
                      <a:pt x="347" y="609"/>
                    </a:lnTo>
                    <a:lnTo>
                      <a:pt x="349" y="259"/>
                    </a:lnTo>
                    <a:lnTo>
                      <a:pt x="352" y="166"/>
                    </a:lnTo>
                    <a:lnTo>
                      <a:pt x="354" y="135"/>
                    </a:lnTo>
                    <a:lnTo>
                      <a:pt x="357" y="118"/>
                    </a:lnTo>
                    <a:lnTo>
                      <a:pt x="360" y="106"/>
                    </a:lnTo>
                    <a:lnTo>
                      <a:pt x="362" y="98"/>
                    </a:lnTo>
                    <a:lnTo>
                      <a:pt x="365" y="92"/>
                    </a:lnTo>
                    <a:lnTo>
                      <a:pt x="367" y="86"/>
                    </a:lnTo>
                    <a:lnTo>
                      <a:pt x="370" y="82"/>
                    </a:lnTo>
                    <a:lnTo>
                      <a:pt x="372" y="78"/>
                    </a:lnTo>
                    <a:lnTo>
                      <a:pt x="375" y="75"/>
                    </a:lnTo>
                    <a:lnTo>
                      <a:pt x="377" y="73"/>
                    </a:lnTo>
                    <a:lnTo>
                      <a:pt x="380" y="71"/>
                    </a:lnTo>
                    <a:lnTo>
                      <a:pt x="382" y="69"/>
                    </a:lnTo>
                    <a:lnTo>
                      <a:pt x="385" y="68"/>
                    </a:lnTo>
                    <a:lnTo>
                      <a:pt x="387" y="67"/>
                    </a:lnTo>
                    <a:lnTo>
                      <a:pt x="390" y="65"/>
                    </a:lnTo>
                    <a:lnTo>
                      <a:pt x="392" y="63"/>
                    </a:lnTo>
                    <a:lnTo>
                      <a:pt x="395" y="62"/>
                    </a:lnTo>
                    <a:lnTo>
                      <a:pt x="397" y="61"/>
                    </a:lnTo>
                    <a:lnTo>
                      <a:pt x="400" y="60"/>
                    </a:lnTo>
                    <a:lnTo>
                      <a:pt x="402" y="59"/>
                    </a:lnTo>
                    <a:lnTo>
                      <a:pt x="405" y="58"/>
                    </a:lnTo>
                    <a:lnTo>
                      <a:pt x="407" y="58"/>
                    </a:lnTo>
                    <a:lnTo>
                      <a:pt x="410" y="56"/>
                    </a:lnTo>
                    <a:lnTo>
                      <a:pt x="412" y="56"/>
                    </a:lnTo>
                    <a:lnTo>
                      <a:pt x="415" y="55"/>
                    </a:lnTo>
                    <a:lnTo>
                      <a:pt x="417" y="55"/>
                    </a:lnTo>
                    <a:lnTo>
                      <a:pt x="420" y="55"/>
                    </a:lnTo>
                    <a:lnTo>
                      <a:pt x="422" y="55"/>
                    </a:lnTo>
                    <a:lnTo>
                      <a:pt x="425" y="52"/>
                    </a:lnTo>
                    <a:lnTo>
                      <a:pt x="427" y="52"/>
                    </a:lnTo>
                    <a:lnTo>
                      <a:pt x="430" y="50"/>
                    </a:lnTo>
                    <a:lnTo>
                      <a:pt x="432" y="50"/>
                    </a:lnTo>
                    <a:lnTo>
                      <a:pt x="435" y="49"/>
                    </a:lnTo>
                    <a:lnTo>
                      <a:pt x="438" y="48"/>
                    </a:lnTo>
                    <a:lnTo>
                      <a:pt x="440" y="48"/>
                    </a:lnTo>
                    <a:lnTo>
                      <a:pt x="443" y="46"/>
                    </a:lnTo>
                    <a:lnTo>
                      <a:pt x="445" y="45"/>
                    </a:lnTo>
                    <a:lnTo>
                      <a:pt x="448" y="44"/>
                    </a:lnTo>
                    <a:lnTo>
                      <a:pt x="450" y="44"/>
                    </a:lnTo>
                    <a:lnTo>
                      <a:pt x="453" y="44"/>
                    </a:lnTo>
                    <a:lnTo>
                      <a:pt x="455" y="43"/>
                    </a:lnTo>
                    <a:lnTo>
                      <a:pt x="458" y="43"/>
                    </a:lnTo>
                    <a:lnTo>
                      <a:pt x="460" y="42"/>
                    </a:lnTo>
                    <a:lnTo>
                      <a:pt x="463" y="41"/>
                    </a:lnTo>
                    <a:lnTo>
                      <a:pt x="465" y="40"/>
                    </a:lnTo>
                    <a:lnTo>
                      <a:pt x="468" y="37"/>
                    </a:lnTo>
                    <a:lnTo>
                      <a:pt x="470" y="30"/>
                    </a:lnTo>
                    <a:lnTo>
                      <a:pt x="473" y="23"/>
                    </a:lnTo>
                    <a:lnTo>
                      <a:pt x="475" y="18"/>
                    </a:lnTo>
                    <a:lnTo>
                      <a:pt x="478" y="16"/>
                    </a:lnTo>
                    <a:lnTo>
                      <a:pt x="480" y="16"/>
                    </a:lnTo>
                    <a:lnTo>
                      <a:pt x="483" y="15"/>
                    </a:lnTo>
                    <a:lnTo>
                      <a:pt x="485" y="15"/>
                    </a:lnTo>
                    <a:lnTo>
                      <a:pt x="488" y="14"/>
                    </a:lnTo>
                    <a:lnTo>
                      <a:pt x="490" y="14"/>
                    </a:lnTo>
                    <a:lnTo>
                      <a:pt x="493" y="14"/>
                    </a:lnTo>
                    <a:lnTo>
                      <a:pt x="495" y="14"/>
                    </a:lnTo>
                    <a:lnTo>
                      <a:pt x="498" y="14"/>
                    </a:lnTo>
                    <a:lnTo>
                      <a:pt x="500" y="13"/>
                    </a:lnTo>
                    <a:lnTo>
                      <a:pt x="503" y="13"/>
                    </a:lnTo>
                    <a:lnTo>
                      <a:pt x="505" y="13"/>
                    </a:lnTo>
                    <a:lnTo>
                      <a:pt x="508" y="14"/>
                    </a:lnTo>
                    <a:lnTo>
                      <a:pt x="511" y="14"/>
                    </a:lnTo>
                    <a:lnTo>
                      <a:pt x="513" y="16"/>
                    </a:lnTo>
                    <a:lnTo>
                      <a:pt x="516" y="20"/>
                    </a:lnTo>
                    <a:lnTo>
                      <a:pt x="518" y="28"/>
                    </a:lnTo>
                    <a:lnTo>
                      <a:pt x="521" y="40"/>
                    </a:lnTo>
                    <a:lnTo>
                      <a:pt x="523" y="52"/>
                    </a:lnTo>
                    <a:lnTo>
                      <a:pt x="526" y="61"/>
                    </a:lnTo>
                    <a:lnTo>
                      <a:pt x="528" y="62"/>
                    </a:lnTo>
                    <a:lnTo>
                      <a:pt x="531" y="55"/>
                    </a:lnTo>
                    <a:lnTo>
                      <a:pt x="533" y="42"/>
                    </a:lnTo>
                    <a:lnTo>
                      <a:pt x="536" y="31"/>
                    </a:lnTo>
                    <a:lnTo>
                      <a:pt x="538" y="23"/>
                    </a:lnTo>
                    <a:lnTo>
                      <a:pt x="541" y="17"/>
                    </a:lnTo>
                    <a:lnTo>
                      <a:pt x="543" y="14"/>
                    </a:lnTo>
                    <a:lnTo>
                      <a:pt x="546" y="13"/>
                    </a:lnTo>
                    <a:lnTo>
                      <a:pt x="548" y="12"/>
                    </a:lnTo>
                    <a:lnTo>
                      <a:pt x="551" y="11"/>
                    </a:lnTo>
                    <a:lnTo>
                      <a:pt x="553" y="11"/>
                    </a:lnTo>
                    <a:lnTo>
                      <a:pt x="556" y="11"/>
                    </a:lnTo>
                    <a:lnTo>
                      <a:pt x="558" y="10"/>
                    </a:lnTo>
                    <a:lnTo>
                      <a:pt x="561" y="10"/>
                    </a:lnTo>
                    <a:lnTo>
                      <a:pt x="563" y="10"/>
                    </a:lnTo>
                    <a:lnTo>
                      <a:pt x="566" y="9"/>
                    </a:lnTo>
                    <a:lnTo>
                      <a:pt x="568" y="8"/>
                    </a:lnTo>
                    <a:lnTo>
                      <a:pt x="571" y="8"/>
                    </a:lnTo>
                    <a:lnTo>
                      <a:pt x="573" y="8"/>
                    </a:lnTo>
                    <a:lnTo>
                      <a:pt x="576" y="7"/>
                    </a:lnTo>
                    <a:lnTo>
                      <a:pt x="578" y="7"/>
                    </a:lnTo>
                    <a:lnTo>
                      <a:pt x="581" y="8"/>
                    </a:lnTo>
                    <a:lnTo>
                      <a:pt x="584" y="9"/>
                    </a:lnTo>
                    <a:lnTo>
                      <a:pt x="586" y="10"/>
                    </a:lnTo>
                    <a:lnTo>
                      <a:pt x="589" y="12"/>
                    </a:lnTo>
                    <a:lnTo>
                      <a:pt x="591" y="14"/>
                    </a:lnTo>
                    <a:lnTo>
                      <a:pt x="594" y="18"/>
                    </a:lnTo>
                    <a:lnTo>
                      <a:pt x="596" y="23"/>
                    </a:lnTo>
                    <a:lnTo>
                      <a:pt x="599" y="31"/>
                    </a:lnTo>
                    <a:lnTo>
                      <a:pt x="601" y="38"/>
                    </a:lnTo>
                    <a:lnTo>
                      <a:pt x="604" y="45"/>
                    </a:lnTo>
                    <a:lnTo>
                      <a:pt x="606" y="48"/>
                    </a:lnTo>
                    <a:lnTo>
                      <a:pt x="609" y="46"/>
                    </a:lnTo>
                    <a:lnTo>
                      <a:pt x="611" y="41"/>
                    </a:lnTo>
                    <a:lnTo>
                      <a:pt x="614" y="35"/>
                    </a:lnTo>
                    <a:lnTo>
                      <a:pt x="616" y="30"/>
                    </a:lnTo>
                    <a:lnTo>
                      <a:pt x="619" y="25"/>
                    </a:lnTo>
                    <a:lnTo>
                      <a:pt x="621" y="22"/>
                    </a:lnTo>
                    <a:lnTo>
                      <a:pt x="624" y="20"/>
                    </a:lnTo>
                    <a:lnTo>
                      <a:pt x="626" y="18"/>
                    </a:lnTo>
                    <a:lnTo>
                      <a:pt x="629" y="17"/>
                    </a:lnTo>
                    <a:lnTo>
                      <a:pt x="631" y="15"/>
                    </a:lnTo>
                    <a:lnTo>
                      <a:pt x="634" y="15"/>
                    </a:lnTo>
                    <a:lnTo>
                      <a:pt x="636" y="13"/>
                    </a:lnTo>
                    <a:lnTo>
                      <a:pt x="639" y="12"/>
                    </a:lnTo>
                    <a:lnTo>
                      <a:pt x="641" y="11"/>
                    </a:lnTo>
                    <a:lnTo>
                      <a:pt x="644" y="10"/>
                    </a:lnTo>
                    <a:lnTo>
                      <a:pt x="646" y="9"/>
                    </a:lnTo>
                    <a:lnTo>
                      <a:pt x="649" y="8"/>
                    </a:lnTo>
                    <a:lnTo>
                      <a:pt x="651" y="8"/>
                    </a:lnTo>
                    <a:lnTo>
                      <a:pt x="654" y="8"/>
                    </a:lnTo>
                    <a:lnTo>
                      <a:pt x="657" y="8"/>
                    </a:lnTo>
                    <a:lnTo>
                      <a:pt x="659" y="9"/>
                    </a:lnTo>
                    <a:lnTo>
                      <a:pt x="662" y="13"/>
                    </a:lnTo>
                    <a:lnTo>
                      <a:pt x="664" y="22"/>
                    </a:lnTo>
                    <a:lnTo>
                      <a:pt x="667" y="45"/>
                    </a:lnTo>
                    <a:lnTo>
                      <a:pt x="669" y="79"/>
                    </a:lnTo>
                    <a:lnTo>
                      <a:pt x="672" y="124"/>
                    </a:lnTo>
                    <a:lnTo>
                      <a:pt x="674" y="162"/>
                    </a:lnTo>
                    <a:lnTo>
                      <a:pt x="677" y="185"/>
                    </a:lnTo>
                    <a:lnTo>
                      <a:pt x="679" y="180"/>
                    </a:lnTo>
                    <a:lnTo>
                      <a:pt x="682" y="148"/>
                    </a:lnTo>
                    <a:lnTo>
                      <a:pt x="684" y="108"/>
                    </a:lnTo>
                    <a:lnTo>
                      <a:pt x="687" y="71"/>
                    </a:lnTo>
                    <a:lnTo>
                      <a:pt x="689" y="42"/>
                    </a:lnTo>
                    <a:lnTo>
                      <a:pt x="692" y="25"/>
                    </a:lnTo>
                    <a:lnTo>
                      <a:pt x="694" y="16"/>
                    </a:lnTo>
                    <a:lnTo>
                      <a:pt x="697" y="10"/>
                    </a:lnTo>
                    <a:lnTo>
                      <a:pt x="699" y="7"/>
                    </a:lnTo>
                    <a:lnTo>
                      <a:pt x="702" y="6"/>
                    </a:lnTo>
                    <a:lnTo>
                      <a:pt x="704" y="5"/>
                    </a:lnTo>
                    <a:lnTo>
                      <a:pt x="707" y="5"/>
                    </a:lnTo>
                    <a:lnTo>
                      <a:pt x="709" y="4"/>
                    </a:lnTo>
                    <a:lnTo>
                      <a:pt x="712" y="4"/>
                    </a:lnTo>
                    <a:lnTo>
                      <a:pt x="714" y="4"/>
                    </a:lnTo>
                    <a:lnTo>
                      <a:pt x="717" y="4"/>
                    </a:lnTo>
                    <a:lnTo>
                      <a:pt x="719" y="4"/>
                    </a:lnTo>
                    <a:lnTo>
                      <a:pt x="722" y="4"/>
                    </a:lnTo>
                    <a:lnTo>
                      <a:pt x="724" y="3"/>
                    </a:lnTo>
                    <a:lnTo>
                      <a:pt x="727" y="4"/>
                    </a:lnTo>
                    <a:lnTo>
                      <a:pt x="730" y="4"/>
                    </a:lnTo>
                    <a:lnTo>
                      <a:pt x="732" y="3"/>
                    </a:lnTo>
                    <a:lnTo>
                      <a:pt x="735" y="3"/>
                    </a:lnTo>
                    <a:lnTo>
                      <a:pt x="737" y="3"/>
                    </a:lnTo>
                    <a:lnTo>
                      <a:pt x="740" y="3"/>
                    </a:lnTo>
                    <a:lnTo>
                      <a:pt x="742" y="3"/>
                    </a:lnTo>
                    <a:lnTo>
                      <a:pt x="745" y="3"/>
                    </a:lnTo>
                    <a:lnTo>
                      <a:pt x="747" y="3"/>
                    </a:lnTo>
                    <a:lnTo>
                      <a:pt x="750" y="3"/>
                    </a:lnTo>
                    <a:lnTo>
                      <a:pt x="752" y="3"/>
                    </a:lnTo>
                    <a:lnTo>
                      <a:pt x="755" y="3"/>
                    </a:lnTo>
                    <a:lnTo>
                      <a:pt x="757" y="3"/>
                    </a:lnTo>
                    <a:lnTo>
                      <a:pt x="760" y="3"/>
                    </a:lnTo>
                    <a:lnTo>
                      <a:pt x="762" y="3"/>
                    </a:lnTo>
                    <a:lnTo>
                      <a:pt x="765" y="3"/>
                    </a:lnTo>
                    <a:lnTo>
                      <a:pt x="767" y="3"/>
                    </a:lnTo>
                    <a:lnTo>
                      <a:pt x="770" y="3"/>
                    </a:lnTo>
                    <a:lnTo>
                      <a:pt x="772" y="3"/>
                    </a:lnTo>
                    <a:lnTo>
                      <a:pt x="775" y="3"/>
                    </a:lnTo>
                    <a:lnTo>
                      <a:pt x="777" y="3"/>
                    </a:lnTo>
                    <a:lnTo>
                      <a:pt x="780" y="3"/>
                    </a:lnTo>
                    <a:lnTo>
                      <a:pt x="782" y="3"/>
                    </a:lnTo>
                    <a:lnTo>
                      <a:pt x="785" y="3"/>
                    </a:lnTo>
                    <a:lnTo>
                      <a:pt x="787" y="4"/>
                    </a:lnTo>
                    <a:lnTo>
                      <a:pt x="790" y="4"/>
                    </a:lnTo>
                    <a:lnTo>
                      <a:pt x="792" y="4"/>
                    </a:lnTo>
                    <a:lnTo>
                      <a:pt x="795" y="5"/>
                    </a:lnTo>
                    <a:lnTo>
                      <a:pt x="797" y="6"/>
                    </a:lnTo>
                    <a:lnTo>
                      <a:pt x="800" y="6"/>
                    </a:lnTo>
                    <a:lnTo>
                      <a:pt x="803" y="6"/>
                    </a:lnTo>
                    <a:lnTo>
                      <a:pt x="805" y="5"/>
                    </a:lnTo>
                    <a:lnTo>
                      <a:pt x="808" y="5"/>
                    </a:lnTo>
                    <a:lnTo>
                      <a:pt x="810" y="4"/>
                    </a:lnTo>
                    <a:lnTo>
                      <a:pt x="813" y="4"/>
                    </a:lnTo>
                    <a:lnTo>
                      <a:pt x="815" y="3"/>
                    </a:lnTo>
                    <a:lnTo>
                      <a:pt x="818" y="3"/>
                    </a:lnTo>
                    <a:lnTo>
                      <a:pt x="820" y="3"/>
                    </a:lnTo>
                    <a:lnTo>
                      <a:pt x="823" y="2"/>
                    </a:lnTo>
                    <a:lnTo>
                      <a:pt x="825" y="2"/>
                    </a:lnTo>
                    <a:lnTo>
                      <a:pt x="828" y="2"/>
                    </a:lnTo>
                    <a:lnTo>
                      <a:pt x="830" y="2"/>
                    </a:lnTo>
                    <a:lnTo>
                      <a:pt x="833" y="2"/>
                    </a:lnTo>
                    <a:lnTo>
                      <a:pt x="835" y="2"/>
                    </a:lnTo>
                    <a:lnTo>
                      <a:pt x="838" y="2"/>
                    </a:lnTo>
                    <a:lnTo>
                      <a:pt x="840" y="2"/>
                    </a:lnTo>
                    <a:lnTo>
                      <a:pt x="843" y="3"/>
                    </a:lnTo>
                    <a:lnTo>
                      <a:pt x="845" y="2"/>
                    </a:lnTo>
                    <a:lnTo>
                      <a:pt x="848" y="3"/>
                    </a:lnTo>
                    <a:lnTo>
                      <a:pt x="850" y="3"/>
                    </a:lnTo>
                    <a:lnTo>
                      <a:pt x="853" y="3"/>
                    </a:lnTo>
                    <a:lnTo>
                      <a:pt x="855" y="2"/>
                    </a:lnTo>
                    <a:lnTo>
                      <a:pt x="858" y="2"/>
                    </a:lnTo>
                    <a:lnTo>
                      <a:pt x="860" y="2"/>
                    </a:lnTo>
                    <a:lnTo>
                      <a:pt x="863" y="2"/>
                    </a:lnTo>
                    <a:lnTo>
                      <a:pt x="865" y="2"/>
                    </a:lnTo>
                    <a:lnTo>
                      <a:pt x="868" y="2"/>
                    </a:lnTo>
                    <a:lnTo>
                      <a:pt x="870" y="2"/>
                    </a:lnTo>
                    <a:lnTo>
                      <a:pt x="873" y="2"/>
                    </a:lnTo>
                    <a:lnTo>
                      <a:pt x="876" y="2"/>
                    </a:lnTo>
                    <a:lnTo>
                      <a:pt x="878" y="2"/>
                    </a:lnTo>
                    <a:lnTo>
                      <a:pt x="881" y="2"/>
                    </a:lnTo>
                    <a:lnTo>
                      <a:pt x="883" y="1"/>
                    </a:lnTo>
                    <a:lnTo>
                      <a:pt x="886" y="2"/>
                    </a:lnTo>
                    <a:lnTo>
                      <a:pt x="888" y="2"/>
                    </a:lnTo>
                    <a:lnTo>
                      <a:pt x="891" y="2"/>
                    </a:lnTo>
                    <a:lnTo>
                      <a:pt x="893" y="2"/>
                    </a:lnTo>
                    <a:lnTo>
                      <a:pt x="896" y="2"/>
                    </a:lnTo>
                    <a:lnTo>
                      <a:pt x="898" y="2"/>
                    </a:lnTo>
                    <a:lnTo>
                      <a:pt x="901" y="2"/>
                    </a:lnTo>
                    <a:lnTo>
                      <a:pt x="903" y="1"/>
                    </a:lnTo>
                    <a:lnTo>
                      <a:pt x="906" y="1"/>
                    </a:lnTo>
                    <a:lnTo>
                      <a:pt x="908" y="2"/>
                    </a:lnTo>
                    <a:lnTo>
                      <a:pt x="911" y="2"/>
                    </a:lnTo>
                    <a:lnTo>
                      <a:pt x="913" y="2"/>
                    </a:lnTo>
                    <a:lnTo>
                      <a:pt x="916" y="2"/>
                    </a:lnTo>
                    <a:lnTo>
                      <a:pt x="918" y="2"/>
                    </a:lnTo>
                    <a:lnTo>
                      <a:pt x="921" y="3"/>
                    </a:lnTo>
                    <a:lnTo>
                      <a:pt x="923" y="3"/>
                    </a:lnTo>
                    <a:lnTo>
                      <a:pt x="926" y="4"/>
                    </a:lnTo>
                    <a:lnTo>
                      <a:pt x="928" y="4"/>
                    </a:lnTo>
                    <a:lnTo>
                      <a:pt x="931" y="4"/>
                    </a:lnTo>
                    <a:lnTo>
                      <a:pt x="933" y="4"/>
                    </a:lnTo>
                    <a:lnTo>
                      <a:pt x="936" y="4"/>
                    </a:lnTo>
                    <a:lnTo>
                      <a:pt x="938" y="3"/>
                    </a:lnTo>
                    <a:lnTo>
                      <a:pt x="941" y="2"/>
                    </a:lnTo>
                    <a:lnTo>
                      <a:pt x="943" y="2"/>
                    </a:lnTo>
                    <a:lnTo>
                      <a:pt x="946" y="2"/>
                    </a:lnTo>
                    <a:lnTo>
                      <a:pt x="949" y="2"/>
                    </a:lnTo>
                    <a:lnTo>
                      <a:pt x="951" y="2"/>
                    </a:lnTo>
                    <a:lnTo>
                      <a:pt x="954" y="2"/>
                    </a:lnTo>
                    <a:lnTo>
                      <a:pt x="956" y="2"/>
                    </a:lnTo>
                    <a:lnTo>
                      <a:pt x="959" y="1"/>
                    </a:lnTo>
                    <a:lnTo>
                      <a:pt x="961" y="1"/>
                    </a:lnTo>
                    <a:lnTo>
                      <a:pt x="964" y="1"/>
                    </a:lnTo>
                    <a:lnTo>
                      <a:pt x="966" y="1"/>
                    </a:lnTo>
                    <a:lnTo>
                      <a:pt x="969" y="1"/>
                    </a:lnTo>
                    <a:lnTo>
                      <a:pt x="971" y="2"/>
                    </a:lnTo>
                    <a:lnTo>
                      <a:pt x="974" y="1"/>
                    </a:lnTo>
                    <a:lnTo>
                      <a:pt x="976" y="1"/>
                    </a:lnTo>
                    <a:lnTo>
                      <a:pt x="979" y="1"/>
                    </a:lnTo>
                    <a:lnTo>
                      <a:pt x="981" y="1"/>
                    </a:lnTo>
                    <a:lnTo>
                      <a:pt x="984" y="1"/>
                    </a:lnTo>
                    <a:lnTo>
                      <a:pt x="986" y="2"/>
                    </a:lnTo>
                    <a:lnTo>
                      <a:pt x="989" y="2"/>
                    </a:lnTo>
                    <a:lnTo>
                      <a:pt x="991" y="4"/>
                    </a:lnTo>
                    <a:lnTo>
                      <a:pt x="994" y="6"/>
                    </a:lnTo>
                    <a:lnTo>
                      <a:pt x="996" y="8"/>
                    </a:lnTo>
                    <a:lnTo>
                      <a:pt x="999" y="10"/>
                    </a:lnTo>
                    <a:lnTo>
                      <a:pt x="1001" y="12"/>
                    </a:lnTo>
                    <a:lnTo>
                      <a:pt x="1004" y="12"/>
                    </a:lnTo>
                    <a:lnTo>
                      <a:pt x="1006" y="12"/>
                    </a:lnTo>
                    <a:lnTo>
                      <a:pt x="1009" y="10"/>
                    </a:lnTo>
                    <a:lnTo>
                      <a:pt x="1011" y="8"/>
                    </a:lnTo>
                    <a:lnTo>
                      <a:pt x="1014" y="6"/>
                    </a:lnTo>
                    <a:lnTo>
                      <a:pt x="1016" y="4"/>
                    </a:lnTo>
                    <a:lnTo>
                      <a:pt x="1019" y="3"/>
                    </a:lnTo>
                    <a:lnTo>
                      <a:pt x="1022" y="3"/>
                    </a:lnTo>
                    <a:lnTo>
                      <a:pt x="1024" y="3"/>
                    </a:lnTo>
                    <a:lnTo>
                      <a:pt x="1027" y="4"/>
                    </a:lnTo>
                    <a:lnTo>
                      <a:pt x="1029" y="5"/>
                    </a:lnTo>
                    <a:lnTo>
                      <a:pt x="1032" y="5"/>
                    </a:lnTo>
                    <a:lnTo>
                      <a:pt x="1034" y="6"/>
                    </a:lnTo>
                    <a:lnTo>
                      <a:pt x="1037" y="6"/>
                    </a:lnTo>
                    <a:lnTo>
                      <a:pt x="1039" y="6"/>
                    </a:lnTo>
                    <a:lnTo>
                      <a:pt x="1042" y="5"/>
                    </a:lnTo>
                    <a:lnTo>
                      <a:pt x="1044" y="4"/>
                    </a:lnTo>
                    <a:lnTo>
                      <a:pt x="1047" y="4"/>
                    </a:lnTo>
                    <a:lnTo>
                      <a:pt x="1049" y="3"/>
                    </a:lnTo>
                    <a:lnTo>
                      <a:pt x="1052" y="3"/>
                    </a:lnTo>
                    <a:lnTo>
                      <a:pt x="1054" y="2"/>
                    </a:lnTo>
                    <a:lnTo>
                      <a:pt x="1057" y="3"/>
                    </a:lnTo>
                    <a:lnTo>
                      <a:pt x="1059" y="2"/>
                    </a:lnTo>
                    <a:lnTo>
                      <a:pt x="1062" y="2"/>
                    </a:lnTo>
                    <a:lnTo>
                      <a:pt x="1064" y="2"/>
                    </a:lnTo>
                    <a:lnTo>
                      <a:pt x="1067" y="2"/>
                    </a:lnTo>
                    <a:lnTo>
                      <a:pt x="1069" y="2"/>
                    </a:lnTo>
                    <a:lnTo>
                      <a:pt x="1072" y="2"/>
                    </a:lnTo>
                    <a:lnTo>
                      <a:pt x="1074" y="2"/>
                    </a:lnTo>
                    <a:lnTo>
                      <a:pt x="1077" y="2"/>
                    </a:lnTo>
                    <a:lnTo>
                      <a:pt x="1079" y="2"/>
                    </a:lnTo>
                    <a:lnTo>
                      <a:pt x="1082" y="2"/>
                    </a:lnTo>
                    <a:lnTo>
                      <a:pt x="1084" y="2"/>
                    </a:lnTo>
                    <a:lnTo>
                      <a:pt x="1087" y="3"/>
                    </a:lnTo>
                    <a:lnTo>
                      <a:pt x="1089" y="7"/>
                    </a:lnTo>
                    <a:lnTo>
                      <a:pt x="1092" y="12"/>
                    </a:lnTo>
                    <a:lnTo>
                      <a:pt x="1095" y="21"/>
                    </a:lnTo>
                    <a:lnTo>
                      <a:pt x="1097" y="32"/>
                    </a:lnTo>
                    <a:lnTo>
                      <a:pt x="1100" y="46"/>
                    </a:lnTo>
                    <a:lnTo>
                      <a:pt x="1102" y="57"/>
                    </a:lnTo>
                    <a:lnTo>
                      <a:pt x="1105" y="63"/>
                    </a:lnTo>
                    <a:lnTo>
                      <a:pt x="1107" y="64"/>
                    </a:lnTo>
                    <a:lnTo>
                      <a:pt x="1110" y="59"/>
                    </a:lnTo>
                    <a:lnTo>
                      <a:pt x="1112" y="49"/>
                    </a:lnTo>
                    <a:lnTo>
                      <a:pt x="1115" y="37"/>
                    </a:lnTo>
                    <a:lnTo>
                      <a:pt x="1117" y="27"/>
                    </a:lnTo>
                    <a:lnTo>
                      <a:pt x="1120" y="18"/>
                    </a:lnTo>
                    <a:lnTo>
                      <a:pt x="1122" y="12"/>
                    </a:lnTo>
                    <a:lnTo>
                      <a:pt x="1125" y="8"/>
                    </a:lnTo>
                    <a:lnTo>
                      <a:pt x="1127" y="6"/>
                    </a:lnTo>
                    <a:lnTo>
                      <a:pt x="1130" y="6"/>
                    </a:lnTo>
                    <a:lnTo>
                      <a:pt x="1132" y="6"/>
                    </a:lnTo>
                    <a:lnTo>
                      <a:pt x="1135" y="9"/>
                    </a:lnTo>
                    <a:lnTo>
                      <a:pt x="1137" y="10"/>
                    </a:lnTo>
                    <a:lnTo>
                      <a:pt x="1140" y="11"/>
                    </a:lnTo>
                    <a:lnTo>
                      <a:pt x="1142" y="12"/>
                    </a:lnTo>
                    <a:lnTo>
                      <a:pt x="1145" y="12"/>
                    </a:lnTo>
                    <a:lnTo>
                      <a:pt x="1147" y="10"/>
                    </a:lnTo>
                    <a:lnTo>
                      <a:pt x="1150" y="9"/>
                    </a:lnTo>
                    <a:lnTo>
                      <a:pt x="1152" y="7"/>
                    </a:lnTo>
                    <a:lnTo>
                      <a:pt x="1155" y="5"/>
                    </a:lnTo>
                    <a:lnTo>
                      <a:pt x="1157" y="3"/>
                    </a:lnTo>
                    <a:lnTo>
                      <a:pt x="1160" y="3"/>
                    </a:lnTo>
                    <a:lnTo>
                      <a:pt x="1162" y="2"/>
                    </a:lnTo>
                    <a:lnTo>
                      <a:pt x="1165" y="1"/>
                    </a:lnTo>
                    <a:lnTo>
                      <a:pt x="1168" y="1"/>
                    </a:lnTo>
                    <a:lnTo>
                      <a:pt x="1170" y="1"/>
                    </a:lnTo>
                    <a:lnTo>
                      <a:pt x="1173" y="1"/>
                    </a:lnTo>
                    <a:lnTo>
                      <a:pt x="1175" y="1"/>
                    </a:lnTo>
                    <a:lnTo>
                      <a:pt x="1178" y="1"/>
                    </a:lnTo>
                    <a:lnTo>
                      <a:pt x="1180" y="1"/>
                    </a:lnTo>
                    <a:lnTo>
                      <a:pt x="1183" y="1"/>
                    </a:lnTo>
                    <a:lnTo>
                      <a:pt x="1185" y="1"/>
                    </a:lnTo>
                    <a:lnTo>
                      <a:pt x="1188" y="1"/>
                    </a:lnTo>
                    <a:lnTo>
                      <a:pt x="1190" y="1"/>
                    </a:lnTo>
                    <a:lnTo>
                      <a:pt x="1193" y="1"/>
                    </a:lnTo>
                    <a:lnTo>
                      <a:pt x="1195" y="1"/>
                    </a:lnTo>
                    <a:lnTo>
                      <a:pt x="1198" y="1"/>
                    </a:lnTo>
                    <a:lnTo>
                      <a:pt x="1200" y="1"/>
                    </a:lnTo>
                    <a:lnTo>
                      <a:pt x="1203" y="1"/>
                    </a:lnTo>
                    <a:lnTo>
                      <a:pt x="1205" y="1"/>
                    </a:lnTo>
                    <a:lnTo>
                      <a:pt x="1208" y="1"/>
                    </a:lnTo>
                    <a:lnTo>
                      <a:pt x="1210" y="1"/>
                    </a:lnTo>
                    <a:lnTo>
                      <a:pt x="1213" y="1"/>
                    </a:lnTo>
                    <a:lnTo>
                      <a:pt x="1215" y="1"/>
                    </a:lnTo>
                    <a:lnTo>
                      <a:pt x="1218" y="1"/>
                    </a:lnTo>
                    <a:lnTo>
                      <a:pt x="1220" y="1"/>
                    </a:lnTo>
                    <a:lnTo>
                      <a:pt x="1223" y="1"/>
                    </a:lnTo>
                    <a:lnTo>
                      <a:pt x="1225" y="1"/>
                    </a:lnTo>
                    <a:lnTo>
                      <a:pt x="1228" y="1"/>
                    </a:lnTo>
                    <a:lnTo>
                      <a:pt x="1230" y="1"/>
                    </a:lnTo>
                    <a:lnTo>
                      <a:pt x="1233" y="1"/>
                    </a:lnTo>
                    <a:lnTo>
                      <a:pt x="1235" y="1"/>
                    </a:lnTo>
                    <a:lnTo>
                      <a:pt x="1238" y="1"/>
                    </a:lnTo>
                    <a:lnTo>
                      <a:pt x="1241" y="1"/>
                    </a:lnTo>
                    <a:lnTo>
                      <a:pt x="1243" y="2"/>
                    </a:lnTo>
                    <a:lnTo>
                      <a:pt x="1246" y="2"/>
                    </a:lnTo>
                    <a:lnTo>
                      <a:pt x="1248" y="2"/>
                    </a:lnTo>
                    <a:lnTo>
                      <a:pt x="1251" y="2"/>
                    </a:lnTo>
                    <a:lnTo>
                      <a:pt x="1253" y="3"/>
                    </a:lnTo>
                    <a:lnTo>
                      <a:pt x="1256" y="3"/>
                    </a:lnTo>
                    <a:lnTo>
                      <a:pt x="1258" y="4"/>
                    </a:lnTo>
                    <a:lnTo>
                      <a:pt x="1261" y="4"/>
                    </a:lnTo>
                    <a:lnTo>
                      <a:pt x="1263" y="5"/>
                    </a:lnTo>
                    <a:lnTo>
                      <a:pt x="1266" y="5"/>
                    </a:lnTo>
                    <a:lnTo>
                      <a:pt x="1268" y="6"/>
                    </a:lnTo>
                    <a:lnTo>
                      <a:pt x="1271" y="6"/>
                    </a:lnTo>
                    <a:lnTo>
                      <a:pt x="1273" y="6"/>
                    </a:lnTo>
                    <a:lnTo>
                      <a:pt x="1276" y="6"/>
                    </a:lnTo>
                    <a:lnTo>
                      <a:pt x="1278" y="7"/>
                    </a:lnTo>
                    <a:lnTo>
                      <a:pt x="1281" y="7"/>
                    </a:lnTo>
                    <a:lnTo>
                      <a:pt x="1283" y="8"/>
                    </a:lnTo>
                    <a:lnTo>
                      <a:pt x="1286" y="8"/>
                    </a:lnTo>
                    <a:lnTo>
                      <a:pt x="1288" y="8"/>
                    </a:lnTo>
                    <a:lnTo>
                      <a:pt x="1291" y="9"/>
                    </a:lnTo>
                    <a:lnTo>
                      <a:pt x="1293" y="9"/>
                    </a:lnTo>
                    <a:lnTo>
                      <a:pt x="1296" y="9"/>
                    </a:lnTo>
                    <a:lnTo>
                      <a:pt x="1298" y="10"/>
                    </a:lnTo>
                    <a:lnTo>
                      <a:pt x="1301" y="11"/>
                    </a:lnTo>
                    <a:lnTo>
                      <a:pt x="1303" y="11"/>
                    </a:lnTo>
                    <a:lnTo>
                      <a:pt x="1306" y="11"/>
                    </a:lnTo>
                    <a:lnTo>
                      <a:pt x="1308" y="13"/>
                    </a:lnTo>
                    <a:lnTo>
                      <a:pt x="1311" y="13"/>
                    </a:lnTo>
                    <a:lnTo>
                      <a:pt x="1314" y="14"/>
                    </a:lnTo>
                    <a:lnTo>
                      <a:pt x="1316" y="14"/>
                    </a:lnTo>
                    <a:lnTo>
                      <a:pt x="1319" y="15"/>
                    </a:lnTo>
                    <a:lnTo>
                      <a:pt x="1321" y="16"/>
                    </a:lnTo>
                    <a:lnTo>
                      <a:pt x="1324" y="17"/>
                    </a:lnTo>
                    <a:lnTo>
                      <a:pt x="1326" y="19"/>
                    </a:lnTo>
                    <a:lnTo>
                      <a:pt x="1329" y="19"/>
                    </a:lnTo>
                    <a:lnTo>
                      <a:pt x="1331" y="21"/>
                    </a:lnTo>
                    <a:lnTo>
                      <a:pt x="1334" y="21"/>
                    </a:lnTo>
                    <a:lnTo>
                      <a:pt x="1336" y="23"/>
                    </a:lnTo>
                    <a:lnTo>
                      <a:pt x="1339" y="24"/>
                    </a:lnTo>
                    <a:lnTo>
                      <a:pt x="1341" y="26"/>
                    </a:lnTo>
                    <a:lnTo>
                      <a:pt x="1344" y="26"/>
                    </a:lnTo>
                    <a:lnTo>
                      <a:pt x="1346" y="28"/>
                    </a:lnTo>
                    <a:lnTo>
                      <a:pt x="1349" y="29"/>
                    </a:lnTo>
                    <a:lnTo>
                      <a:pt x="1351" y="32"/>
                    </a:lnTo>
                    <a:lnTo>
                      <a:pt x="1354" y="34"/>
                    </a:lnTo>
                    <a:lnTo>
                      <a:pt x="1356" y="39"/>
                    </a:lnTo>
                    <a:lnTo>
                      <a:pt x="1359" y="46"/>
                    </a:lnTo>
                    <a:lnTo>
                      <a:pt x="1361" y="57"/>
                    </a:lnTo>
                    <a:lnTo>
                      <a:pt x="1364" y="70"/>
                    </a:lnTo>
                    <a:lnTo>
                      <a:pt x="1366" y="85"/>
                    </a:lnTo>
                    <a:lnTo>
                      <a:pt x="1369" y="102"/>
                    </a:lnTo>
                    <a:lnTo>
                      <a:pt x="1371" y="116"/>
                    </a:lnTo>
                    <a:lnTo>
                      <a:pt x="1374" y="127"/>
                    </a:lnTo>
                    <a:lnTo>
                      <a:pt x="1376" y="133"/>
                    </a:lnTo>
                    <a:lnTo>
                      <a:pt x="1379" y="132"/>
                    </a:lnTo>
                    <a:lnTo>
                      <a:pt x="1381" y="124"/>
                    </a:lnTo>
                    <a:lnTo>
                      <a:pt x="1384" y="114"/>
                    </a:lnTo>
                    <a:lnTo>
                      <a:pt x="1387" y="101"/>
                    </a:lnTo>
                    <a:lnTo>
                      <a:pt x="1389" y="88"/>
                    </a:lnTo>
                    <a:lnTo>
                      <a:pt x="1392" y="77"/>
                    </a:lnTo>
                    <a:lnTo>
                      <a:pt x="1394" y="68"/>
                    </a:lnTo>
                    <a:lnTo>
                      <a:pt x="1397" y="59"/>
                    </a:lnTo>
                    <a:lnTo>
                      <a:pt x="1399" y="55"/>
                    </a:lnTo>
                    <a:lnTo>
                      <a:pt x="1402" y="50"/>
                    </a:lnTo>
                    <a:lnTo>
                      <a:pt x="1404" y="47"/>
                    </a:lnTo>
                    <a:lnTo>
                      <a:pt x="1407" y="45"/>
                    </a:lnTo>
                    <a:lnTo>
                      <a:pt x="1409" y="44"/>
                    </a:lnTo>
                    <a:lnTo>
                      <a:pt x="1412" y="44"/>
                    </a:lnTo>
                    <a:lnTo>
                      <a:pt x="1414" y="43"/>
                    </a:lnTo>
                    <a:lnTo>
                      <a:pt x="1417" y="44"/>
                    </a:lnTo>
                    <a:lnTo>
                      <a:pt x="1419" y="44"/>
                    </a:lnTo>
                    <a:lnTo>
                      <a:pt x="1422" y="44"/>
                    </a:lnTo>
                    <a:lnTo>
                      <a:pt x="1424" y="44"/>
                    </a:lnTo>
                    <a:lnTo>
                      <a:pt x="1427" y="45"/>
                    </a:lnTo>
                    <a:lnTo>
                      <a:pt x="1429" y="45"/>
                    </a:lnTo>
                    <a:lnTo>
                      <a:pt x="1432" y="46"/>
                    </a:lnTo>
                    <a:lnTo>
                      <a:pt x="1434" y="45"/>
                    </a:lnTo>
                    <a:lnTo>
                      <a:pt x="1437" y="46"/>
                    </a:lnTo>
                    <a:lnTo>
                      <a:pt x="1439" y="46"/>
                    </a:lnTo>
                    <a:lnTo>
                      <a:pt x="1442" y="47"/>
                    </a:lnTo>
                    <a:lnTo>
                      <a:pt x="1444" y="46"/>
                    </a:lnTo>
                    <a:lnTo>
                      <a:pt x="1447" y="46"/>
                    </a:lnTo>
                    <a:lnTo>
                      <a:pt x="1449" y="45"/>
                    </a:lnTo>
                    <a:lnTo>
                      <a:pt x="1452" y="46"/>
                    </a:lnTo>
                    <a:lnTo>
                      <a:pt x="1454" y="46"/>
                    </a:lnTo>
                    <a:lnTo>
                      <a:pt x="1457" y="45"/>
                    </a:lnTo>
                    <a:lnTo>
                      <a:pt x="1460" y="46"/>
                    </a:lnTo>
                    <a:lnTo>
                      <a:pt x="1462" y="45"/>
                    </a:lnTo>
                    <a:lnTo>
                      <a:pt x="1465" y="46"/>
                    </a:lnTo>
                    <a:lnTo>
                      <a:pt x="1467" y="49"/>
                    </a:lnTo>
                    <a:lnTo>
                      <a:pt x="1470" y="54"/>
                    </a:lnTo>
                    <a:lnTo>
                      <a:pt x="1472" y="64"/>
                    </a:lnTo>
                    <a:lnTo>
                      <a:pt x="1475" y="80"/>
                    </a:lnTo>
                    <a:lnTo>
                      <a:pt x="1477" y="104"/>
                    </a:lnTo>
                    <a:lnTo>
                      <a:pt x="1480" y="131"/>
                    </a:lnTo>
                    <a:lnTo>
                      <a:pt x="1482" y="162"/>
                    </a:lnTo>
                    <a:lnTo>
                      <a:pt x="1485" y="200"/>
                    </a:lnTo>
                    <a:lnTo>
                      <a:pt x="1487" y="239"/>
                    </a:lnTo>
                    <a:lnTo>
                      <a:pt x="1490" y="278"/>
                    </a:lnTo>
                    <a:lnTo>
                      <a:pt x="1492" y="320"/>
                    </a:lnTo>
                    <a:lnTo>
                      <a:pt x="1495" y="361"/>
                    </a:lnTo>
                    <a:lnTo>
                      <a:pt x="1497" y="408"/>
                    </a:lnTo>
                    <a:lnTo>
                      <a:pt x="1500" y="455"/>
                    </a:lnTo>
                    <a:lnTo>
                      <a:pt x="1502" y="502"/>
                    </a:lnTo>
                    <a:lnTo>
                      <a:pt x="1505" y="545"/>
                    </a:lnTo>
                    <a:lnTo>
                      <a:pt x="1507" y="595"/>
                    </a:lnTo>
                    <a:lnTo>
                      <a:pt x="1510" y="640"/>
                    </a:lnTo>
                    <a:lnTo>
                      <a:pt x="1512" y="690"/>
                    </a:lnTo>
                    <a:lnTo>
                      <a:pt x="1515" y="734"/>
                    </a:lnTo>
                    <a:lnTo>
                      <a:pt x="1517" y="789"/>
                    </a:lnTo>
                    <a:lnTo>
                      <a:pt x="1520" y="837"/>
                    </a:lnTo>
                    <a:lnTo>
                      <a:pt x="1522" y="879"/>
                    </a:lnTo>
                    <a:lnTo>
                      <a:pt x="1525" y="931"/>
                    </a:lnTo>
                    <a:lnTo>
                      <a:pt x="1527" y="971"/>
                    </a:lnTo>
                    <a:lnTo>
                      <a:pt x="1530" y="1017"/>
                    </a:lnTo>
                    <a:lnTo>
                      <a:pt x="1533" y="1059"/>
                    </a:lnTo>
                    <a:lnTo>
                      <a:pt x="1535" y="1100"/>
                    </a:lnTo>
                    <a:lnTo>
                      <a:pt x="1538" y="1147"/>
                    </a:lnTo>
                    <a:lnTo>
                      <a:pt x="1540" y="1168"/>
                    </a:lnTo>
                    <a:lnTo>
                      <a:pt x="1543" y="1210"/>
                    </a:lnTo>
                    <a:lnTo>
                      <a:pt x="1545" y="1247"/>
                    </a:lnTo>
                    <a:lnTo>
                      <a:pt x="1548" y="1272"/>
                    </a:lnTo>
                    <a:lnTo>
                      <a:pt x="1550" y="1313"/>
                    </a:lnTo>
                    <a:lnTo>
                      <a:pt x="1553" y="1355"/>
                    </a:lnTo>
                    <a:lnTo>
                      <a:pt x="1555" y="1385"/>
                    </a:lnTo>
                    <a:lnTo>
                      <a:pt x="1558" y="1427"/>
                    </a:lnTo>
                    <a:lnTo>
                      <a:pt x="1560" y="1451"/>
                    </a:lnTo>
                    <a:lnTo>
                      <a:pt x="1563" y="1480"/>
                    </a:lnTo>
                    <a:lnTo>
                      <a:pt x="1565" y="1515"/>
                    </a:lnTo>
                    <a:lnTo>
                      <a:pt x="1568" y="1554"/>
                    </a:lnTo>
                    <a:lnTo>
                      <a:pt x="1570" y="1602"/>
                    </a:lnTo>
                    <a:lnTo>
                      <a:pt x="1573" y="1641"/>
                    </a:lnTo>
                    <a:lnTo>
                      <a:pt x="1575" y="1682"/>
                    </a:lnTo>
                    <a:lnTo>
                      <a:pt x="1578" y="1712"/>
                    </a:lnTo>
                    <a:lnTo>
                      <a:pt x="1580" y="1760"/>
                    </a:lnTo>
                    <a:lnTo>
                      <a:pt x="1583" y="1794"/>
                    </a:lnTo>
                    <a:lnTo>
                      <a:pt x="1585" y="1822"/>
                    </a:lnTo>
                    <a:lnTo>
                      <a:pt x="1588" y="1864"/>
                    </a:lnTo>
                    <a:lnTo>
                      <a:pt x="1590" y="1895"/>
                    </a:lnTo>
                    <a:lnTo>
                      <a:pt x="1593" y="1932"/>
                    </a:lnTo>
                    <a:lnTo>
                      <a:pt x="1595" y="1974"/>
                    </a:lnTo>
                    <a:lnTo>
                      <a:pt x="1598" y="2003"/>
                    </a:lnTo>
                    <a:lnTo>
                      <a:pt x="1600" y="2033"/>
                    </a:lnTo>
                    <a:lnTo>
                      <a:pt x="1603" y="2066"/>
                    </a:lnTo>
                    <a:lnTo>
                      <a:pt x="1606" y="2096"/>
                    </a:lnTo>
                    <a:lnTo>
                      <a:pt x="1608" y="2131"/>
                    </a:lnTo>
                    <a:lnTo>
                      <a:pt x="1611" y="2152"/>
                    </a:lnTo>
                    <a:lnTo>
                      <a:pt x="1613" y="2187"/>
                    </a:lnTo>
                    <a:lnTo>
                      <a:pt x="1616" y="2215"/>
                    </a:lnTo>
                    <a:lnTo>
                      <a:pt x="1618" y="2246"/>
                    </a:lnTo>
                    <a:lnTo>
                      <a:pt x="1621" y="2276"/>
                    </a:lnTo>
                    <a:lnTo>
                      <a:pt x="1623" y="2291"/>
                    </a:lnTo>
                    <a:lnTo>
                      <a:pt x="1626" y="2302"/>
                    </a:lnTo>
                    <a:lnTo>
                      <a:pt x="1628" y="2331"/>
                    </a:lnTo>
                    <a:lnTo>
                      <a:pt x="1631" y="2349"/>
                    </a:lnTo>
                    <a:lnTo>
                      <a:pt x="1633" y="2374"/>
                    </a:lnTo>
                    <a:lnTo>
                      <a:pt x="1636" y="2392"/>
                    </a:lnTo>
                    <a:lnTo>
                      <a:pt x="1638" y="2412"/>
                    </a:lnTo>
                    <a:lnTo>
                      <a:pt x="1641" y="2425"/>
                    </a:lnTo>
                    <a:lnTo>
                      <a:pt x="1643" y="2454"/>
                    </a:lnTo>
                    <a:lnTo>
                      <a:pt x="1646" y="2475"/>
                    </a:lnTo>
                    <a:lnTo>
                      <a:pt x="1648" y="2481"/>
                    </a:lnTo>
                    <a:lnTo>
                      <a:pt x="1651" y="2497"/>
                    </a:lnTo>
                    <a:lnTo>
                      <a:pt x="1653" y="2513"/>
                    </a:lnTo>
                    <a:lnTo>
                      <a:pt x="1656" y="2525"/>
                    </a:lnTo>
                    <a:lnTo>
                      <a:pt x="1658" y="2539"/>
                    </a:lnTo>
                    <a:lnTo>
                      <a:pt x="1661" y="2559"/>
                    </a:lnTo>
                    <a:lnTo>
                      <a:pt x="1663" y="2573"/>
                    </a:lnTo>
                    <a:lnTo>
                      <a:pt x="1666" y="2586"/>
                    </a:lnTo>
                    <a:lnTo>
                      <a:pt x="1668" y="2591"/>
                    </a:lnTo>
                    <a:lnTo>
                      <a:pt x="1671" y="2606"/>
                    </a:lnTo>
                    <a:lnTo>
                      <a:pt x="1673" y="2616"/>
                    </a:lnTo>
                    <a:lnTo>
                      <a:pt x="1676" y="2628"/>
                    </a:lnTo>
                    <a:lnTo>
                      <a:pt x="1679" y="2640"/>
                    </a:lnTo>
                    <a:lnTo>
                      <a:pt x="1681" y="2638"/>
                    </a:lnTo>
                    <a:lnTo>
                      <a:pt x="1684" y="2023"/>
                    </a:lnTo>
                    <a:lnTo>
                      <a:pt x="1686" y="1605"/>
                    </a:lnTo>
                    <a:lnTo>
                      <a:pt x="1689" y="1693"/>
                    </a:lnTo>
                    <a:lnTo>
                      <a:pt x="1691" y="1760"/>
                    </a:lnTo>
                    <a:lnTo>
                      <a:pt x="1694" y="1809"/>
                    </a:lnTo>
                    <a:lnTo>
                      <a:pt x="1696" y="1845"/>
                    </a:lnTo>
                    <a:lnTo>
                      <a:pt x="1699" y="1888"/>
                    </a:lnTo>
                    <a:lnTo>
                      <a:pt x="1701" y="1914"/>
                    </a:lnTo>
                    <a:lnTo>
                      <a:pt x="1704" y="1941"/>
                    </a:lnTo>
                    <a:lnTo>
                      <a:pt x="1706" y="1869"/>
                    </a:lnTo>
                    <a:lnTo>
                      <a:pt x="1709" y="362"/>
                    </a:lnTo>
                    <a:lnTo>
                      <a:pt x="1711" y="107"/>
                    </a:lnTo>
                    <a:lnTo>
                      <a:pt x="1714" y="99"/>
                    </a:lnTo>
                    <a:lnTo>
                      <a:pt x="1716" y="93"/>
                    </a:lnTo>
                    <a:lnTo>
                      <a:pt x="1719" y="91"/>
                    </a:lnTo>
                    <a:lnTo>
                      <a:pt x="1721" y="87"/>
                    </a:lnTo>
                    <a:lnTo>
                      <a:pt x="1724" y="84"/>
                    </a:lnTo>
                    <a:lnTo>
                      <a:pt x="1726" y="80"/>
                    </a:lnTo>
                    <a:lnTo>
                      <a:pt x="1729" y="78"/>
                    </a:lnTo>
                    <a:lnTo>
                      <a:pt x="1731" y="74"/>
                    </a:lnTo>
                    <a:lnTo>
                      <a:pt x="1734" y="72"/>
                    </a:lnTo>
                    <a:lnTo>
                      <a:pt x="1736" y="71"/>
                    </a:lnTo>
                    <a:lnTo>
                      <a:pt x="1739" y="68"/>
                    </a:lnTo>
                    <a:lnTo>
                      <a:pt x="1741" y="67"/>
                    </a:lnTo>
                    <a:lnTo>
                      <a:pt x="1744" y="65"/>
                    </a:lnTo>
                    <a:lnTo>
                      <a:pt x="1746" y="63"/>
                    </a:lnTo>
                    <a:lnTo>
                      <a:pt x="1749" y="60"/>
                    </a:lnTo>
                    <a:lnTo>
                      <a:pt x="1751" y="59"/>
                    </a:lnTo>
                    <a:lnTo>
                      <a:pt x="1754" y="55"/>
                    </a:lnTo>
                    <a:lnTo>
                      <a:pt x="1757" y="55"/>
                    </a:lnTo>
                    <a:lnTo>
                      <a:pt x="1759" y="52"/>
                    </a:lnTo>
                    <a:lnTo>
                      <a:pt x="1762" y="51"/>
                    </a:lnTo>
                    <a:lnTo>
                      <a:pt x="1764" y="50"/>
                    </a:lnTo>
                    <a:lnTo>
                      <a:pt x="1767" y="47"/>
                    </a:lnTo>
                    <a:lnTo>
                      <a:pt x="1769" y="48"/>
                    </a:lnTo>
                    <a:lnTo>
                      <a:pt x="1772" y="45"/>
                    </a:lnTo>
                    <a:lnTo>
                      <a:pt x="1774" y="44"/>
                    </a:lnTo>
                    <a:lnTo>
                      <a:pt x="1777" y="43"/>
                    </a:lnTo>
                    <a:lnTo>
                      <a:pt x="1779" y="42"/>
                    </a:lnTo>
                    <a:lnTo>
                      <a:pt x="1782" y="41"/>
                    </a:lnTo>
                    <a:lnTo>
                      <a:pt x="1784" y="38"/>
                    </a:lnTo>
                    <a:lnTo>
                      <a:pt x="1787" y="37"/>
                    </a:lnTo>
                    <a:lnTo>
                      <a:pt x="1789" y="37"/>
                    </a:lnTo>
                    <a:lnTo>
                      <a:pt x="1792" y="36"/>
                    </a:lnTo>
                    <a:lnTo>
                      <a:pt x="1794" y="36"/>
                    </a:lnTo>
                    <a:lnTo>
                      <a:pt x="1797" y="34"/>
                    </a:lnTo>
                    <a:lnTo>
                      <a:pt x="1799" y="33"/>
                    </a:lnTo>
                    <a:lnTo>
                      <a:pt x="1802" y="33"/>
                    </a:lnTo>
                    <a:lnTo>
                      <a:pt x="1804" y="31"/>
                    </a:lnTo>
                    <a:lnTo>
                      <a:pt x="1807" y="31"/>
                    </a:lnTo>
                    <a:lnTo>
                      <a:pt x="1809" y="30"/>
                    </a:lnTo>
                    <a:lnTo>
                      <a:pt x="1812" y="29"/>
                    </a:lnTo>
                    <a:lnTo>
                      <a:pt x="1814" y="29"/>
                    </a:lnTo>
                    <a:lnTo>
                      <a:pt x="1817" y="27"/>
                    </a:lnTo>
                    <a:lnTo>
                      <a:pt x="1819" y="27"/>
                    </a:lnTo>
                    <a:lnTo>
                      <a:pt x="1822" y="26"/>
                    </a:lnTo>
                    <a:lnTo>
                      <a:pt x="1824" y="25"/>
                    </a:lnTo>
                    <a:lnTo>
                      <a:pt x="1827" y="19"/>
                    </a:lnTo>
                    <a:lnTo>
                      <a:pt x="1830" y="18"/>
                    </a:lnTo>
                    <a:lnTo>
                      <a:pt x="1832" y="17"/>
                    </a:lnTo>
                    <a:lnTo>
                      <a:pt x="1835" y="17"/>
                    </a:lnTo>
                    <a:lnTo>
                      <a:pt x="1837" y="17"/>
                    </a:lnTo>
                    <a:lnTo>
                      <a:pt x="1840" y="17"/>
                    </a:lnTo>
                    <a:lnTo>
                      <a:pt x="1842" y="17"/>
                    </a:lnTo>
                    <a:lnTo>
                      <a:pt x="1845" y="16"/>
                    </a:lnTo>
                    <a:lnTo>
                      <a:pt x="1847" y="17"/>
                    </a:lnTo>
                    <a:lnTo>
                      <a:pt x="1850" y="20"/>
                    </a:lnTo>
                    <a:lnTo>
                      <a:pt x="1852" y="28"/>
                    </a:lnTo>
                    <a:lnTo>
                      <a:pt x="1855" y="43"/>
                    </a:lnTo>
                    <a:lnTo>
                      <a:pt x="1857" y="69"/>
                    </a:lnTo>
                    <a:lnTo>
                      <a:pt x="1860" y="107"/>
                    </a:lnTo>
                    <a:lnTo>
                      <a:pt x="1862" y="151"/>
                    </a:lnTo>
                    <a:lnTo>
                      <a:pt x="1865" y="191"/>
                    </a:lnTo>
                    <a:lnTo>
                      <a:pt x="1867" y="214"/>
                    </a:lnTo>
                    <a:lnTo>
                      <a:pt x="1870" y="204"/>
                    </a:lnTo>
                    <a:lnTo>
                      <a:pt x="1872" y="172"/>
                    </a:lnTo>
                    <a:lnTo>
                      <a:pt x="1875" y="124"/>
                    </a:lnTo>
                    <a:lnTo>
                      <a:pt x="1877" y="78"/>
                    </a:lnTo>
                    <a:lnTo>
                      <a:pt x="1880" y="47"/>
                    </a:lnTo>
                    <a:lnTo>
                      <a:pt x="1882" y="29"/>
                    </a:lnTo>
                    <a:lnTo>
                      <a:pt x="1885" y="20"/>
                    </a:lnTo>
                    <a:lnTo>
                      <a:pt x="1887" y="16"/>
                    </a:lnTo>
                    <a:lnTo>
                      <a:pt x="1890" y="15"/>
                    </a:lnTo>
                    <a:lnTo>
                      <a:pt x="1892" y="14"/>
                    </a:lnTo>
                    <a:lnTo>
                      <a:pt x="1895" y="13"/>
                    </a:lnTo>
                    <a:lnTo>
                      <a:pt x="1897" y="13"/>
                    </a:lnTo>
                    <a:lnTo>
                      <a:pt x="1900" y="13"/>
                    </a:lnTo>
                    <a:lnTo>
                      <a:pt x="1903" y="12"/>
                    </a:lnTo>
                    <a:lnTo>
                      <a:pt x="1905" y="12"/>
                    </a:lnTo>
                    <a:lnTo>
                      <a:pt x="1908" y="12"/>
                    </a:lnTo>
                    <a:lnTo>
                      <a:pt x="1910" y="12"/>
                    </a:lnTo>
                    <a:lnTo>
                      <a:pt x="1913" y="12"/>
                    </a:lnTo>
                    <a:lnTo>
                      <a:pt x="1915" y="11"/>
                    </a:lnTo>
                    <a:lnTo>
                      <a:pt x="1918" y="11"/>
                    </a:lnTo>
                    <a:lnTo>
                      <a:pt x="1920" y="11"/>
                    </a:lnTo>
                    <a:lnTo>
                      <a:pt x="1923" y="11"/>
                    </a:lnTo>
                    <a:lnTo>
                      <a:pt x="1925" y="10"/>
                    </a:lnTo>
                    <a:lnTo>
                      <a:pt x="1928" y="10"/>
                    </a:lnTo>
                    <a:lnTo>
                      <a:pt x="1930" y="10"/>
                    </a:lnTo>
                    <a:lnTo>
                      <a:pt x="1933" y="10"/>
                    </a:lnTo>
                    <a:lnTo>
                      <a:pt x="1935" y="10"/>
                    </a:lnTo>
                    <a:lnTo>
                      <a:pt x="1938" y="10"/>
                    </a:lnTo>
                    <a:lnTo>
                      <a:pt x="1940" y="10"/>
                    </a:lnTo>
                    <a:lnTo>
                      <a:pt x="1943" y="10"/>
                    </a:lnTo>
                    <a:lnTo>
                      <a:pt x="1945" y="11"/>
                    </a:lnTo>
                    <a:lnTo>
                      <a:pt x="1948" y="11"/>
                    </a:lnTo>
                    <a:lnTo>
                      <a:pt x="1950" y="11"/>
                    </a:lnTo>
                    <a:lnTo>
                      <a:pt x="1953" y="11"/>
                    </a:lnTo>
                    <a:lnTo>
                      <a:pt x="1955" y="10"/>
                    </a:lnTo>
                    <a:lnTo>
                      <a:pt x="1958" y="10"/>
                    </a:lnTo>
                    <a:lnTo>
                      <a:pt x="1960" y="9"/>
                    </a:lnTo>
                    <a:lnTo>
                      <a:pt x="1963" y="9"/>
                    </a:lnTo>
                    <a:lnTo>
                      <a:pt x="1965" y="9"/>
                    </a:lnTo>
                    <a:lnTo>
                      <a:pt x="1968" y="9"/>
                    </a:lnTo>
                    <a:lnTo>
                      <a:pt x="1970" y="9"/>
                    </a:lnTo>
                    <a:lnTo>
                      <a:pt x="1973" y="8"/>
                    </a:lnTo>
                    <a:lnTo>
                      <a:pt x="1976" y="8"/>
                    </a:lnTo>
                    <a:lnTo>
                      <a:pt x="1978" y="8"/>
                    </a:lnTo>
                    <a:lnTo>
                      <a:pt x="1981" y="8"/>
                    </a:lnTo>
                    <a:lnTo>
                      <a:pt x="1983" y="8"/>
                    </a:lnTo>
                    <a:lnTo>
                      <a:pt x="1986" y="8"/>
                    </a:lnTo>
                    <a:lnTo>
                      <a:pt x="1988" y="9"/>
                    </a:lnTo>
                    <a:lnTo>
                      <a:pt x="1991" y="9"/>
                    </a:lnTo>
                    <a:lnTo>
                      <a:pt x="1993" y="11"/>
                    </a:lnTo>
                    <a:lnTo>
                      <a:pt x="1996" y="12"/>
                    </a:lnTo>
                    <a:lnTo>
                      <a:pt x="1998" y="13"/>
                    </a:lnTo>
                    <a:lnTo>
                      <a:pt x="2001" y="14"/>
                    </a:lnTo>
                    <a:lnTo>
                      <a:pt x="2003" y="13"/>
                    </a:lnTo>
                    <a:lnTo>
                      <a:pt x="2006" y="14"/>
                    </a:lnTo>
                    <a:lnTo>
                      <a:pt x="2008" y="13"/>
                    </a:lnTo>
                    <a:lnTo>
                      <a:pt x="2011" y="12"/>
                    </a:lnTo>
                    <a:lnTo>
                      <a:pt x="2013" y="11"/>
                    </a:lnTo>
                    <a:lnTo>
                      <a:pt x="2016" y="11"/>
                    </a:lnTo>
                    <a:lnTo>
                      <a:pt x="2018" y="10"/>
                    </a:lnTo>
                    <a:lnTo>
                      <a:pt x="2021" y="10"/>
                    </a:lnTo>
                    <a:lnTo>
                      <a:pt x="2023" y="10"/>
                    </a:lnTo>
                    <a:lnTo>
                      <a:pt x="2026" y="10"/>
                    </a:lnTo>
                    <a:lnTo>
                      <a:pt x="2028" y="9"/>
                    </a:lnTo>
                    <a:lnTo>
                      <a:pt x="2031" y="9"/>
                    </a:lnTo>
                    <a:lnTo>
                      <a:pt x="2033" y="9"/>
                    </a:lnTo>
                    <a:lnTo>
                      <a:pt x="2036" y="9"/>
                    </a:lnTo>
                    <a:lnTo>
                      <a:pt x="2038" y="8"/>
                    </a:lnTo>
                    <a:lnTo>
                      <a:pt x="2041" y="9"/>
                    </a:lnTo>
                    <a:lnTo>
                      <a:pt x="2043" y="11"/>
                    </a:lnTo>
                    <a:lnTo>
                      <a:pt x="2046" y="14"/>
                    </a:lnTo>
                    <a:lnTo>
                      <a:pt x="2049" y="22"/>
                    </a:lnTo>
                    <a:lnTo>
                      <a:pt x="2051" y="32"/>
                    </a:lnTo>
                    <a:lnTo>
                      <a:pt x="2054" y="43"/>
                    </a:lnTo>
                    <a:lnTo>
                      <a:pt x="2056" y="50"/>
                    </a:lnTo>
                    <a:lnTo>
                      <a:pt x="2059" y="49"/>
                    </a:lnTo>
                    <a:lnTo>
                      <a:pt x="2061" y="41"/>
                    </a:lnTo>
                    <a:lnTo>
                      <a:pt x="2064" y="30"/>
                    </a:lnTo>
                    <a:lnTo>
                      <a:pt x="2066" y="21"/>
                    </a:lnTo>
                    <a:lnTo>
                      <a:pt x="2069" y="14"/>
                    </a:lnTo>
                    <a:lnTo>
                      <a:pt x="2071" y="10"/>
                    </a:lnTo>
                    <a:lnTo>
                      <a:pt x="2074" y="8"/>
                    </a:lnTo>
                    <a:lnTo>
                      <a:pt x="2076" y="8"/>
                    </a:lnTo>
                    <a:lnTo>
                      <a:pt x="2079" y="7"/>
                    </a:lnTo>
                    <a:lnTo>
                      <a:pt x="2081" y="7"/>
                    </a:lnTo>
                    <a:lnTo>
                      <a:pt x="2084" y="7"/>
                    </a:lnTo>
                    <a:lnTo>
                      <a:pt x="2086" y="7"/>
                    </a:lnTo>
                    <a:lnTo>
                      <a:pt x="2089" y="7"/>
                    </a:lnTo>
                    <a:lnTo>
                      <a:pt x="2091" y="7"/>
                    </a:lnTo>
                    <a:lnTo>
                      <a:pt x="2094" y="7"/>
                    </a:lnTo>
                    <a:lnTo>
                      <a:pt x="2096" y="7"/>
                    </a:lnTo>
                    <a:lnTo>
                      <a:pt x="2099" y="7"/>
                    </a:lnTo>
                    <a:lnTo>
                      <a:pt x="2101" y="7"/>
                    </a:lnTo>
                    <a:lnTo>
                      <a:pt x="2104" y="7"/>
                    </a:lnTo>
                    <a:lnTo>
                      <a:pt x="2106" y="7"/>
                    </a:lnTo>
                    <a:lnTo>
                      <a:pt x="2109" y="7"/>
                    </a:lnTo>
                    <a:lnTo>
                      <a:pt x="2111" y="7"/>
                    </a:lnTo>
                    <a:lnTo>
                      <a:pt x="2114" y="7"/>
                    </a:lnTo>
                    <a:lnTo>
                      <a:pt x="2116" y="7"/>
                    </a:lnTo>
                    <a:lnTo>
                      <a:pt x="2119" y="7"/>
                    </a:lnTo>
                    <a:lnTo>
                      <a:pt x="2122" y="7"/>
                    </a:lnTo>
                    <a:lnTo>
                      <a:pt x="2124" y="7"/>
                    </a:lnTo>
                    <a:lnTo>
                      <a:pt x="2127" y="8"/>
                    </a:lnTo>
                    <a:lnTo>
                      <a:pt x="2129" y="8"/>
                    </a:lnTo>
                    <a:lnTo>
                      <a:pt x="2132" y="8"/>
                    </a:lnTo>
                    <a:lnTo>
                      <a:pt x="2134" y="8"/>
                    </a:lnTo>
                    <a:lnTo>
                      <a:pt x="2137" y="7"/>
                    </a:lnTo>
                    <a:lnTo>
                      <a:pt x="2139" y="7"/>
                    </a:lnTo>
                    <a:lnTo>
                      <a:pt x="2142" y="7"/>
                    </a:lnTo>
                    <a:lnTo>
                      <a:pt x="2144" y="6"/>
                    </a:lnTo>
                    <a:lnTo>
                      <a:pt x="2147" y="6"/>
                    </a:lnTo>
                    <a:lnTo>
                      <a:pt x="2149" y="6"/>
                    </a:lnTo>
                    <a:lnTo>
                      <a:pt x="2152" y="6"/>
                    </a:lnTo>
                    <a:lnTo>
                      <a:pt x="2154" y="5"/>
                    </a:lnTo>
                    <a:lnTo>
                      <a:pt x="2157" y="5"/>
                    </a:lnTo>
                    <a:lnTo>
                      <a:pt x="2159" y="5"/>
                    </a:lnTo>
                    <a:lnTo>
                      <a:pt x="2162" y="5"/>
                    </a:lnTo>
                    <a:lnTo>
                      <a:pt x="2164" y="5"/>
                    </a:lnTo>
                    <a:lnTo>
                      <a:pt x="2167" y="6"/>
                    </a:lnTo>
                    <a:lnTo>
                      <a:pt x="2169" y="5"/>
                    </a:lnTo>
                    <a:lnTo>
                      <a:pt x="2172" y="5"/>
                    </a:lnTo>
                    <a:lnTo>
                      <a:pt x="2174" y="4"/>
                    </a:lnTo>
                    <a:lnTo>
                      <a:pt x="2177" y="4"/>
                    </a:lnTo>
                    <a:lnTo>
                      <a:pt x="2179" y="4"/>
                    </a:lnTo>
                    <a:lnTo>
                      <a:pt x="2182" y="5"/>
                    </a:lnTo>
                    <a:lnTo>
                      <a:pt x="2184" y="6"/>
                    </a:lnTo>
                    <a:lnTo>
                      <a:pt x="2187" y="11"/>
                    </a:lnTo>
                    <a:lnTo>
                      <a:pt x="2189" y="18"/>
                    </a:lnTo>
                    <a:lnTo>
                      <a:pt x="2192" y="26"/>
                    </a:lnTo>
                    <a:lnTo>
                      <a:pt x="2195" y="31"/>
                    </a:lnTo>
                    <a:lnTo>
                      <a:pt x="2197" y="30"/>
                    </a:lnTo>
                    <a:lnTo>
                      <a:pt x="2200" y="24"/>
                    </a:lnTo>
                    <a:lnTo>
                      <a:pt x="2202" y="16"/>
                    </a:lnTo>
                    <a:lnTo>
                      <a:pt x="2205" y="11"/>
                    </a:lnTo>
                    <a:lnTo>
                      <a:pt x="2207" y="7"/>
                    </a:lnTo>
                    <a:lnTo>
                      <a:pt x="2210" y="6"/>
                    </a:lnTo>
                    <a:lnTo>
                      <a:pt x="2212" y="6"/>
                    </a:lnTo>
                    <a:lnTo>
                      <a:pt x="2215" y="6"/>
                    </a:lnTo>
                    <a:lnTo>
                      <a:pt x="2217" y="6"/>
                    </a:lnTo>
                    <a:lnTo>
                      <a:pt x="2220" y="7"/>
                    </a:lnTo>
                    <a:lnTo>
                      <a:pt x="2222" y="8"/>
                    </a:lnTo>
                    <a:lnTo>
                      <a:pt x="2225" y="8"/>
                    </a:lnTo>
                    <a:lnTo>
                      <a:pt x="2227" y="8"/>
                    </a:lnTo>
                    <a:lnTo>
                      <a:pt x="2230" y="7"/>
                    </a:lnTo>
                    <a:lnTo>
                      <a:pt x="2232" y="5"/>
                    </a:lnTo>
                    <a:lnTo>
                      <a:pt x="2235" y="4"/>
                    </a:lnTo>
                    <a:lnTo>
                      <a:pt x="2237" y="4"/>
                    </a:lnTo>
                    <a:lnTo>
                      <a:pt x="2240" y="3"/>
                    </a:lnTo>
                    <a:lnTo>
                      <a:pt x="2242" y="3"/>
                    </a:lnTo>
                    <a:lnTo>
                      <a:pt x="2245" y="3"/>
                    </a:lnTo>
                    <a:lnTo>
                      <a:pt x="2247" y="3"/>
                    </a:lnTo>
                    <a:lnTo>
                      <a:pt x="2250" y="4"/>
                    </a:lnTo>
                    <a:lnTo>
                      <a:pt x="2252" y="5"/>
                    </a:lnTo>
                    <a:lnTo>
                      <a:pt x="2255" y="6"/>
                    </a:lnTo>
                    <a:lnTo>
                      <a:pt x="2257" y="8"/>
                    </a:lnTo>
                    <a:lnTo>
                      <a:pt x="2260" y="8"/>
                    </a:lnTo>
                    <a:lnTo>
                      <a:pt x="2262" y="7"/>
                    </a:lnTo>
                    <a:lnTo>
                      <a:pt x="2265" y="6"/>
                    </a:lnTo>
                    <a:lnTo>
                      <a:pt x="2268" y="4"/>
                    </a:lnTo>
                    <a:lnTo>
                      <a:pt x="2270" y="3"/>
                    </a:lnTo>
                    <a:lnTo>
                      <a:pt x="2273" y="3"/>
                    </a:lnTo>
                    <a:lnTo>
                      <a:pt x="2275" y="3"/>
                    </a:lnTo>
                    <a:lnTo>
                      <a:pt x="2278" y="3"/>
                    </a:lnTo>
                    <a:lnTo>
                      <a:pt x="2280" y="3"/>
                    </a:lnTo>
                    <a:lnTo>
                      <a:pt x="2283" y="2"/>
                    </a:lnTo>
                    <a:lnTo>
                      <a:pt x="2285" y="2"/>
                    </a:lnTo>
                    <a:lnTo>
                      <a:pt x="2288" y="2"/>
                    </a:lnTo>
                    <a:lnTo>
                      <a:pt x="2290" y="2"/>
                    </a:lnTo>
                    <a:lnTo>
                      <a:pt x="2293" y="2"/>
                    </a:lnTo>
                    <a:lnTo>
                      <a:pt x="2295" y="2"/>
                    </a:lnTo>
                    <a:lnTo>
                      <a:pt x="2298" y="2"/>
                    </a:lnTo>
                    <a:lnTo>
                      <a:pt x="2300" y="2"/>
                    </a:lnTo>
                    <a:lnTo>
                      <a:pt x="2303" y="2"/>
                    </a:lnTo>
                    <a:lnTo>
                      <a:pt x="2305" y="2"/>
                    </a:lnTo>
                    <a:lnTo>
                      <a:pt x="2308" y="2"/>
                    </a:lnTo>
                    <a:lnTo>
                      <a:pt x="2310" y="2"/>
                    </a:lnTo>
                    <a:lnTo>
                      <a:pt x="2313" y="2"/>
                    </a:lnTo>
                    <a:lnTo>
                      <a:pt x="2315" y="2"/>
                    </a:lnTo>
                    <a:lnTo>
                      <a:pt x="2318" y="2"/>
                    </a:lnTo>
                    <a:lnTo>
                      <a:pt x="2320" y="2"/>
                    </a:lnTo>
                    <a:lnTo>
                      <a:pt x="2323" y="3"/>
                    </a:lnTo>
                    <a:lnTo>
                      <a:pt x="2325" y="3"/>
                    </a:lnTo>
                    <a:lnTo>
                      <a:pt x="2328" y="3"/>
                    </a:lnTo>
                    <a:lnTo>
                      <a:pt x="2330" y="3"/>
                    </a:lnTo>
                    <a:lnTo>
                      <a:pt x="2333" y="3"/>
                    </a:lnTo>
                    <a:lnTo>
                      <a:pt x="2335" y="4"/>
                    </a:lnTo>
                    <a:lnTo>
                      <a:pt x="2338" y="5"/>
                    </a:lnTo>
                    <a:lnTo>
                      <a:pt x="2341" y="5"/>
                    </a:lnTo>
                    <a:lnTo>
                      <a:pt x="2343" y="5"/>
                    </a:lnTo>
                    <a:lnTo>
                      <a:pt x="2346" y="6"/>
                    </a:lnTo>
                    <a:lnTo>
                      <a:pt x="2348" y="7"/>
                    </a:lnTo>
                    <a:lnTo>
                      <a:pt x="2351" y="10"/>
                    </a:lnTo>
                    <a:lnTo>
                      <a:pt x="2353" y="17"/>
                    </a:lnTo>
                    <a:lnTo>
                      <a:pt x="2356" y="26"/>
                    </a:lnTo>
                    <a:lnTo>
                      <a:pt x="2358" y="33"/>
                    </a:lnTo>
                    <a:lnTo>
                      <a:pt x="2361" y="39"/>
                    </a:lnTo>
                    <a:lnTo>
                      <a:pt x="2363" y="54"/>
                    </a:lnTo>
                    <a:lnTo>
                      <a:pt x="2366" y="89"/>
                    </a:lnTo>
                    <a:lnTo>
                      <a:pt x="2368" y="139"/>
                    </a:lnTo>
                    <a:lnTo>
                      <a:pt x="2371" y="188"/>
                    </a:lnTo>
                    <a:lnTo>
                      <a:pt x="2373" y="189"/>
                    </a:lnTo>
                    <a:lnTo>
                      <a:pt x="2376" y="145"/>
                    </a:lnTo>
                    <a:lnTo>
                      <a:pt x="2378" y="83"/>
                    </a:lnTo>
                    <a:lnTo>
                      <a:pt x="2381" y="39"/>
                    </a:lnTo>
                    <a:lnTo>
                      <a:pt x="2383" y="15"/>
                    </a:lnTo>
                    <a:lnTo>
                      <a:pt x="2386" y="6"/>
                    </a:lnTo>
                    <a:lnTo>
                      <a:pt x="2388" y="3"/>
                    </a:lnTo>
                    <a:lnTo>
                      <a:pt x="2391" y="2"/>
                    </a:lnTo>
                    <a:lnTo>
                      <a:pt x="2393" y="2"/>
                    </a:lnTo>
                    <a:lnTo>
                      <a:pt x="2396" y="2"/>
                    </a:lnTo>
                    <a:lnTo>
                      <a:pt x="2398" y="2"/>
                    </a:lnTo>
                    <a:lnTo>
                      <a:pt x="2401" y="2"/>
                    </a:lnTo>
                    <a:lnTo>
                      <a:pt x="2403" y="3"/>
                    </a:lnTo>
                    <a:lnTo>
                      <a:pt x="2406" y="3"/>
                    </a:lnTo>
                    <a:lnTo>
                      <a:pt x="2408" y="3"/>
                    </a:lnTo>
                    <a:lnTo>
                      <a:pt x="2411" y="3"/>
                    </a:lnTo>
                    <a:lnTo>
                      <a:pt x="2414" y="3"/>
                    </a:lnTo>
                    <a:lnTo>
                      <a:pt x="2416" y="2"/>
                    </a:lnTo>
                    <a:lnTo>
                      <a:pt x="2419" y="3"/>
                    </a:lnTo>
                    <a:lnTo>
                      <a:pt x="2421" y="2"/>
                    </a:lnTo>
                    <a:lnTo>
                      <a:pt x="2424" y="2"/>
                    </a:lnTo>
                    <a:lnTo>
                      <a:pt x="2426" y="2"/>
                    </a:lnTo>
                    <a:lnTo>
                      <a:pt x="2429" y="2"/>
                    </a:lnTo>
                    <a:lnTo>
                      <a:pt x="2431" y="2"/>
                    </a:lnTo>
                    <a:lnTo>
                      <a:pt x="2434" y="3"/>
                    </a:lnTo>
                    <a:lnTo>
                      <a:pt x="2436" y="3"/>
                    </a:lnTo>
                    <a:lnTo>
                      <a:pt x="2439" y="2"/>
                    </a:lnTo>
                    <a:lnTo>
                      <a:pt x="2441" y="2"/>
                    </a:lnTo>
                    <a:lnTo>
                      <a:pt x="2444" y="2"/>
                    </a:lnTo>
                    <a:lnTo>
                      <a:pt x="2446" y="2"/>
                    </a:lnTo>
                    <a:lnTo>
                      <a:pt x="2449" y="2"/>
                    </a:lnTo>
                    <a:lnTo>
                      <a:pt x="2451" y="2"/>
                    </a:lnTo>
                    <a:lnTo>
                      <a:pt x="2454" y="2"/>
                    </a:lnTo>
                    <a:lnTo>
                      <a:pt x="2456" y="1"/>
                    </a:lnTo>
                    <a:lnTo>
                      <a:pt x="2459" y="1"/>
                    </a:lnTo>
                    <a:lnTo>
                      <a:pt x="2461" y="1"/>
                    </a:lnTo>
                    <a:lnTo>
                      <a:pt x="2464" y="1"/>
                    </a:lnTo>
                    <a:lnTo>
                      <a:pt x="2466" y="1"/>
                    </a:lnTo>
                    <a:lnTo>
                      <a:pt x="2469" y="1"/>
                    </a:lnTo>
                    <a:lnTo>
                      <a:pt x="2471" y="1"/>
                    </a:lnTo>
                    <a:lnTo>
                      <a:pt x="2474" y="1"/>
                    </a:lnTo>
                    <a:lnTo>
                      <a:pt x="2476" y="2"/>
                    </a:lnTo>
                    <a:lnTo>
                      <a:pt x="2479" y="4"/>
                    </a:lnTo>
                    <a:lnTo>
                      <a:pt x="2481" y="11"/>
                    </a:lnTo>
                    <a:lnTo>
                      <a:pt x="2484" y="26"/>
                    </a:lnTo>
                    <a:lnTo>
                      <a:pt x="2487" y="46"/>
                    </a:lnTo>
                    <a:lnTo>
                      <a:pt x="2489" y="66"/>
                    </a:lnTo>
                    <a:lnTo>
                      <a:pt x="2492" y="75"/>
                    </a:lnTo>
                    <a:lnTo>
                      <a:pt x="2494" y="65"/>
                    </a:lnTo>
                    <a:lnTo>
                      <a:pt x="2497" y="46"/>
                    </a:lnTo>
                    <a:lnTo>
                      <a:pt x="2499" y="33"/>
                    </a:lnTo>
                    <a:lnTo>
                      <a:pt x="2502" y="23"/>
                    </a:lnTo>
                    <a:lnTo>
                      <a:pt x="2504" y="18"/>
                    </a:lnTo>
                    <a:lnTo>
                      <a:pt x="2507" y="15"/>
                    </a:lnTo>
                    <a:lnTo>
                      <a:pt x="2509" y="13"/>
                    </a:lnTo>
                    <a:lnTo>
                      <a:pt x="2512" y="12"/>
                    </a:lnTo>
                    <a:lnTo>
                      <a:pt x="2514" y="10"/>
                    </a:lnTo>
                    <a:lnTo>
                      <a:pt x="2517" y="8"/>
                    </a:lnTo>
                    <a:lnTo>
                      <a:pt x="2519" y="7"/>
                    </a:lnTo>
                    <a:lnTo>
                      <a:pt x="2522" y="6"/>
                    </a:lnTo>
                    <a:lnTo>
                      <a:pt x="2524" y="5"/>
                    </a:lnTo>
                    <a:lnTo>
                      <a:pt x="2527" y="4"/>
                    </a:lnTo>
                    <a:lnTo>
                      <a:pt x="2529" y="4"/>
                    </a:lnTo>
                    <a:lnTo>
                      <a:pt x="2532" y="4"/>
                    </a:lnTo>
                    <a:lnTo>
                      <a:pt x="2534" y="6"/>
                    </a:lnTo>
                    <a:lnTo>
                      <a:pt x="2537" y="8"/>
                    </a:lnTo>
                    <a:lnTo>
                      <a:pt x="2539" y="9"/>
                    </a:lnTo>
                    <a:lnTo>
                      <a:pt x="2542" y="8"/>
                    </a:lnTo>
                    <a:lnTo>
                      <a:pt x="2544" y="7"/>
                    </a:lnTo>
                    <a:lnTo>
                      <a:pt x="2547" y="5"/>
                    </a:lnTo>
                    <a:lnTo>
                      <a:pt x="2549" y="4"/>
                    </a:lnTo>
                    <a:lnTo>
                      <a:pt x="2552" y="3"/>
                    </a:lnTo>
                    <a:lnTo>
                      <a:pt x="2554" y="2"/>
                    </a:lnTo>
                    <a:lnTo>
                      <a:pt x="2557" y="2"/>
                    </a:lnTo>
                    <a:lnTo>
                      <a:pt x="2560" y="2"/>
                    </a:lnTo>
                    <a:lnTo>
                      <a:pt x="2562" y="2"/>
                    </a:lnTo>
                    <a:lnTo>
                      <a:pt x="2565" y="3"/>
                    </a:lnTo>
                    <a:lnTo>
                      <a:pt x="2567" y="3"/>
                    </a:lnTo>
                    <a:lnTo>
                      <a:pt x="2570" y="3"/>
                    </a:lnTo>
                    <a:lnTo>
                      <a:pt x="2572" y="2"/>
                    </a:lnTo>
                    <a:lnTo>
                      <a:pt x="2575" y="2"/>
                    </a:lnTo>
                    <a:lnTo>
                      <a:pt x="2577" y="2"/>
                    </a:lnTo>
                    <a:lnTo>
                      <a:pt x="2580" y="2"/>
                    </a:lnTo>
                    <a:lnTo>
                      <a:pt x="2582" y="2"/>
                    </a:lnTo>
                    <a:lnTo>
                      <a:pt x="2585" y="2"/>
                    </a:lnTo>
                    <a:lnTo>
                      <a:pt x="2587" y="2"/>
                    </a:lnTo>
                    <a:lnTo>
                      <a:pt x="2590" y="3"/>
                    </a:lnTo>
                    <a:lnTo>
                      <a:pt x="2592" y="4"/>
                    </a:lnTo>
                    <a:lnTo>
                      <a:pt x="2595" y="5"/>
                    </a:lnTo>
                    <a:lnTo>
                      <a:pt x="2597" y="8"/>
                    </a:lnTo>
                    <a:lnTo>
                      <a:pt x="2600" y="13"/>
                    </a:lnTo>
                    <a:lnTo>
                      <a:pt x="2602" y="17"/>
                    </a:lnTo>
                    <a:lnTo>
                      <a:pt x="2605" y="18"/>
                    </a:lnTo>
                    <a:lnTo>
                      <a:pt x="2607" y="14"/>
                    </a:lnTo>
                    <a:lnTo>
                      <a:pt x="2610" y="9"/>
                    </a:lnTo>
                    <a:lnTo>
                      <a:pt x="2612" y="5"/>
                    </a:lnTo>
                    <a:lnTo>
                      <a:pt x="2615" y="3"/>
                    </a:lnTo>
                    <a:lnTo>
                      <a:pt x="2617" y="2"/>
                    </a:lnTo>
                    <a:lnTo>
                      <a:pt x="2620" y="2"/>
                    </a:lnTo>
                    <a:lnTo>
                      <a:pt x="2622" y="2"/>
                    </a:lnTo>
                    <a:lnTo>
                      <a:pt x="2625" y="1"/>
                    </a:lnTo>
                    <a:lnTo>
                      <a:pt x="2627" y="1"/>
                    </a:lnTo>
                    <a:lnTo>
                      <a:pt x="2630" y="2"/>
                    </a:lnTo>
                    <a:lnTo>
                      <a:pt x="2633" y="1"/>
                    </a:lnTo>
                    <a:lnTo>
                      <a:pt x="2635" y="2"/>
                    </a:lnTo>
                    <a:lnTo>
                      <a:pt x="2638" y="2"/>
                    </a:lnTo>
                    <a:lnTo>
                      <a:pt x="2640" y="2"/>
                    </a:lnTo>
                    <a:lnTo>
                      <a:pt x="2643" y="2"/>
                    </a:lnTo>
                    <a:lnTo>
                      <a:pt x="2645" y="2"/>
                    </a:lnTo>
                    <a:lnTo>
                      <a:pt x="2648" y="2"/>
                    </a:lnTo>
                    <a:lnTo>
                      <a:pt x="2650" y="2"/>
                    </a:lnTo>
                    <a:lnTo>
                      <a:pt x="2653" y="2"/>
                    </a:lnTo>
                    <a:lnTo>
                      <a:pt x="2655" y="2"/>
                    </a:lnTo>
                    <a:lnTo>
                      <a:pt x="2658" y="2"/>
                    </a:lnTo>
                    <a:lnTo>
                      <a:pt x="2660" y="2"/>
                    </a:lnTo>
                    <a:lnTo>
                      <a:pt x="2663" y="2"/>
                    </a:lnTo>
                    <a:lnTo>
                      <a:pt x="2665" y="6"/>
                    </a:lnTo>
                    <a:lnTo>
                      <a:pt x="2668" y="22"/>
                    </a:lnTo>
                    <a:lnTo>
                      <a:pt x="2670" y="66"/>
                    </a:lnTo>
                    <a:lnTo>
                      <a:pt x="2673" y="138"/>
                    </a:lnTo>
                    <a:lnTo>
                      <a:pt x="2675" y="235"/>
                    </a:lnTo>
                    <a:lnTo>
                      <a:pt x="2678" y="333"/>
                    </a:lnTo>
                    <a:lnTo>
                      <a:pt x="2680" y="399"/>
                    </a:lnTo>
                    <a:lnTo>
                      <a:pt x="2683" y="375"/>
                    </a:lnTo>
                    <a:lnTo>
                      <a:pt x="2685" y="245"/>
                    </a:lnTo>
                    <a:lnTo>
                      <a:pt x="2688" y="109"/>
                    </a:lnTo>
                    <a:lnTo>
                      <a:pt x="2690" y="40"/>
                    </a:lnTo>
                    <a:lnTo>
                      <a:pt x="2693" y="15"/>
                    </a:lnTo>
                    <a:lnTo>
                      <a:pt x="2695" y="7"/>
                    </a:lnTo>
                    <a:lnTo>
                      <a:pt x="2698" y="5"/>
                    </a:lnTo>
                    <a:lnTo>
                      <a:pt x="2700" y="4"/>
                    </a:lnTo>
                    <a:lnTo>
                      <a:pt x="2703" y="4"/>
                    </a:lnTo>
                    <a:lnTo>
                      <a:pt x="2706" y="3"/>
                    </a:lnTo>
                    <a:lnTo>
                      <a:pt x="2708" y="3"/>
                    </a:lnTo>
                    <a:lnTo>
                      <a:pt x="2711" y="3"/>
                    </a:lnTo>
                    <a:lnTo>
                      <a:pt x="2713" y="2"/>
                    </a:lnTo>
                    <a:lnTo>
                      <a:pt x="2716" y="3"/>
                    </a:lnTo>
                    <a:lnTo>
                      <a:pt x="2718" y="2"/>
                    </a:lnTo>
                    <a:lnTo>
                      <a:pt x="2721" y="3"/>
                    </a:lnTo>
                    <a:lnTo>
                      <a:pt x="2723" y="3"/>
                    </a:lnTo>
                    <a:lnTo>
                      <a:pt x="2726" y="3"/>
                    </a:lnTo>
                    <a:lnTo>
                      <a:pt x="2728" y="4"/>
                    </a:lnTo>
                    <a:lnTo>
                      <a:pt x="2731" y="4"/>
                    </a:lnTo>
                    <a:lnTo>
                      <a:pt x="2733" y="5"/>
                    </a:lnTo>
                    <a:lnTo>
                      <a:pt x="2736" y="5"/>
                    </a:lnTo>
                    <a:lnTo>
                      <a:pt x="2738" y="6"/>
                    </a:lnTo>
                    <a:lnTo>
                      <a:pt x="2741" y="6"/>
                    </a:lnTo>
                    <a:lnTo>
                      <a:pt x="2743" y="7"/>
                    </a:lnTo>
                    <a:lnTo>
                      <a:pt x="2746" y="7"/>
                    </a:lnTo>
                    <a:lnTo>
                      <a:pt x="2748" y="7"/>
                    </a:lnTo>
                    <a:lnTo>
                      <a:pt x="2751" y="7"/>
                    </a:lnTo>
                    <a:lnTo>
                      <a:pt x="2753" y="8"/>
                    </a:lnTo>
                    <a:lnTo>
                      <a:pt x="2756" y="8"/>
                    </a:lnTo>
                    <a:lnTo>
                      <a:pt x="2758" y="9"/>
                    </a:lnTo>
                    <a:lnTo>
                      <a:pt x="2761" y="9"/>
                    </a:lnTo>
                    <a:lnTo>
                      <a:pt x="2763" y="10"/>
                    </a:lnTo>
                    <a:lnTo>
                      <a:pt x="2766" y="10"/>
                    </a:lnTo>
                    <a:lnTo>
                      <a:pt x="2768" y="11"/>
                    </a:lnTo>
                    <a:lnTo>
                      <a:pt x="2771" y="12"/>
                    </a:lnTo>
                    <a:lnTo>
                      <a:pt x="2773" y="13"/>
                    </a:lnTo>
                    <a:lnTo>
                      <a:pt x="2776" y="15"/>
                    </a:lnTo>
                    <a:lnTo>
                      <a:pt x="2779" y="15"/>
                    </a:lnTo>
                    <a:lnTo>
                      <a:pt x="2781" y="15"/>
                    </a:lnTo>
                    <a:lnTo>
                      <a:pt x="2784" y="14"/>
                    </a:lnTo>
                    <a:lnTo>
                      <a:pt x="2786" y="13"/>
                    </a:lnTo>
                    <a:lnTo>
                      <a:pt x="2789" y="11"/>
                    </a:lnTo>
                    <a:lnTo>
                      <a:pt x="2791" y="6"/>
                    </a:lnTo>
                    <a:lnTo>
                      <a:pt x="2794" y="4"/>
                    </a:lnTo>
                    <a:lnTo>
                      <a:pt x="2796" y="3"/>
                    </a:lnTo>
                    <a:lnTo>
                      <a:pt x="2799" y="3"/>
                    </a:lnTo>
                    <a:lnTo>
                      <a:pt x="2801" y="3"/>
                    </a:lnTo>
                    <a:lnTo>
                      <a:pt x="2804" y="3"/>
                    </a:lnTo>
                    <a:lnTo>
                      <a:pt x="2806" y="3"/>
                    </a:lnTo>
                    <a:lnTo>
                      <a:pt x="2809" y="3"/>
                    </a:lnTo>
                    <a:lnTo>
                      <a:pt x="2811" y="4"/>
                    </a:lnTo>
                    <a:lnTo>
                      <a:pt x="2814" y="6"/>
                    </a:lnTo>
                    <a:lnTo>
                      <a:pt x="2816" y="7"/>
                    </a:lnTo>
                    <a:lnTo>
                      <a:pt x="2819" y="8"/>
                    </a:lnTo>
                    <a:lnTo>
                      <a:pt x="2821" y="7"/>
                    </a:lnTo>
                    <a:lnTo>
                      <a:pt x="2824" y="6"/>
                    </a:lnTo>
                    <a:lnTo>
                      <a:pt x="2826" y="5"/>
                    </a:lnTo>
                    <a:lnTo>
                      <a:pt x="2829" y="4"/>
                    </a:lnTo>
                    <a:lnTo>
                      <a:pt x="2831" y="4"/>
                    </a:lnTo>
                    <a:lnTo>
                      <a:pt x="2834" y="5"/>
                    </a:lnTo>
                    <a:lnTo>
                      <a:pt x="2836" y="5"/>
                    </a:lnTo>
                    <a:lnTo>
                      <a:pt x="2839" y="6"/>
                    </a:lnTo>
                    <a:lnTo>
                      <a:pt x="2841" y="6"/>
                    </a:lnTo>
                    <a:lnTo>
                      <a:pt x="2844" y="7"/>
                    </a:lnTo>
                    <a:lnTo>
                      <a:pt x="2846" y="7"/>
                    </a:lnTo>
                    <a:lnTo>
                      <a:pt x="2849" y="8"/>
                    </a:lnTo>
                    <a:lnTo>
                      <a:pt x="2852" y="9"/>
                    </a:lnTo>
                    <a:lnTo>
                      <a:pt x="2854" y="11"/>
                    </a:lnTo>
                    <a:lnTo>
                      <a:pt x="2857" y="20"/>
                    </a:lnTo>
                    <a:lnTo>
                      <a:pt x="2859" y="45"/>
                    </a:lnTo>
                    <a:lnTo>
                      <a:pt x="2862" y="91"/>
                    </a:lnTo>
                    <a:lnTo>
                      <a:pt x="2864" y="139"/>
                    </a:lnTo>
                    <a:lnTo>
                      <a:pt x="2867" y="154"/>
                    </a:lnTo>
                    <a:lnTo>
                      <a:pt x="2869" y="125"/>
                    </a:lnTo>
                    <a:lnTo>
                      <a:pt x="2872" y="75"/>
                    </a:lnTo>
                    <a:lnTo>
                      <a:pt x="2874" y="38"/>
                    </a:lnTo>
                    <a:lnTo>
                      <a:pt x="2877" y="23"/>
                    </a:lnTo>
                    <a:lnTo>
                      <a:pt x="2879" y="19"/>
                    </a:lnTo>
                    <a:lnTo>
                      <a:pt x="2882" y="17"/>
                    </a:lnTo>
                    <a:lnTo>
                      <a:pt x="2884" y="12"/>
                    </a:lnTo>
                    <a:lnTo>
                      <a:pt x="2887" y="5"/>
                    </a:lnTo>
                    <a:lnTo>
                      <a:pt x="2889" y="4"/>
                    </a:lnTo>
                    <a:lnTo>
                      <a:pt x="2892" y="5"/>
                    </a:lnTo>
                    <a:lnTo>
                      <a:pt x="2894" y="7"/>
                    </a:lnTo>
                    <a:lnTo>
                      <a:pt x="2897" y="19"/>
                    </a:lnTo>
                    <a:lnTo>
                      <a:pt x="2899" y="54"/>
                    </a:lnTo>
                    <a:lnTo>
                      <a:pt x="2902" y="126"/>
                    </a:lnTo>
                    <a:lnTo>
                      <a:pt x="2904" y="213"/>
                    </a:lnTo>
                    <a:lnTo>
                      <a:pt x="2907" y="246"/>
                    </a:lnTo>
                    <a:lnTo>
                      <a:pt x="2909" y="202"/>
                    </a:lnTo>
                    <a:lnTo>
                      <a:pt x="2912" y="111"/>
                    </a:lnTo>
                    <a:lnTo>
                      <a:pt x="2914" y="46"/>
                    </a:lnTo>
                    <a:lnTo>
                      <a:pt x="2917" y="16"/>
                    </a:lnTo>
                    <a:lnTo>
                      <a:pt x="2919" y="8"/>
                    </a:lnTo>
                    <a:lnTo>
                      <a:pt x="2922" y="5"/>
                    </a:lnTo>
                    <a:lnTo>
                      <a:pt x="2925" y="5"/>
                    </a:lnTo>
                    <a:lnTo>
                      <a:pt x="2927" y="4"/>
                    </a:lnTo>
                    <a:lnTo>
                      <a:pt x="2930" y="5"/>
                    </a:lnTo>
                    <a:lnTo>
                      <a:pt x="2932" y="7"/>
                    </a:lnTo>
                    <a:lnTo>
                      <a:pt x="2935" y="13"/>
                    </a:lnTo>
                    <a:lnTo>
                      <a:pt x="2937" y="18"/>
                    </a:lnTo>
                    <a:lnTo>
                      <a:pt x="2940" y="19"/>
                    </a:lnTo>
                    <a:lnTo>
                      <a:pt x="2942" y="16"/>
                    </a:lnTo>
                    <a:lnTo>
                      <a:pt x="2945" y="10"/>
                    </a:lnTo>
                    <a:lnTo>
                      <a:pt x="2947" y="6"/>
                    </a:lnTo>
                    <a:lnTo>
                      <a:pt x="2950" y="4"/>
                    </a:lnTo>
                    <a:lnTo>
                      <a:pt x="2952" y="3"/>
                    </a:lnTo>
                    <a:lnTo>
                      <a:pt x="2955" y="3"/>
                    </a:lnTo>
                    <a:lnTo>
                      <a:pt x="2957" y="3"/>
                    </a:lnTo>
                    <a:lnTo>
                      <a:pt x="2960" y="2"/>
                    </a:lnTo>
                    <a:lnTo>
                      <a:pt x="2962" y="2"/>
                    </a:lnTo>
                    <a:lnTo>
                      <a:pt x="2965" y="2"/>
                    </a:lnTo>
                    <a:lnTo>
                      <a:pt x="2967" y="2"/>
                    </a:lnTo>
                    <a:lnTo>
                      <a:pt x="2970" y="2"/>
                    </a:lnTo>
                    <a:lnTo>
                      <a:pt x="2972" y="2"/>
                    </a:lnTo>
                    <a:lnTo>
                      <a:pt x="2975" y="2"/>
                    </a:lnTo>
                    <a:lnTo>
                      <a:pt x="2977" y="2"/>
                    </a:lnTo>
                    <a:lnTo>
                      <a:pt x="2980" y="1"/>
                    </a:lnTo>
                    <a:lnTo>
                      <a:pt x="2982" y="1"/>
                    </a:lnTo>
                    <a:lnTo>
                      <a:pt x="2985" y="1"/>
                    </a:lnTo>
                    <a:lnTo>
                      <a:pt x="2987" y="1"/>
                    </a:lnTo>
                    <a:lnTo>
                      <a:pt x="2990" y="1"/>
                    </a:lnTo>
                    <a:lnTo>
                      <a:pt x="2992" y="1"/>
                    </a:lnTo>
                    <a:lnTo>
                      <a:pt x="2995" y="1"/>
                    </a:lnTo>
                    <a:lnTo>
                      <a:pt x="2997" y="1"/>
                    </a:lnTo>
                    <a:lnTo>
                      <a:pt x="3000" y="1"/>
                    </a:lnTo>
                    <a:lnTo>
                      <a:pt x="3003" y="1"/>
                    </a:lnTo>
                    <a:lnTo>
                      <a:pt x="3005" y="1"/>
                    </a:lnTo>
                    <a:lnTo>
                      <a:pt x="3008" y="2"/>
                    </a:lnTo>
                    <a:lnTo>
                      <a:pt x="3010" y="4"/>
                    </a:lnTo>
                    <a:lnTo>
                      <a:pt x="3013" y="4"/>
                    </a:lnTo>
                    <a:lnTo>
                      <a:pt x="3015" y="4"/>
                    </a:lnTo>
                    <a:lnTo>
                      <a:pt x="3018" y="3"/>
                    </a:lnTo>
                    <a:lnTo>
                      <a:pt x="3020" y="2"/>
                    </a:lnTo>
                    <a:lnTo>
                      <a:pt x="3023" y="1"/>
                    </a:lnTo>
                    <a:lnTo>
                      <a:pt x="3025" y="1"/>
                    </a:lnTo>
                    <a:lnTo>
                      <a:pt x="3028" y="1"/>
                    </a:lnTo>
                    <a:lnTo>
                      <a:pt x="3030" y="1"/>
                    </a:lnTo>
                    <a:lnTo>
                      <a:pt x="3033" y="1"/>
                    </a:lnTo>
                    <a:lnTo>
                      <a:pt x="3035" y="1"/>
                    </a:lnTo>
                    <a:lnTo>
                      <a:pt x="3038" y="4"/>
                    </a:lnTo>
                    <a:lnTo>
                      <a:pt x="3040" y="19"/>
                    </a:lnTo>
                    <a:lnTo>
                      <a:pt x="3043" y="49"/>
                    </a:lnTo>
                    <a:lnTo>
                      <a:pt x="3045" y="83"/>
                    </a:lnTo>
                    <a:lnTo>
                      <a:pt x="3048" y="93"/>
                    </a:lnTo>
                    <a:lnTo>
                      <a:pt x="3050" y="85"/>
                    </a:lnTo>
                    <a:lnTo>
                      <a:pt x="3053" y="67"/>
                    </a:lnTo>
                    <a:lnTo>
                      <a:pt x="3055" y="53"/>
                    </a:lnTo>
                    <a:lnTo>
                      <a:pt x="3058" y="41"/>
                    </a:lnTo>
                    <a:lnTo>
                      <a:pt x="3060" y="33"/>
                    </a:lnTo>
                    <a:lnTo>
                      <a:pt x="3063" y="27"/>
                    </a:lnTo>
                    <a:lnTo>
                      <a:pt x="3065" y="23"/>
                    </a:lnTo>
                    <a:lnTo>
                      <a:pt x="3068" y="21"/>
                    </a:lnTo>
                    <a:lnTo>
                      <a:pt x="3070" y="18"/>
                    </a:lnTo>
                    <a:lnTo>
                      <a:pt x="3073" y="16"/>
                    </a:lnTo>
                    <a:lnTo>
                      <a:pt x="3076" y="16"/>
                    </a:lnTo>
                    <a:lnTo>
                      <a:pt x="3078" y="15"/>
                    </a:lnTo>
                    <a:lnTo>
                      <a:pt x="3081" y="15"/>
                    </a:lnTo>
                    <a:lnTo>
                      <a:pt x="3083" y="16"/>
                    </a:lnTo>
                    <a:lnTo>
                      <a:pt x="3086" y="16"/>
                    </a:lnTo>
                    <a:lnTo>
                      <a:pt x="3088" y="15"/>
                    </a:lnTo>
                    <a:lnTo>
                      <a:pt x="3091" y="16"/>
                    </a:lnTo>
                    <a:lnTo>
                      <a:pt x="3093" y="18"/>
                    </a:lnTo>
                    <a:lnTo>
                      <a:pt x="3096" y="35"/>
                    </a:lnTo>
                    <a:lnTo>
                      <a:pt x="3098" y="88"/>
                    </a:lnTo>
                    <a:lnTo>
                      <a:pt x="3101" y="195"/>
                    </a:lnTo>
                    <a:lnTo>
                      <a:pt x="3103" y="319"/>
                    </a:lnTo>
                    <a:lnTo>
                      <a:pt x="3106" y="378"/>
                    </a:lnTo>
                    <a:lnTo>
                      <a:pt x="3108" y="287"/>
                    </a:lnTo>
                    <a:lnTo>
                      <a:pt x="3111" y="149"/>
                    </a:lnTo>
                    <a:lnTo>
                      <a:pt x="3113" y="63"/>
                    </a:lnTo>
                    <a:lnTo>
                      <a:pt x="3116" y="46"/>
                    </a:lnTo>
                    <a:lnTo>
                      <a:pt x="3118" y="72"/>
                    </a:lnTo>
                    <a:lnTo>
                      <a:pt x="3121" y="96"/>
                    </a:lnTo>
                    <a:lnTo>
                      <a:pt x="3123" y="87"/>
                    </a:lnTo>
                    <a:lnTo>
                      <a:pt x="3126" y="56"/>
                    </a:lnTo>
                    <a:lnTo>
                      <a:pt x="3128" y="27"/>
                    </a:lnTo>
                    <a:lnTo>
                      <a:pt x="3131" y="15"/>
                    </a:lnTo>
                    <a:lnTo>
                      <a:pt x="3133" y="11"/>
                    </a:lnTo>
                    <a:lnTo>
                      <a:pt x="3136" y="11"/>
                    </a:lnTo>
                    <a:lnTo>
                      <a:pt x="3138" y="8"/>
                    </a:lnTo>
                    <a:lnTo>
                      <a:pt x="3141" y="7"/>
                    </a:lnTo>
                    <a:lnTo>
                      <a:pt x="3143" y="6"/>
                    </a:lnTo>
                    <a:lnTo>
                      <a:pt x="3146" y="5"/>
                    </a:lnTo>
                    <a:lnTo>
                      <a:pt x="3149" y="5"/>
                    </a:lnTo>
                    <a:lnTo>
                      <a:pt x="3151" y="4"/>
                    </a:lnTo>
                    <a:lnTo>
                      <a:pt x="3154" y="4"/>
                    </a:lnTo>
                    <a:lnTo>
                      <a:pt x="3156" y="4"/>
                    </a:lnTo>
                    <a:lnTo>
                      <a:pt x="3159" y="3"/>
                    </a:lnTo>
                    <a:lnTo>
                      <a:pt x="3161" y="3"/>
                    </a:lnTo>
                    <a:lnTo>
                      <a:pt x="3164" y="3"/>
                    </a:lnTo>
                    <a:lnTo>
                      <a:pt x="3166" y="2"/>
                    </a:lnTo>
                    <a:lnTo>
                      <a:pt x="3169" y="2"/>
                    </a:lnTo>
                    <a:lnTo>
                      <a:pt x="3171" y="2"/>
                    </a:lnTo>
                    <a:lnTo>
                      <a:pt x="3174" y="2"/>
                    </a:lnTo>
                    <a:lnTo>
                      <a:pt x="3176" y="2"/>
                    </a:lnTo>
                    <a:lnTo>
                      <a:pt x="3179" y="2"/>
                    </a:lnTo>
                    <a:lnTo>
                      <a:pt x="3181" y="2"/>
                    </a:lnTo>
                    <a:lnTo>
                      <a:pt x="3184" y="1"/>
                    </a:lnTo>
                    <a:lnTo>
                      <a:pt x="3186" y="1"/>
                    </a:lnTo>
                    <a:lnTo>
                      <a:pt x="3189" y="1"/>
                    </a:lnTo>
                    <a:lnTo>
                      <a:pt x="3191" y="1"/>
                    </a:lnTo>
                    <a:lnTo>
                      <a:pt x="3194" y="1"/>
                    </a:lnTo>
                    <a:lnTo>
                      <a:pt x="3196" y="1"/>
                    </a:lnTo>
                    <a:lnTo>
                      <a:pt x="3199" y="2"/>
                    </a:lnTo>
                    <a:lnTo>
                      <a:pt x="3201" y="5"/>
                    </a:lnTo>
                    <a:lnTo>
                      <a:pt x="3204" y="11"/>
                    </a:lnTo>
                    <a:lnTo>
                      <a:pt x="3206" y="20"/>
                    </a:lnTo>
                    <a:lnTo>
                      <a:pt x="3209" y="26"/>
                    </a:lnTo>
                    <a:lnTo>
                      <a:pt x="3211" y="22"/>
                    </a:lnTo>
                    <a:lnTo>
                      <a:pt x="3214" y="13"/>
                    </a:lnTo>
                    <a:lnTo>
                      <a:pt x="3216" y="5"/>
                    </a:lnTo>
                    <a:lnTo>
                      <a:pt x="3219" y="2"/>
                    </a:lnTo>
                    <a:lnTo>
                      <a:pt x="3222" y="1"/>
                    </a:lnTo>
                    <a:lnTo>
                      <a:pt x="3224" y="1"/>
                    </a:lnTo>
                    <a:lnTo>
                      <a:pt x="3227" y="1"/>
                    </a:lnTo>
                    <a:lnTo>
                      <a:pt x="3229" y="1"/>
                    </a:lnTo>
                    <a:lnTo>
                      <a:pt x="3232" y="2"/>
                    </a:lnTo>
                    <a:lnTo>
                      <a:pt x="3234" y="3"/>
                    </a:lnTo>
                    <a:lnTo>
                      <a:pt x="3237" y="5"/>
                    </a:lnTo>
                    <a:lnTo>
                      <a:pt x="3239" y="6"/>
                    </a:lnTo>
                    <a:lnTo>
                      <a:pt x="3242" y="8"/>
                    </a:lnTo>
                    <a:lnTo>
                      <a:pt x="3244" y="12"/>
                    </a:lnTo>
                    <a:lnTo>
                      <a:pt x="3247" y="14"/>
                    </a:lnTo>
                    <a:lnTo>
                      <a:pt x="3249" y="14"/>
                    </a:lnTo>
                    <a:lnTo>
                      <a:pt x="3252" y="10"/>
                    </a:lnTo>
                    <a:lnTo>
                      <a:pt x="3254" y="6"/>
                    </a:lnTo>
                    <a:lnTo>
                      <a:pt x="3257" y="5"/>
                    </a:lnTo>
                    <a:lnTo>
                      <a:pt x="3259" y="4"/>
                    </a:lnTo>
                    <a:lnTo>
                      <a:pt x="3262" y="3"/>
                    </a:lnTo>
                    <a:lnTo>
                      <a:pt x="3264" y="2"/>
                    </a:lnTo>
                    <a:lnTo>
                      <a:pt x="3267" y="2"/>
                    </a:lnTo>
                    <a:lnTo>
                      <a:pt x="3269" y="2"/>
                    </a:lnTo>
                    <a:lnTo>
                      <a:pt x="3272" y="2"/>
                    </a:lnTo>
                    <a:lnTo>
                      <a:pt x="3274" y="4"/>
                    </a:lnTo>
                    <a:lnTo>
                      <a:pt x="3277" y="8"/>
                    </a:lnTo>
                    <a:lnTo>
                      <a:pt x="3279" y="14"/>
                    </a:lnTo>
                    <a:lnTo>
                      <a:pt x="3282" y="16"/>
                    </a:lnTo>
                    <a:lnTo>
                      <a:pt x="3284" y="13"/>
                    </a:lnTo>
                    <a:lnTo>
                      <a:pt x="3287" y="8"/>
                    </a:lnTo>
                    <a:lnTo>
                      <a:pt x="3289" y="6"/>
                    </a:lnTo>
                    <a:lnTo>
                      <a:pt x="3292" y="8"/>
                    </a:lnTo>
                    <a:lnTo>
                      <a:pt x="3295" y="13"/>
                    </a:lnTo>
                    <a:lnTo>
                      <a:pt x="3297" y="16"/>
                    </a:lnTo>
                    <a:lnTo>
                      <a:pt x="3300" y="15"/>
                    </a:lnTo>
                    <a:lnTo>
                      <a:pt x="3302" y="9"/>
                    </a:lnTo>
                    <a:lnTo>
                      <a:pt x="3305" y="5"/>
                    </a:lnTo>
                    <a:lnTo>
                      <a:pt x="3307" y="6"/>
                    </a:lnTo>
                    <a:lnTo>
                      <a:pt x="3310" y="9"/>
                    </a:lnTo>
                    <a:lnTo>
                      <a:pt x="3312" y="11"/>
                    </a:lnTo>
                    <a:lnTo>
                      <a:pt x="3315" y="9"/>
                    </a:lnTo>
                    <a:lnTo>
                      <a:pt x="3317" y="6"/>
                    </a:lnTo>
                    <a:lnTo>
                      <a:pt x="3320" y="4"/>
                    </a:lnTo>
                    <a:lnTo>
                      <a:pt x="3322" y="2"/>
                    </a:lnTo>
                    <a:lnTo>
                      <a:pt x="3325" y="3"/>
                    </a:lnTo>
                    <a:lnTo>
                      <a:pt x="3327" y="2"/>
                    </a:lnTo>
                    <a:lnTo>
                      <a:pt x="3330" y="3"/>
                    </a:lnTo>
                    <a:lnTo>
                      <a:pt x="3332" y="3"/>
                    </a:lnTo>
                    <a:lnTo>
                      <a:pt x="3335" y="4"/>
                    </a:lnTo>
                    <a:lnTo>
                      <a:pt x="3337" y="4"/>
                    </a:lnTo>
                    <a:lnTo>
                      <a:pt x="3340" y="5"/>
                    </a:lnTo>
                    <a:lnTo>
                      <a:pt x="3342" y="4"/>
                    </a:lnTo>
                    <a:lnTo>
                      <a:pt x="3345" y="4"/>
                    </a:lnTo>
                    <a:lnTo>
                      <a:pt x="3347" y="3"/>
                    </a:lnTo>
                    <a:lnTo>
                      <a:pt x="3350" y="3"/>
                    </a:lnTo>
                    <a:lnTo>
                      <a:pt x="3352" y="3"/>
                    </a:lnTo>
                    <a:lnTo>
                      <a:pt x="3355" y="3"/>
                    </a:lnTo>
                    <a:lnTo>
                      <a:pt x="3357" y="5"/>
                    </a:lnTo>
                    <a:lnTo>
                      <a:pt x="3360" y="12"/>
                    </a:lnTo>
                    <a:lnTo>
                      <a:pt x="3362" y="17"/>
                    </a:lnTo>
                    <a:lnTo>
                      <a:pt x="3365" y="19"/>
                    </a:lnTo>
                    <a:lnTo>
                      <a:pt x="3368" y="15"/>
                    </a:lnTo>
                    <a:lnTo>
                      <a:pt x="3370" y="10"/>
                    </a:lnTo>
                    <a:lnTo>
                      <a:pt x="3373" y="6"/>
                    </a:lnTo>
                    <a:lnTo>
                      <a:pt x="3375" y="4"/>
                    </a:lnTo>
                    <a:lnTo>
                      <a:pt x="3378" y="3"/>
                    </a:lnTo>
                    <a:lnTo>
                      <a:pt x="3380" y="2"/>
                    </a:lnTo>
                    <a:lnTo>
                      <a:pt x="3383" y="1"/>
                    </a:lnTo>
                    <a:lnTo>
                      <a:pt x="3385" y="2"/>
                    </a:lnTo>
                    <a:lnTo>
                      <a:pt x="3388" y="1"/>
                    </a:lnTo>
                    <a:lnTo>
                      <a:pt x="3390" y="1"/>
                    </a:lnTo>
                    <a:lnTo>
                      <a:pt x="3393" y="1"/>
                    </a:lnTo>
                    <a:lnTo>
                      <a:pt x="3395" y="2"/>
                    </a:lnTo>
                    <a:lnTo>
                      <a:pt x="3398" y="2"/>
                    </a:lnTo>
                    <a:lnTo>
                      <a:pt x="3400" y="3"/>
                    </a:lnTo>
                    <a:lnTo>
                      <a:pt x="3403" y="3"/>
                    </a:lnTo>
                    <a:lnTo>
                      <a:pt x="3405" y="3"/>
                    </a:lnTo>
                    <a:lnTo>
                      <a:pt x="3408" y="2"/>
                    </a:lnTo>
                    <a:lnTo>
                      <a:pt x="3410" y="2"/>
                    </a:lnTo>
                    <a:lnTo>
                      <a:pt x="3413" y="1"/>
                    </a:lnTo>
                    <a:lnTo>
                      <a:pt x="3415" y="1"/>
                    </a:lnTo>
                    <a:lnTo>
                      <a:pt x="3418" y="3"/>
                    </a:lnTo>
                    <a:lnTo>
                      <a:pt x="3420" y="17"/>
                    </a:lnTo>
                    <a:lnTo>
                      <a:pt x="3423" y="66"/>
                    </a:lnTo>
                    <a:lnTo>
                      <a:pt x="3425" y="187"/>
                    </a:lnTo>
                    <a:lnTo>
                      <a:pt x="3428" y="367"/>
                    </a:lnTo>
                    <a:lnTo>
                      <a:pt x="3430" y="521"/>
                    </a:lnTo>
                    <a:lnTo>
                      <a:pt x="3433" y="526"/>
                    </a:lnTo>
                    <a:lnTo>
                      <a:pt x="3435" y="304"/>
                    </a:lnTo>
                    <a:lnTo>
                      <a:pt x="3438" y="102"/>
                    </a:lnTo>
                    <a:lnTo>
                      <a:pt x="3441" y="24"/>
                    </a:lnTo>
                    <a:lnTo>
                      <a:pt x="3443" y="7"/>
                    </a:lnTo>
                    <a:lnTo>
                      <a:pt x="3446" y="4"/>
                    </a:lnTo>
                    <a:lnTo>
                      <a:pt x="3448" y="3"/>
                    </a:lnTo>
                    <a:lnTo>
                      <a:pt x="3451" y="3"/>
                    </a:lnTo>
                    <a:lnTo>
                      <a:pt x="3453" y="2"/>
                    </a:lnTo>
                    <a:lnTo>
                      <a:pt x="3456" y="2"/>
                    </a:lnTo>
                    <a:lnTo>
                      <a:pt x="3458" y="1"/>
                    </a:lnTo>
                    <a:lnTo>
                      <a:pt x="3461" y="1"/>
                    </a:lnTo>
                    <a:lnTo>
                      <a:pt x="3463" y="1"/>
                    </a:lnTo>
                    <a:lnTo>
                      <a:pt x="3466" y="1"/>
                    </a:lnTo>
                    <a:lnTo>
                      <a:pt x="3468" y="2"/>
                    </a:lnTo>
                    <a:lnTo>
                      <a:pt x="3471" y="1"/>
                    </a:lnTo>
                    <a:lnTo>
                      <a:pt x="3473" y="1"/>
                    </a:lnTo>
                    <a:lnTo>
                      <a:pt x="3476" y="1"/>
                    </a:lnTo>
                    <a:lnTo>
                      <a:pt x="3478" y="1"/>
                    </a:lnTo>
                    <a:lnTo>
                      <a:pt x="3481" y="1"/>
                    </a:lnTo>
                    <a:lnTo>
                      <a:pt x="3483" y="1"/>
                    </a:lnTo>
                    <a:lnTo>
                      <a:pt x="3486" y="1"/>
                    </a:lnTo>
                    <a:lnTo>
                      <a:pt x="3488" y="1"/>
                    </a:lnTo>
                    <a:lnTo>
                      <a:pt x="3491" y="1"/>
                    </a:lnTo>
                    <a:lnTo>
                      <a:pt x="3493" y="1"/>
                    </a:lnTo>
                    <a:lnTo>
                      <a:pt x="3496" y="1"/>
                    </a:lnTo>
                    <a:lnTo>
                      <a:pt x="3498" y="1"/>
                    </a:lnTo>
                    <a:lnTo>
                      <a:pt x="3501" y="1"/>
                    </a:lnTo>
                    <a:lnTo>
                      <a:pt x="3503" y="0"/>
                    </a:lnTo>
                    <a:lnTo>
                      <a:pt x="3506" y="0"/>
                    </a:lnTo>
                    <a:lnTo>
                      <a:pt x="3508" y="0"/>
                    </a:lnTo>
                    <a:lnTo>
                      <a:pt x="3511" y="1"/>
                    </a:lnTo>
                    <a:lnTo>
                      <a:pt x="3514" y="2"/>
                    </a:lnTo>
                    <a:lnTo>
                      <a:pt x="3516" y="2"/>
                    </a:lnTo>
                    <a:lnTo>
                      <a:pt x="3519" y="2"/>
                    </a:lnTo>
                    <a:lnTo>
                      <a:pt x="3521" y="3"/>
                    </a:lnTo>
                    <a:lnTo>
                      <a:pt x="3524" y="4"/>
                    </a:lnTo>
                    <a:lnTo>
                      <a:pt x="3526" y="5"/>
                    </a:lnTo>
                    <a:lnTo>
                      <a:pt x="3529" y="6"/>
                    </a:lnTo>
                    <a:lnTo>
                      <a:pt x="3531" y="4"/>
                    </a:lnTo>
                    <a:lnTo>
                      <a:pt x="3534" y="2"/>
                    </a:lnTo>
                    <a:lnTo>
                      <a:pt x="3536" y="1"/>
                    </a:lnTo>
                    <a:lnTo>
                      <a:pt x="3539" y="1"/>
                    </a:lnTo>
                    <a:lnTo>
                      <a:pt x="3541" y="1"/>
                    </a:lnTo>
                    <a:lnTo>
                      <a:pt x="3544" y="0"/>
                    </a:lnTo>
                    <a:lnTo>
                      <a:pt x="3546" y="1"/>
                    </a:lnTo>
                    <a:lnTo>
                      <a:pt x="3549" y="1"/>
                    </a:lnTo>
                    <a:lnTo>
                      <a:pt x="3551" y="1"/>
                    </a:lnTo>
                    <a:lnTo>
                      <a:pt x="3554" y="2"/>
                    </a:lnTo>
                    <a:lnTo>
                      <a:pt x="3556" y="2"/>
                    </a:lnTo>
                    <a:lnTo>
                      <a:pt x="3559" y="2"/>
                    </a:lnTo>
                    <a:lnTo>
                      <a:pt x="3561" y="3"/>
                    </a:lnTo>
                    <a:lnTo>
                      <a:pt x="3564" y="3"/>
                    </a:lnTo>
                    <a:lnTo>
                      <a:pt x="3566" y="2"/>
                    </a:lnTo>
                    <a:lnTo>
                      <a:pt x="3569" y="1"/>
                    </a:lnTo>
                    <a:lnTo>
                      <a:pt x="3571" y="1"/>
                    </a:lnTo>
                    <a:lnTo>
                      <a:pt x="3574" y="1"/>
                    </a:lnTo>
                    <a:lnTo>
                      <a:pt x="3576" y="3"/>
                    </a:lnTo>
                    <a:lnTo>
                      <a:pt x="3579" y="7"/>
                    </a:lnTo>
                    <a:lnTo>
                      <a:pt x="3581" y="14"/>
                    </a:lnTo>
                    <a:lnTo>
                      <a:pt x="3584" y="21"/>
                    </a:lnTo>
                    <a:lnTo>
                      <a:pt x="3587" y="20"/>
                    </a:lnTo>
                    <a:lnTo>
                      <a:pt x="3589" y="12"/>
                    </a:lnTo>
                    <a:lnTo>
                      <a:pt x="3592" y="5"/>
                    </a:lnTo>
                    <a:lnTo>
                      <a:pt x="3594" y="2"/>
                    </a:lnTo>
                    <a:lnTo>
                      <a:pt x="3597" y="1"/>
                    </a:lnTo>
                    <a:lnTo>
                      <a:pt x="3599" y="1"/>
                    </a:lnTo>
                    <a:lnTo>
                      <a:pt x="3602" y="1"/>
                    </a:lnTo>
                    <a:lnTo>
                      <a:pt x="3604" y="2"/>
                    </a:lnTo>
                    <a:lnTo>
                      <a:pt x="3607" y="2"/>
                    </a:lnTo>
                    <a:lnTo>
                      <a:pt x="3609" y="2"/>
                    </a:lnTo>
                    <a:lnTo>
                      <a:pt x="3612" y="3"/>
                    </a:lnTo>
                    <a:lnTo>
                      <a:pt x="3614" y="3"/>
                    </a:lnTo>
                    <a:lnTo>
                      <a:pt x="3617" y="4"/>
                    </a:lnTo>
                    <a:lnTo>
                      <a:pt x="3619" y="4"/>
                    </a:lnTo>
                    <a:lnTo>
                      <a:pt x="3622" y="3"/>
                    </a:lnTo>
                    <a:lnTo>
                      <a:pt x="3624" y="2"/>
                    </a:lnTo>
                    <a:lnTo>
                      <a:pt x="3627" y="2"/>
                    </a:lnTo>
                    <a:lnTo>
                      <a:pt x="3629" y="2"/>
                    </a:lnTo>
                    <a:lnTo>
                      <a:pt x="3632" y="2"/>
                    </a:lnTo>
                    <a:lnTo>
                      <a:pt x="3634" y="1"/>
                    </a:lnTo>
                    <a:lnTo>
                      <a:pt x="3637" y="1"/>
                    </a:lnTo>
                    <a:lnTo>
                      <a:pt x="3639" y="1"/>
                    </a:lnTo>
                    <a:lnTo>
                      <a:pt x="3642" y="1"/>
                    </a:lnTo>
                    <a:lnTo>
                      <a:pt x="3644" y="1"/>
                    </a:lnTo>
                    <a:lnTo>
                      <a:pt x="3647" y="1"/>
                    </a:lnTo>
                    <a:lnTo>
                      <a:pt x="3649" y="2"/>
                    </a:lnTo>
                    <a:lnTo>
                      <a:pt x="3652" y="4"/>
                    </a:lnTo>
                    <a:lnTo>
                      <a:pt x="3654" y="4"/>
                    </a:lnTo>
                    <a:lnTo>
                      <a:pt x="3657" y="4"/>
                    </a:lnTo>
                    <a:lnTo>
                      <a:pt x="3660" y="3"/>
                    </a:lnTo>
                    <a:lnTo>
                      <a:pt x="3662" y="2"/>
                    </a:lnTo>
                    <a:lnTo>
                      <a:pt x="3665" y="1"/>
                    </a:lnTo>
                    <a:lnTo>
                      <a:pt x="3667" y="2"/>
                    </a:lnTo>
                    <a:lnTo>
                      <a:pt x="3670" y="4"/>
                    </a:lnTo>
                    <a:lnTo>
                      <a:pt x="3672" y="8"/>
                    </a:lnTo>
                    <a:lnTo>
                      <a:pt x="3675" y="12"/>
                    </a:lnTo>
                    <a:lnTo>
                      <a:pt x="3677" y="13"/>
                    </a:lnTo>
                    <a:lnTo>
                      <a:pt x="3680" y="11"/>
                    </a:lnTo>
                    <a:lnTo>
                      <a:pt x="3682" y="8"/>
                    </a:lnTo>
                    <a:lnTo>
                      <a:pt x="3685" y="5"/>
                    </a:lnTo>
                    <a:lnTo>
                      <a:pt x="3687" y="3"/>
                    </a:lnTo>
                    <a:lnTo>
                      <a:pt x="3690" y="2"/>
                    </a:lnTo>
                    <a:lnTo>
                      <a:pt x="3692" y="1"/>
                    </a:lnTo>
                    <a:lnTo>
                      <a:pt x="3695" y="1"/>
                    </a:lnTo>
                    <a:lnTo>
                      <a:pt x="3697" y="1"/>
                    </a:lnTo>
                    <a:lnTo>
                      <a:pt x="3700" y="1"/>
                    </a:lnTo>
                    <a:lnTo>
                      <a:pt x="3702" y="2"/>
                    </a:lnTo>
                    <a:lnTo>
                      <a:pt x="3705" y="2"/>
                    </a:lnTo>
                    <a:lnTo>
                      <a:pt x="3707" y="3"/>
                    </a:lnTo>
                    <a:lnTo>
                      <a:pt x="3710" y="2"/>
                    </a:lnTo>
                    <a:lnTo>
                      <a:pt x="3712" y="1"/>
                    </a:lnTo>
                    <a:lnTo>
                      <a:pt x="3715" y="2"/>
                    </a:lnTo>
                    <a:lnTo>
                      <a:pt x="3717" y="2"/>
                    </a:lnTo>
                    <a:lnTo>
                      <a:pt x="3720" y="3"/>
                    </a:lnTo>
                    <a:lnTo>
                      <a:pt x="3722" y="3"/>
                    </a:lnTo>
                    <a:lnTo>
                      <a:pt x="3725" y="4"/>
                    </a:lnTo>
                    <a:lnTo>
                      <a:pt x="3727" y="3"/>
                    </a:lnTo>
                    <a:lnTo>
                      <a:pt x="3730" y="3"/>
                    </a:lnTo>
                    <a:lnTo>
                      <a:pt x="3733" y="2"/>
                    </a:lnTo>
                    <a:lnTo>
                      <a:pt x="3735" y="2"/>
                    </a:lnTo>
                    <a:lnTo>
                      <a:pt x="3738" y="6"/>
                    </a:lnTo>
                    <a:lnTo>
                      <a:pt x="3740" y="22"/>
                    </a:lnTo>
                    <a:lnTo>
                      <a:pt x="3743" y="46"/>
                    </a:lnTo>
                    <a:lnTo>
                      <a:pt x="3745" y="63"/>
                    </a:lnTo>
                    <a:lnTo>
                      <a:pt x="3748" y="51"/>
                    </a:lnTo>
                    <a:lnTo>
                      <a:pt x="3750" y="28"/>
                    </a:lnTo>
                    <a:lnTo>
                      <a:pt x="3753" y="11"/>
                    </a:lnTo>
                    <a:lnTo>
                      <a:pt x="3755" y="5"/>
                    </a:lnTo>
                    <a:lnTo>
                      <a:pt x="3758" y="3"/>
                    </a:lnTo>
                    <a:lnTo>
                      <a:pt x="3760" y="3"/>
                    </a:lnTo>
                    <a:lnTo>
                      <a:pt x="3763" y="4"/>
                    </a:lnTo>
                    <a:lnTo>
                      <a:pt x="3765" y="9"/>
                    </a:lnTo>
                    <a:lnTo>
                      <a:pt x="3768" y="27"/>
                    </a:lnTo>
                    <a:lnTo>
                      <a:pt x="3770" y="71"/>
                    </a:lnTo>
                    <a:lnTo>
                      <a:pt x="3773" y="126"/>
                    </a:lnTo>
                    <a:lnTo>
                      <a:pt x="3775" y="157"/>
                    </a:lnTo>
                    <a:lnTo>
                      <a:pt x="3778" y="122"/>
                    </a:lnTo>
                    <a:lnTo>
                      <a:pt x="3780" y="61"/>
                    </a:lnTo>
                    <a:lnTo>
                      <a:pt x="3783" y="25"/>
                    </a:lnTo>
                    <a:lnTo>
                      <a:pt x="3785" y="11"/>
                    </a:lnTo>
                    <a:lnTo>
                      <a:pt x="3788" y="9"/>
                    </a:lnTo>
                    <a:lnTo>
                      <a:pt x="3790" y="12"/>
                    </a:lnTo>
                    <a:lnTo>
                      <a:pt x="3793" y="15"/>
                    </a:lnTo>
                    <a:lnTo>
                      <a:pt x="3795" y="15"/>
                    </a:lnTo>
                    <a:lnTo>
                      <a:pt x="3798" y="13"/>
                    </a:lnTo>
                    <a:lnTo>
                      <a:pt x="3800" y="15"/>
                    </a:lnTo>
                    <a:lnTo>
                      <a:pt x="3803" y="21"/>
                    </a:lnTo>
                    <a:lnTo>
                      <a:pt x="3806" y="34"/>
                    </a:lnTo>
                    <a:lnTo>
                      <a:pt x="3808" y="44"/>
                    </a:lnTo>
                    <a:lnTo>
                      <a:pt x="3811" y="41"/>
                    </a:lnTo>
                    <a:lnTo>
                      <a:pt x="3813" y="33"/>
                    </a:lnTo>
                    <a:lnTo>
                      <a:pt x="3816" y="27"/>
                    </a:lnTo>
                    <a:lnTo>
                      <a:pt x="3818" y="26"/>
                    </a:lnTo>
                    <a:lnTo>
                      <a:pt x="3821" y="26"/>
                    </a:lnTo>
                    <a:lnTo>
                      <a:pt x="3823" y="27"/>
                    </a:lnTo>
                    <a:lnTo>
                      <a:pt x="3826" y="29"/>
                    </a:lnTo>
                    <a:lnTo>
                      <a:pt x="3828" y="32"/>
                    </a:lnTo>
                    <a:lnTo>
                      <a:pt x="3831" y="34"/>
                    </a:lnTo>
                    <a:lnTo>
                      <a:pt x="3833" y="37"/>
                    </a:lnTo>
                    <a:lnTo>
                      <a:pt x="3836" y="40"/>
                    </a:lnTo>
                    <a:lnTo>
                      <a:pt x="3838" y="43"/>
                    </a:lnTo>
                    <a:lnTo>
                      <a:pt x="3841" y="45"/>
                    </a:lnTo>
                    <a:lnTo>
                      <a:pt x="3843" y="45"/>
                    </a:lnTo>
                    <a:lnTo>
                      <a:pt x="3846" y="47"/>
                    </a:lnTo>
                    <a:lnTo>
                      <a:pt x="3848" y="48"/>
                    </a:lnTo>
                    <a:lnTo>
                      <a:pt x="3851" y="50"/>
                    </a:lnTo>
                    <a:lnTo>
                      <a:pt x="3853" y="52"/>
                    </a:lnTo>
                    <a:lnTo>
                      <a:pt x="3856" y="54"/>
                    </a:lnTo>
                    <a:lnTo>
                      <a:pt x="3858" y="56"/>
                    </a:lnTo>
                    <a:lnTo>
                      <a:pt x="3861" y="60"/>
                    </a:lnTo>
                    <a:lnTo>
                      <a:pt x="3863" y="66"/>
                    </a:lnTo>
                    <a:lnTo>
                      <a:pt x="3866" y="74"/>
                    </a:lnTo>
                    <a:lnTo>
                      <a:pt x="3868" y="84"/>
                    </a:lnTo>
                    <a:lnTo>
                      <a:pt x="3871" y="91"/>
                    </a:lnTo>
                    <a:lnTo>
                      <a:pt x="3873" y="91"/>
                    </a:lnTo>
                    <a:lnTo>
                      <a:pt x="3876" y="94"/>
                    </a:lnTo>
                    <a:lnTo>
                      <a:pt x="3879" y="99"/>
                    </a:lnTo>
                    <a:lnTo>
                      <a:pt x="3881" y="109"/>
                    </a:lnTo>
                    <a:lnTo>
                      <a:pt x="3884" y="128"/>
                    </a:lnTo>
                    <a:lnTo>
                      <a:pt x="3886" y="157"/>
                    </a:lnTo>
                    <a:lnTo>
                      <a:pt x="3889" y="174"/>
                    </a:lnTo>
                    <a:lnTo>
                      <a:pt x="3891" y="142"/>
                    </a:lnTo>
                    <a:lnTo>
                      <a:pt x="3894" y="50"/>
                    </a:lnTo>
                    <a:lnTo>
                      <a:pt x="3896" y="27"/>
                    </a:lnTo>
                    <a:lnTo>
                      <a:pt x="3899" y="21"/>
                    </a:lnTo>
                    <a:lnTo>
                      <a:pt x="3901" y="21"/>
                    </a:lnTo>
                    <a:lnTo>
                      <a:pt x="3904" y="20"/>
                    </a:lnTo>
                    <a:lnTo>
                      <a:pt x="3906" y="19"/>
                    </a:lnTo>
                    <a:lnTo>
                      <a:pt x="3909" y="17"/>
                    </a:lnTo>
                    <a:lnTo>
                      <a:pt x="3911" y="13"/>
                    </a:lnTo>
                    <a:lnTo>
                      <a:pt x="3914" y="10"/>
                    </a:lnTo>
                    <a:lnTo>
                      <a:pt x="3916" y="7"/>
                    </a:lnTo>
                    <a:lnTo>
                      <a:pt x="3919" y="6"/>
                    </a:lnTo>
                    <a:lnTo>
                      <a:pt x="3921" y="5"/>
                    </a:lnTo>
                    <a:lnTo>
                      <a:pt x="3924" y="4"/>
                    </a:lnTo>
                    <a:lnTo>
                      <a:pt x="3926" y="4"/>
                    </a:lnTo>
                    <a:lnTo>
                      <a:pt x="3929" y="4"/>
                    </a:lnTo>
                    <a:lnTo>
                      <a:pt x="3931" y="4"/>
                    </a:lnTo>
                    <a:lnTo>
                      <a:pt x="3934" y="4"/>
                    </a:lnTo>
                    <a:lnTo>
                      <a:pt x="3936" y="4"/>
                    </a:lnTo>
                    <a:lnTo>
                      <a:pt x="3939" y="4"/>
                    </a:lnTo>
                    <a:lnTo>
                      <a:pt x="3941" y="4"/>
                    </a:lnTo>
                    <a:lnTo>
                      <a:pt x="3944" y="4"/>
                    </a:lnTo>
                    <a:lnTo>
                      <a:pt x="3946" y="4"/>
                    </a:lnTo>
                    <a:lnTo>
                      <a:pt x="3949" y="5"/>
                    </a:lnTo>
                    <a:lnTo>
                      <a:pt x="3952" y="5"/>
                    </a:lnTo>
                    <a:lnTo>
                      <a:pt x="3954" y="5"/>
                    </a:lnTo>
                    <a:lnTo>
                      <a:pt x="3957" y="4"/>
                    </a:lnTo>
                    <a:lnTo>
                      <a:pt x="3959" y="4"/>
                    </a:lnTo>
                    <a:lnTo>
                      <a:pt x="3962" y="5"/>
                    </a:lnTo>
                    <a:lnTo>
                      <a:pt x="3964" y="4"/>
                    </a:lnTo>
                    <a:lnTo>
                      <a:pt x="3967" y="3"/>
                    </a:lnTo>
                    <a:lnTo>
                      <a:pt x="3969" y="3"/>
                    </a:lnTo>
                    <a:lnTo>
                      <a:pt x="3972" y="3"/>
                    </a:lnTo>
                    <a:lnTo>
                      <a:pt x="3974" y="4"/>
                    </a:lnTo>
                    <a:lnTo>
                      <a:pt x="3977" y="7"/>
                    </a:lnTo>
                    <a:lnTo>
                      <a:pt x="3979" y="29"/>
                    </a:lnTo>
                    <a:lnTo>
                      <a:pt x="3982" y="128"/>
                    </a:lnTo>
                    <a:lnTo>
                      <a:pt x="3984" y="420"/>
                    </a:lnTo>
                    <a:lnTo>
                      <a:pt x="3987" y="989"/>
                    </a:lnTo>
                    <a:lnTo>
                      <a:pt x="3989" y="1592"/>
                    </a:lnTo>
                    <a:lnTo>
                      <a:pt x="3992" y="1745"/>
                    </a:lnTo>
                    <a:lnTo>
                      <a:pt x="3994" y="1061"/>
                    </a:lnTo>
                    <a:lnTo>
                      <a:pt x="3997" y="287"/>
                    </a:lnTo>
                    <a:lnTo>
                      <a:pt x="3999" y="54"/>
                    </a:lnTo>
                    <a:lnTo>
                      <a:pt x="4002" y="17"/>
                    </a:lnTo>
                    <a:lnTo>
                      <a:pt x="4004" y="10"/>
                    </a:lnTo>
                    <a:lnTo>
                      <a:pt x="4007" y="7"/>
                    </a:lnTo>
                    <a:lnTo>
                      <a:pt x="4009" y="5"/>
                    </a:lnTo>
                    <a:lnTo>
                      <a:pt x="4012" y="5"/>
                    </a:lnTo>
                    <a:lnTo>
                      <a:pt x="4014" y="5"/>
                    </a:lnTo>
                    <a:lnTo>
                      <a:pt x="4017" y="5"/>
                    </a:lnTo>
                    <a:lnTo>
                      <a:pt x="4019" y="5"/>
                    </a:lnTo>
                    <a:lnTo>
                      <a:pt x="4022" y="5"/>
                    </a:lnTo>
                    <a:lnTo>
                      <a:pt x="4025" y="7"/>
                    </a:lnTo>
                    <a:lnTo>
                      <a:pt x="4027" y="10"/>
                    </a:lnTo>
                    <a:lnTo>
                      <a:pt x="4030" y="13"/>
                    </a:lnTo>
                    <a:lnTo>
                      <a:pt x="4032" y="12"/>
                    </a:lnTo>
                    <a:lnTo>
                      <a:pt x="4035" y="9"/>
                    </a:lnTo>
                    <a:lnTo>
                      <a:pt x="4037" y="5"/>
                    </a:lnTo>
                    <a:lnTo>
                      <a:pt x="4040" y="4"/>
                    </a:lnTo>
                    <a:lnTo>
                      <a:pt x="4042" y="4"/>
                    </a:lnTo>
                    <a:lnTo>
                      <a:pt x="4045" y="4"/>
                    </a:lnTo>
                    <a:lnTo>
                      <a:pt x="4047" y="3"/>
                    </a:lnTo>
                    <a:lnTo>
                      <a:pt x="4050" y="3"/>
                    </a:lnTo>
                    <a:lnTo>
                      <a:pt x="4052" y="3"/>
                    </a:lnTo>
                    <a:lnTo>
                      <a:pt x="4055" y="4"/>
                    </a:lnTo>
                    <a:lnTo>
                      <a:pt x="4057" y="6"/>
                    </a:lnTo>
                    <a:lnTo>
                      <a:pt x="4060" y="9"/>
                    </a:lnTo>
                    <a:lnTo>
                      <a:pt x="4062" y="10"/>
                    </a:lnTo>
                    <a:lnTo>
                      <a:pt x="4065" y="10"/>
                    </a:lnTo>
                    <a:lnTo>
                      <a:pt x="4067" y="8"/>
                    </a:lnTo>
                    <a:lnTo>
                      <a:pt x="4070" y="8"/>
                    </a:lnTo>
                    <a:lnTo>
                      <a:pt x="4072" y="7"/>
                    </a:lnTo>
                    <a:lnTo>
                      <a:pt x="4075" y="5"/>
                    </a:lnTo>
                    <a:lnTo>
                      <a:pt x="4077" y="4"/>
                    </a:lnTo>
                    <a:lnTo>
                      <a:pt x="4080" y="3"/>
                    </a:lnTo>
                    <a:lnTo>
                      <a:pt x="4082" y="3"/>
                    </a:lnTo>
                    <a:lnTo>
                      <a:pt x="4085" y="3"/>
                    </a:lnTo>
                    <a:lnTo>
                      <a:pt x="4087" y="2"/>
                    </a:lnTo>
                    <a:lnTo>
                      <a:pt x="4090" y="2"/>
                    </a:lnTo>
                    <a:lnTo>
                      <a:pt x="4092" y="2"/>
                    </a:lnTo>
                    <a:lnTo>
                      <a:pt x="4095" y="2"/>
                    </a:lnTo>
                    <a:lnTo>
                      <a:pt x="4098" y="2"/>
                    </a:lnTo>
                    <a:lnTo>
                      <a:pt x="4100" y="2"/>
                    </a:lnTo>
                    <a:lnTo>
                      <a:pt x="4103" y="2"/>
                    </a:lnTo>
                    <a:lnTo>
                      <a:pt x="4105" y="1"/>
                    </a:lnTo>
                    <a:lnTo>
                      <a:pt x="4108" y="1"/>
                    </a:lnTo>
                    <a:lnTo>
                      <a:pt x="4110" y="1"/>
                    </a:lnTo>
                    <a:lnTo>
                      <a:pt x="4113" y="1"/>
                    </a:lnTo>
                    <a:lnTo>
                      <a:pt x="4115" y="1"/>
                    </a:lnTo>
                    <a:lnTo>
                      <a:pt x="4118" y="1"/>
                    </a:lnTo>
                    <a:lnTo>
                      <a:pt x="4120" y="1"/>
                    </a:lnTo>
                    <a:lnTo>
                      <a:pt x="4123" y="1"/>
                    </a:lnTo>
                    <a:lnTo>
                      <a:pt x="4125" y="1"/>
                    </a:lnTo>
                    <a:lnTo>
                      <a:pt x="4128" y="1"/>
                    </a:lnTo>
                    <a:lnTo>
                      <a:pt x="4130" y="1"/>
                    </a:lnTo>
                    <a:lnTo>
                      <a:pt x="4133" y="2"/>
                    </a:lnTo>
                    <a:lnTo>
                      <a:pt x="4135" y="3"/>
                    </a:lnTo>
                    <a:lnTo>
                      <a:pt x="4138" y="3"/>
                    </a:lnTo>
                    <a:lnTo>
                      <a:pt x="4140" y="3"/>
                    </a:lnTo>
                    <a:lnTo>
                      <a:pt x="4143" y="2"/>
                    </a:lnTo>
                    <a:lnTo>
                      <a:pt x="4145" y="2"/>
                    </a:lnTo>
                    <a:lnTo>
                      <a:pt x="4148" y="2"/>
                    </a:lnTo>
                    <a:lnTo>
                      <a:pt x="4150" y="4"/>
                    </a:lnTo>
                    <a:lnTo>
                      <a:pt x="4153" y="7"/>
                    </a:lnTo>
                    <a:lnTo>
                      <a:pt x="4155" y="9"/>
                    </a:lnTo>
                    <a:lnTo>
                      <a:pt x="4158" y="8"/>
                    </a:lnTo>
                    <a:lnTo>
                      <a:pt x="4160" y="7"/>
                    </a:lnTo>
                    <a:lnTo>
                      <a:pt x="4163" y="6"/>
                    </a:lnTo>
                    <a:lnTo>
                      <a:pt x="4165" y="5"/>
                    </a:lnTo>
                    <a:lnTo>
                      <a:pt x="4168" y="5"/>
                    </a:lnTo>
                    <a:lnTo>
                      <a:pt x="4171" y="5"/>
                    </a:lnTo>
                    <a:lnTo>
                      <a:pt x="4173" y="7"/>
                    </a:lnTo>
                    <a:lnTo>
                      <a:pt x="4176" y="12"/>
                    </a:lnTo>
                    <a:lnTo>
                      <a:pt x="4178" y="39"/>
                    </a:lnTo>
                    <a:lnTo>
                      <a:pt x="4181" y="143"/>
                    </a:lnTo>
                    <a:lnTo>
                      <a:pt x="4183" y="347"/>
                    </a:lnTo>
                    <a:lnTo>
                      <a:pt x="4186" y="522"/>
                    </a:lnTo>
                    <a:lnTo>
                      <a:pt x="4188" y="465"/>
                    </a:lnTo>
                    <a:lnTo>
                      <a:pt x="4191" y="276"/>
                    </a:lnTo>
                    <a:lnTo>
                      <a:pt x="4193" y="139"/>
                    </a:lnTo>
                    <a:lnTo>
                      <a:pt x="4196" y="82"/>
                    </a:lnTo>
                    <a:lnTo>
                      <a:pt x="4198" y="58"/>
                    </a:lnTo>
                    <a:lnTo>
                      <a:pt x="4201" y="46"/>
                    </a:lnTo>
                    <a:lnTo>
                      <a:pt x="4203" y="39"/>
                    </a:lnTo>
                    <a:lnTo>
                      <a:pt x="4206" y="35"/>
                    </a:lnTo>
                    <a:lnTo>
                      <a:pt x="4208" y="32"/>
                    </a:lnTo>
                    <a:lnTo>
                      <a:pt x="4211" y="31"/>
                    </a:lnTo>
                    <a:lnTo>
                      <a:pt x="4213" y="30"/>
                    </a:lnTo>
                    <a:lnTo>
                      <a:pt x="4216" y="28"/>
                    </a:lnTo>
                    <a:lnTo>
                      <a:pt x="4218" y="26"/>
                    </a:lnTo>
                    <a:lnTo>
                      <a:pt x="4221" y="23"/>
                    </a:lnTo>
                    <a:lnTo>
                      <a:pt x="4223" y="22"/>
                    </a:lnTo>
                    <a:lnTo>
                      <a:pt x="4226" y="21"/>
                    </a:lnTo>
                    <a:lnTo>
                      <a:pt x="4228" y="20"/>
                    </a:lnTo>
                    <a:lnTo>
                      <a:pt x="4231" y="19"/>
                    </a:lnTo>
                    <a:lnTo>
                      <a:pt x="4233" y="18"/>
                    </a:lnTo>
                    <a:lnTo>
                      <a:pt x="4236" y="18"/>
                    </a:lnTo>
                    <a:lnTo>
                      <a:pt x="4238" y="17"/>
                    </a:lnTo>
                    <a:lnTo>
                      <a:pt x="4241" y="16"/>
                    </a:lnTo>
                    <a:lnTo>
                      <a:pt x="4244" y="14"/>
                    </a:lnTo>
                    <a:lnTo>
                      <a:pt x="4246" y="13"/>
                    </a:lnTo>
                    <a:lnTo>
                      <a:pt x="4249" y="12"/>
                    </a:lnTo>
                    <a:lnTo>
                      <a:pt x="4251" y="12"/>
                    </a:lnTo>
                    <a:lnTo>
                      <a:pt x="4254" y="13"/>
                    </a:lnTo>
                    <a:lnTo>
                      <a:pt x="4256" y="15"/>
                    </a:lnTo>
                    <a:lnTo>
                      <a:pt x="4259" y="15"/>
                    </a:lnTo>
                    <a:lnTo>
                      <a:pt x="4261" y="14"/>
                    </a:lnTo>
                    <a:lnTo>
                      <a:pt x="4264" y="13"/>
                    </a:lnTo>
                    <a:lnTo>
                      <a:pt x="4266" y="13"/>
                    </a:lnTo>
                    <a:lnTo>
                      <a:pt x="4269" y="13"/>
                    </a:lnTo>
                    <a:lnTo>
                      <a:pt x="4271" y="11"/>
                    </a:lnTo>
                    <a:lnTo>
                      <a:pt x="4274" y="11"/>
                    </a:lnTo>
                    <a:lnTo>
                      <a:pt x="4276" y="10"/>
                    </a:lnTo>
                    <a:lnTo>
                      <a:pt x="4279" y="10"/>
                    </a:lnTo>
                    <a:lnTo>
                      <a:pt x="4281" y="9"/>
                    </a:lnTo>
                    <a:lnTo>
                      <a:pt x="4284" y="9"/>
                    </a:lnTo>
                    <a:lnTo>
                      <a:pt x="4286" y="9"/>
                    </a:lnTo>
                    <a:lnTo>
                      <a:pt x="4289" y="12"/>
                    </a:lnTo>
                    <a:lnTo>
                      <a:pt x="4291" y="18"/>
                    </a:lnTo>
                    <a:lnTo>
                      <a:pt x="4294" y="29"/>
                    </a:lnTo>
                    <a:lnTo>
                      <a:pt x="4296" y="34"/>
                    </a:lnTo>
                    <a:lnTo>
                      <a:pt x="4299" y="29"/>
                    </a:lnTo>
                    <a:lnTo>
                      <a:pt x="4301" y="20"/>
                    </a:lnTo>
                    <a:lnTo>
                      <a:pt x="4304" y="12"/>
                    </a:lnTo>
                    <a:lnTo>
                      <a:pt x="4306" y="11"/>
                    </a:lnTo>
                    <a:lnTo>
                      <a:pt x="4309" y="19"/>
                    </a:lnTo>
                    <a:lnTo>
                      <a:pt x="4311" y="37"/>
                    </a:lnTo>
                    <a:lnTo>
                      <a:pt x="4314" y="53"/>
                    </a:lnTo>
                    <a:lnTo>
                      <a:pt x="4316" y="46"/>
                    </a:lnTo>
                    <a:lnTo>
                      <a:pt x="4319" y="28"/>
                    </a:lnTo>
                    <a:lnTo>
                      <a:pt x="4322" y="15"/>
                    </a:lnTo>
                    <a:lnTo>
                      <a:pt x="4324" y="11"/>
                    </a:lnTo>
                    <a:lnTo>
                      <a:pt x="4327" y="11"/>
                    </a:lnTo>
                    <a:lnTo>
                      <a:pt x="4329" y="9"/>
                    </a:lnTo>
                    <a:lnTo>
                      <a:pt x="4332" y="8"/>
                    </a:lnTo>
                    <a:lnTo>
                      <a:pt x="4334" y="6"/>
                    </a:lnTo>
                    <a:lnTo>
                      <a:pt x="4337" y="6"/>
                    </a:lnTo>
                    <a:lnTo>
                      <a:pt x="4339" y="7"/>
                    </a:lnTo>
                    <a:lnTo>
                      <a:pt x="4342" y="9"/>
                    </a:lnTo>
                    <a:lnTo>
                      <a:pt x="4344" y="12"/>
                    </a:lnTo>
                    <a:lnTo>
                      <a:pt x="4347" y="20"/>
                    </a:lnTo>
                    <a:lnTo>
                      <a:pt x="4349" y="32"/>
                    </a:lnTo>
                    <a:lnTo>
                      <a:pt x="4352" y="36"/>
                    </a:lnTo>
                    <a:lnTo>
                      <a:pt x="4354" y="32"/>
                    </a:lnTo>
                    <a:lnTo>
                      <a:pt x="4357" y="19"/>
                    </a:lnTo>
                    <a:lnTo>
                      <a:pt x="4359" y="10"/>
                    </a:lnTo>
                    <a:lnTo>
                      <a:pt x="4362" y="7"/>
                    </a:lnTo>
                    <a:lnTo>
                      <a:pt x="4364" y="7"/>
                    </a:lnTo>
                    <a:lnTo>
                      <a:pt x="4367" y="8"/>
                    </a:lnTo>
                    <a:lnTo>
                      <a:pt x="4369" y="8"/>
                    </a:lnTo>
                    <a:lnTo>
                      <a:pt x="4372" y="9"/>
                    </a:lnTo>
                    <a:lnTo>
                      <a:pt x="4374" y="18"/>
                    </a:lnTo>
                    <a:lnTo>
                      <a:pt x="4377" y="35"/>
                    </a:lnTo>
                    <a:lnTo>
                      <a:pt x="4379" y="44"/>
                    </a:lnTo>
                    <a:lnTo>
                      <a:pt x="4382" y="32"/>
                    </a:lnTo>
                    <a:lnTo>
                      <a:pt x="4384" y="16"/>
                    </a:lnTo>
                    <a:lnTo>
                      <a:pt x="4387" y="8"/>
                    </a:lnTo>
                    <a:lnTo>
                      <a:pt x="4389" y="7"/>
                    </a:lnTo>
                    <a:lnTo>
                      <a:pt x="4392" y="8"/>
                    </a:lnTo>
                    <a:lnTo>
                      <a:pt x="4395" y="10"/>
                    </a:lnTo>
                    <a:lnTo>
                      <a:pt x="4397" y="11"/>
                    </a:lnTo>
                    <a:lnTo>
                      <a:pt x="4400" y="11"/>
                    </a:lnTo>
                    <a:lnTo>
                      <a:pt x="4402" y="12"/>
                    </a:lnTo>
                    <a:lnTo>
                      <a:pt x="4405" y="13"/>
                    </a:lnTo>
                    <a:lnTo>
                      <a:pt x="4407" y="13"/>
                    </a:lnTo>
                    <a:lnTo>
                      <a:pt x="4410" y="15"/>
                    </a:lnTo>
                    <a:lnTo>
                      <a:pt x="4412" y="18"/>
                    </a:lnTo>
                    <a:lnTo>
                      <a:pt x="4415" y="21"/>
                    </a:lnTo>
                    <a:lnTo>
                      <a:pt x="4417" y="23"/>
                    </a:lnTo>
                    <a:lnTo>
                      <a:pt x="4420" y="23"/>
                    </a:lnTo>
                    <a:lnTo>
                      <a:pt x="4422" y="25"/>
                    </a:lnTo>
                    <a:lnTo>
                      <a:pt x="4425" y="24"/>
                    </a:lnTo>
                    <a:lnTo>
                      <a:pt x="4427" y="25"/>
                    </a:lnTo>
                    <a:lnTo>
                      <a:pt x="4430" y="28"/>
                    </a:lnTo>
                    <a:lnTo>
                      <a:pt x="4432" y="31"/>
                    </a:lnTo>
                    <a:lnTo>
                      <a:pt x="4435" y="32"/>
                    </a:lnTo>
                    <a:lnTo>
                      <a:pt x="4437" y="29"/>
                    </a:lnTo>
                    <a:lnTo>
                      <a:pt x="4440" y="28"/>
                    </a:lnTo>
                    <a:lnTo>
                      <a:pt x="4442" y="27"/>
                    </a:lnTo>
                    <a:lnTo>
                      <a:pt x="4445" y="26"/>
                    </a:lnTo>
                    <a:lnTo>
                      <a:pt x="4447" y="24"/>
                    </a:lnTo>
                    <a:lnTo>
                      <a:pt x="4450" y="22"/>
                    </a:lnTo>
                    <a:lnTo>
                      <a:pt x="4452" y="20"/>
                    </a:lnTo>
                    <a:lnTo>
                      <a:pt x="4455" y="19"/>
                    </a:lnTo>
                    <a:lnTo>
                      <a:pt x="4457" y="18"/>
                    </a:lnTo>
                    <a:lnTo>
                      <a:pt x="4460" y="20"/>
                    </a:lnTo>
                    <a:lnTo>
                      <a:pt x="4462" y="23"/>
                    </a:lnTo>
                    <a:lnTo>
                      <a:pt x="4465" y="26"/>
                    </a:lnTo>
                    <a:lnTo>
                      <a:pt x="4468" y="25"/>
                    </a:lnTo>
                    <a:lnTo>
                      <a:pt x="4470" y="19"/>
                    </a:lnTo>
                    <a:lnTo>
                      <a:pt x="4473" y="14"/>
                    </a:lnTo>
                    <a:lnTo>
                      <a:pt x="4475" y="12"/>
                    </a:lnTo>
                    <a:lnTo>
                      <a:pt x="4478" y="12"/>
                    </a:lnTo>
                    <a:lnTo>
                      <a:pt x="4480" y="14"/>
                    </a:lnTo>
                    <a:lnTo>
                      <a:pt x="4483" y="26"/>
                    </a:lnTo>
                    <a:lnTo>
                      <a:pt x="4485" y="49"/>
                    </a:lnTo>
                    <a:lnTo>
                      <a:pt x="4488" y="60"/>
                    </a:lnTo>
                    <a:lnTo>
                      <a:pt x="4490" y="46"/>
                    </a:lnTo>
                    <a:lnTo>
                      <a:pt x="4493" y="23"/>
                    </a:lnTo>
                    <a:lnTo>
                      <a:pt x="4495" y="10"/>
                    </a:lnTo>
                    <a:lnTo>
                      <a:pt x="4498" y="6"/>
                    </a:lnTo>
                    <a:lnTo>
                      <a:pt x="4500" y="5"/>
                    </a:lnTo>
                    <a:lnTo>
                      <a:pt x="4503" y="5"/>
                    </a:lnTo>
                    <a:lnTo>
                      <a:pt x="4505" y="5"/>
                    </a:lnTo>
                    <a:lnTo>
                      <a:pt x="4508" y="5"/>
                    </a:lnTo>
                    <a:lnTo>
                      <a:pt x="4510" y="5"/>
                    </a:lnTo>
                    <a:lnTo>
                      <a:pt x="4513" y="6"/>
                    </a:lnTo>
                    <a:lnTo>
                      <a:pt x="4515" y="6"/>
                    </a:lnTo>
                    <a:lnTo>
                      <a:pt x="4518" y="6"/>
                    </a:lnTo>
                    <a:lnTo>
                      <a:pt x="4520" y="8"/>
                    </a:lnTo>
                    <a:lnTo>
                      <a:pt x="4523" y="10"/>
                    </a:lnTo>
                    <a:lnTo>
                      <a:pt x="4525" y="11"/>
                    </a:lnTo>
                    <a:lnTo>
                      <a:pt x="4528" y="10"/>
                    </a:lnTo>
                    <a:lnTo>
                      <a:pt x="4530" y="9"/>
                    </a:lnTo>
                    <a:lnTo>
                      <a:pt x="4533" y="10"/>
                    </a:lnTo>
                    <a:lnTo>
                      <a:pt x="4535" y="11"/>
                    </a:lnTo>
                    <a:lnTo>
                      <a:pt x="4538" y="14"/>
                    </a:lnTo>
                    <a:lnTo>
                      <a:pt x="4541" y="19"/>
                    </a:lnTo>
                    <a:lnTo>
                      <a:pt x="4543" y="23"/>
                    </a:lnTo>
                    <a:lnTo>
                      <a:pt x="4546" y="22"/>
                    </a:lnTo>
                    <a:lnTo>
                      <a:pt x="4548" y="16"/>
                    </a:lnTo>
                    <a:lnTo>
                      <a:pt x="4551" y="13"/>
                    </a:lnTo>
                    <a:lnTo>
                      <a:pt x="4553" y="14"/>
                    </a:lnTo>
                    <a:lnTo>
                      <a:pt x="4556" y="16"/>
                    </a:lnTo>
                    <a:lnTo>
                      <a:pt x="4558" y="12"/>
                    </a:lnTo>
                    <a:lnTo>
                      <a:pt x="4561" y="9"/>
                    </a:lnTo>
                    <a:lnTo>
                      <a:pt x="4563" y="13"/>
                    </a:lnTo>
                    <a:lnTo>
                      <a:pt x="4566" y="27"/>
                    </a:lnTo>
                    <a:lnTo>
                      <a:pt x="4568" y="40"/>
                    </a:lnTo>
                    <a:lnTo>
                      <a:pt x="4571" y="39"/>
                    </a:lnTo>
                    <a:lnTo>
                      <a:pt x="4573" y="24"/>
                    </a:lnTo>
                    <a:lnTo>
                      <a:pt x="4576" y="11"/>
                    </a:lnTo>
                    <a:lnTo>
                      <a:pt x="4578" y="7"/>
                    </a:lnTo>
                    <a:lnTo>
                      <a:pt x="4581" y="6"/>
                    </a:lnTo>
                    <a:lnTo>
                      <a:pt x="4583" y="5"/>
                    </a:lnTo>
                    <a:lnTo>
                      <a:pt x="4586" y="5"/>
                    </a:lnTo>
                    <a:lnTo>
                      <a:pt x="4588" y="4"/>
                    </a:lnTo>
                    <a:lnTo>
                      <a:pt x="4591" y="4"/>
                    </a:lnTo>
                    <a:lnTo>
                      <a:pt x="4593" y="5"/>
                    </a:lnTo>
                    <a:lnTo>
                      <a:pt x="4596" y="6"/>
                    </a:lnTo>
                    <a:lnTo>
                      <a:pt x="4598" y="10"/>
                    </a:lnTo>
                    <a:lnTo>
                      <a:pt x="4601" y="18"/>
                    </a:lnTo>
                    <a:lnTo>
                      <a:pt x="4603" y="28"/>
                    </a:lnTo>
                    <a:lnTo>
                      <a:pt x="4606" y="29"/>
                    </a:lnTo>
                    <a:lnTo>
                      <a:pt x="4608" y="21"/>
                    </a:lnTo>
                    <a:lnTo>
                      <a:pt x="4611" y="12"/>
                    </a:lnTo>
                    <a:lnTo>
                      <a:pt x="4614" y="8"/>
                    </a:lnTo>
                    <a:lnTo>
                      <a:pt x="4616" y="9"/>
                    </a:lnTo>
                    <a:lnTo>
                      <a:pt x="4619" y="12"/>
                    </a:lnTo>
                    <a:lnTo>
                      <a:pt x="4621" y="17"/>
                    </a:lnTo>
                    <a:lnTo>
                      <a:pt x="4624" y="25"/>
                    </a:lnTo>
                    <a:lnTo>
                      <a:pt x="4626" y="32"/>
                    </a:lnTo>
                    <a:lnTo>
                      <a:pt x="4629" y="29"/>
                    </a:lnTo>
                    <a:lnTo>
                      <a:pt x="4631" y="19"/>
                    </a:lnTo>
                    <a:lnTo>
                      <a:pt x="4634" y="12"/>
                    </a:lnTo>
                    <a:lnTo>
                      <a:pt x="4636" y="11"/>
                    </a:lnTo>
                    <a:lnTo>
                      <a:pt x="4639" y="11"/>
                    </a:lnTo>
                    <a:lnTo>
                      <a:pt x="4641" y="11"/>
                    </a:lnTo>
                    <a:lnTo>
                      <a:pt x="4644" y="11"/>
                    </a:lnTo>
                    <a:lnTo>
                      <a:pt x="4646" y="12"/>
                    </a:lnTo>
                    <a:lnTo>
                      <a:pt x="4649" y="11"/>
                    </a:lnTo>
                    <a:lnTo>
                      <a:pt x="4651" y="10"/>
                    </a:lnTo>
                    <a:lnTo>
                      <a:pt x="4654" y="9"/>
                    </a:lnTo>
                    <a:lnTo>
                      <a:pt x="4656" y="9"/>
                    </a:lnTo>
                    <a:lnTo>
                      <a:pt x="4659" y="9"/>
                    </a:lnTo>
                    <a:lnTo>
                      <a:pt x="4661" y="9"/>
                    </a:lnTo>
                    <a:lnTo>
                      <a:pt x="4664" y="10"/>
                    </a:lnTo>
                    <a:lnTo>
                      <a:pt x="4666" y="11"/>
                    </a:lnTo>
                    <a:lnTo>
                      <a:pt x="4669" y="12"/>
                    </a:lnTo>
                    <a:lnTo>
                      <a:pt x="4671" y="12"/>
                    </a:lnTo>
                    <a:lnTo>
                      <a:pt x="4674" y="11"/>
                    </a:lnTo>
                    <a:lnTo>
                      <a:pt x="4676" y="9"/>
                    </a:lnTo>
                    <a:lnTo>
                      <a:pt x="4679" y="8"/>
                    </a:lnTo>
                    <a:lnTo>
                      <a:pt x="4681" y="6"/>
                    </a:lnTo>
                    <a:lnTo>
                      <a:pt x="4684" y="5"/>
                    </a:lnTo>
                    <a:lnTo>
                      <a:pt x="4687" y="6"/>
                    </a:lnTo>
                    <a:lnTo>
                      <a:pt x="4689" y="13"/>
                    </a:lnTo>
                    <a:lnTo>
                      <a:pt x="4692" y="78"/>
                    </a:lnTo>
                    <a:lnTo>
                      <a:pt x="4694" y="268"/>
                    </a:lnTo>
                    <a:lnTo>
                      <a:pt x="4697" y="603"/>
                    </a:lnTo>
                    <a:lnTo>
                      <a:pt x="4699" y="943"/>
                    </a:lnTo>
                    <a:lnTo>
                      <a:pt x="4702" y="1221"/>
                    </a:lnTo>
                    <a:lnTo>
                      <a:pt x="4704" y="1465"/>
                    </a:lnTo>
                    <a:lnTo>
                      <a:pt x="4707" y="1715"/>
                    </a:lnTo>
                    <a:lnTo>
                      <a:pt x="4709" y="1906"/>
                    </a:lnTo>
                    <a:lnTo>
                      <a:pt x="4712" y="1864"/>
                    </a:lnTo>
                    <a:lnTo>
                      <a:pt x="4714" y="1316"/>
                    </a:lnTo>
                    <a:lnTo>
                      <a:pt x="4717" y="612"/>
                    </a:lnTo>
                    <a:lnTo>
                      <a:pt x="4719" y="360"/>
                    </a:lnTo>
                    <a:lnTo>
                      <a:pt x="4722" y="293"/>
                    </a:lnTo>
                    <a:lnTo>
                      <a:pt x="4724" y="244"/>
                    </a:lnTo>
                    <a:lnTo>
                      <a:pt x="4727" y="214"/>
                    </a:lnTo>
                    <a:lnTo>
                      <a:pt x="4729" y="181"/>
                    </a:lnTo>
                    <a:lnTo>
                      <a:pt x="4732" y="165"/>
                    </a:lnTo>
                    <a:lnTo>
                      <a:pt x="4734" y="148"/>
                    </a:lnTo>
                    <a:lnTo>
                      <a:pt x="4737" y="129"/>
                    </a:lnTo>
                    <a:lnTo>
                      <a:pt x="4739" y="117"/>
                    </a:lnTo>
                    <a:lnTo>
                      <a:pt x="4742" y="109"/>
                    </a:lnTo>
                    <a:lnTo>
                      <a:pt x="4744" y="101"/>
                    </a:lnTo>
                    <a:lnTo>
                      <a:pt x="4747" y="93"/>
                    </a:lnTo>
                    <a:lnTo>
                      <a:pt x="4749" y="83"/>
                    </a:lnTo>
                    <a:lnTo>
                      <a:pt x="4752" y="73"/>
                    </a:lnTo>
                    <a:lnTo>
                      <a:pt x="4754" y="65"/>
                    </a:lnTo>
                    <a:lnTo>
                      <a:pt x="4757" y="59"/>
                    </a:lnTo>
                    <a:lnTo>
                      <a:pt x="4760" y="53"/>
                    </a:lnTo>
                    <a:lnTo>
                      <a:pt x="4762" y="47"/>
                    </a:lnTo>
                    <a:lnTo>
                      <a:pt x="4765" y="44"/>
                    </a:lnTo>
                    <a:lnTo>
                      <a:pt x="4767" y="40"/>
                    </a:lnTo>
                    <a:lnTo>
                      <a:pt x="4770" y="37"/>
                    </a:lnTo>
                    <a:lnTo>
                      <a:pt x="4772" y="35"/>
                    </a:lnTo>
                    <a:lnTo>
                      <a:pt x="4775" y="33"/>
                    </a:lnTo>
                    <a:lnTo>
                      <a:pt x="4777" y="31"/>
                    </a:lnTo>
                    <a:lnTo>
                      <a:pt x="4780" y="29"/>
                    </a:lnTo>
                    <a:lnTo>
                      <a:pt x="4782" y="28"/>
                    </a:lnTo>
                    <a:lnTo>
                      <a:pt x="4785" y="27"/>
                    </a:lnTo>
                    <a:lnTo>
                      <a:pt x="4787" y="26"/>
                    </a:lnTo>
                    <a:lnTo>
                      <a:pt x="4790" y="27"/>
                    </a:lnTo>
                    <a:lnTo>
                      <a:pt x="4792" y="27"/>
                    </a:lnTo>
                    <a:lnTo>
                      <a:pt x="4795" y="27"/>
                    </a:lnTo>
                    <a:lnTo>
                      <a:pt x="4797" y="25"/>
                    </a:lnTo>
                    <a:lnTo>
                      <a:pt x="4800" y="22"/>
                    </a:lnTo>
                    <a:lnTo>
                      <a:pt x="4802" y="20"/>
                    </a:lnTo>
                    <a:lnTo>
                      <a:pt x="4805" y="19"/>
                    </a:lnTo>
                    <a:lnTo>
                      <a:pt x="4807" y="18"/>
                    </a:lnTo>
                    <a:lnTo>
                      <a:pt x="4810" y="17"/>
                    </a:lnTo>
                    <a:lnTo>
                      <a:pt x="4812" y="16"/>
                    </a:lnTo>
                    <a:lnTo>
                      <a:pt x="4815" y="16"/>
                    </a:lnTo>
                    <a:lnTo>
                      <a:pt x="4817" y="15"/>
                    </a:lnTo>
                    <a:lnTo>
                      <a:pt x="4820" y="15"/>
                    </a:lnTo>
                    <a:lnTo>
                      <a:pt x="4822" y="14"/>
                    </a:lnTo>
                    <a:lnTo>
                      <a:pt x="4825" y="13"/>
                    </a:lnTo>
                    <a:lnTo>
                      <a:pt x="4827" y="13"/>
                    </a:lnTo>
                    <a:lnTo>
                      <a:pt x="4830" y="13"/>
                    </a:lnTo>
                    <a:lnTo>
                      <a:pt x="4833" y="16"/>
                    </a:lnTo>
                    <a:lnTo>
                      <a:pt x="4835" y="19"/>
                    </a:lnTo>
                    <a:lnTo>
                      <a:pt x="4838" y="19"/>
                    </a:lnTo>
                    <a:lnTo>
                      <a:pt x="4840" y="16"/>
                    </a:lnTo>
                    <a:lnTo>
                      <a:pt x="4843" y="13"/>
                    </a:lnTo>
                    <a:lnTo>
                      <a:pt x="4845" y="12"/>
                    </a:lnTo>
                    <a:lnTo>
                      <a:pt x="4848" y="12"/>
                    </a:lnTo>
                    <a:lnTo>
                      <a:pt x="4850" y="12"/>
                    </a:lnTo>
                    <a:lnTo>
                      <a:pt x="4853" y="14"/>
                    </a:lnTo>
                    <a:lnTo>
                      <a:pt x="4855" y="15"/>
                    </a:lnTo>
                    <a:lnTo>
                      <a:pt x="4858" y="17"/>
                    </a:lnTo>
                    <a:lnTo>
                      <a:pt x="4860" y="18"/>
                    </a:lnTo>
                    <a:lnTo>
                      <a:pt x="4863" y="20"/>
                    </a:lnTo>
                    <a:lnTo>
                      <a:pt x="4865" y="20"/>
                    </a:lnTo>
                    <a:lnTo>
                      <a:pt x="4868" y="19"/>
                    </a:lnTo>
                    <a:lnTo>
                      <a:pt x="4870" y="20"/>
                    </a:lnTo>
                    <a:lnTo>
                      <a:pt x="4873" y="23"/>
                    </a:lnTo>
                    <a:lnTo>
                      <a:pt x="4875" y="25"/>
                    </a:lnTo>
                    <a:lnTo>
                      <a:pt x="4878" y="25"/>
                    </a:lnTo>
                    <a:lnTo>
                      <a:pt x="4880" y="24"/>
                    </a:lnTo>
                    <a:lnTo>
                      <a:pt x="4883" y="24"/>
                    </a:lnTo>
                    <a:lnTo>
                      <a:pt x="4885" y="23"/>
                    </a:lnTo>
                    <a:lnTo>
                      <a:pt x="4888" y="22"/>
                    </a:lnTo>
                    <a:lnTo>
                      <a:pt x="4890" y="22"/>
                    </a:lnTo>
                    <a:lnTo>
                      <a:pt x="4893" y="23"/>
                    </a:lnTo>
                    <a:lnTo>
                      <a:pt x="4895" y="26"/>
                    </a:lnTo>
                    <a:lnTo>
                      <a:pt x="4898" y="28"/>
                    </a:lnTo>
                    <a:lnTo>
                      <a:pt x="4900" y="30"/>
                    </a:lnTo>
                    <a:lnTo>
                      <a:pt x="4903" y="30"/>
                    </a:lnTo>
                    <a:lnTo>
                      <a:pt x="4906" y="28"/>
                    </a:lnTo>
                    <a:lnTo>
                      <a:pt x="4908" y="26"/>
                    </a:lnTo>
                    <a:lnTo>
                      <a:pt x="4911" y="25"/>
                    </a:lnTo>
                    <a:lnTo>
                      <a:pt x="4913" y="23"/>
                    </a:lnTo>
                    <a:lnTo>
                      <a:pt x="4916" y="25"/>
                    </a:lnTo>
                    <a:lnTo>
                      <a:pt x="4918" y="32"/>
                    </a:lnTo>
                    <a:lnTo>
                      <a:pt x="4921" y="43"/>
                    </a:lnTo>
                    <a:lnTo>
                      <a:pt x="4923" y="56"/>
                    </a:lnTo>
                    <a:lnTo>
                      <a:pt x="4926" y="69"/>
                    </a:lnTo>
                    <a:lnTo>
                      <a:pt x="4928" y="80"/>
                    </a:lnTo>
                    <a:lnTo>
                      <a:pt x="4931" y="88"/>
                    </a:lnTo>
                    <a:lnTo>
                      <a:pt x="4933" y="100"/>
                    </a:lnTo>
                    <a:lnTo>
                      <a:pt x="4936" y="112"/>
                    </a:lnTo>
                    <a:lnTo>
                      <a:pt x="4938" y="125"/>
                    </a:lnTo>
                    <a:lnTo>
                      <a:pt x="4941" y="139"/>
                    </a:lnTo>
                    <a:lnTo>
                      <a:pt x="4943" y="161"/>
                    </a:lnTo>
                    <a:lnTo>
                      <a:pt x="4946" y="194"/>
                    </a:lnTo>
                    <a:lnTo>
                      <a:pt x="4948" y="234"/>
                    </a:lnTo>
                    <a:lnTo>
                      <a:pt x="4951" y="272"/>
                    </a:lnTo>
                    <a:lnTo>
                      <a:pt x="4953" y="298"/>
                    </a:lnTo>
                    <a:lnTo>
                      <a:pt x="4956" y="312"/>
                    </a:lnTo>
                    <a:lnTo>
                      <a:pt x="4958" y="309"/>
                    </a:lnTo>
                    <a:lnTo>
                      <a:pt x="4961" y="316"/>
                    </a:lnTo>
                    <a:lnTo>
                      <a:pt x="4963" y="334"/>
                    </a:lnTo>
                    <a:lnTo>
                      <a:pt x="4966" y="360"/>
                    </a:lnTo>
                    <a:lnTo>
                      <a:pt x="4968" y="394"/>
                    </a:lnTo>
                    <a:lnTo>
                      <a:pt x="4971" y="441"/>
                    </a:lnTo>
                    <a:lnTo>
                      <a:pt x="4973" y="541"/>
                    </a:lnTo>
                    <a:lnTo>
                      <a:pt x="4976" y="766"/>
                    </a:lnTo>
                    <a:lnTo>
                      <a:pt x="4979" y="1199"/>
                    </a:lnTo>
                    <a:lnTo>
                      <a:pt x="4981" y="1603"/>
                    </a:lnTo>
                    <a:lnTo>
                      <a:pt x="4984" y="1936"/>
                    </a:lnTo>
                    <a:lnTo>
                      <a:pt x="4986" y="2240"/>
                    </a:lnTo>
                    <a:lnTo>
                      <a:pt x="4989" y="2335"/>
                    </a:lnTo>
                    <a:lnTo>
                      <a:pt x="4991" y="1833"/>
                    </a:lnTo>
                    <a:lnTo>
                      <a:pt x="4994" y="1099"/>
                    </a:lnTo>
                    <a:lnTo>
                      <a:pt x="4996" y="896"/>
                    </a:lnTo>
                    <a:lnTo>
                      <a:pt x="4999" y="966"/>
                    </a:lnTo>
                    <a:lnTo>
                      <a:pt x="5001" y="992"/>
                    </a:lnTo>
                    <a:lnTo>
                      <a:pt x="5004" y="1032"/>
                    </a:lnTo>
                    <a:lnTo>
                      <a:pt x="5006" y="1045"/>
                    </a:lnTo>
                    <a:lnTo>
                      <a:pt x="5009" y="1066"/>
                    </a:lnTo>
                    <a:lnTo>
                      <a:pt x="5011" y="1058"/>
                    </a:lnTo>
                    <a:lnTo>
                      <a:pt x="5014" y="810"/>
                    </a:lnTo>
                    <a:lnTo>
                      <a:pt x="5016" y="798"/>
                    </a:lnTo>
                    <a:lnTo>
                      <a:pt x="5019" y="821"/>
                    </a:lnTo>
                    <a:lnTo>
                      <a:pt x="5021" y="859"/>
                    </a:lnTo>
                    <a:lnTo>
                      <a:pt x="5024" y="879"/>
                    </a:lnTo>
                    <a:lnTo>
                      <a:pt x="5026" y="924"/>
                    </a:lnTo>
                    <a:lnTo>
                      <a:pt x="5029" y="930"/>
                    </a:lnTo>
                    <a:lnTo>
                      <a:pt x="5031" y="963"/>
                    </a:lnTo>
                    <a:lnTo>
                      <a:pt x="5034" y="1003"/>
                    </a:lnTo>
                    <a:lnTo>
                      <a:pt x="5036" y="1039"/>
                    </a:lnTo>
                    <a:lnTo>
                      <a:pt x="5039" y="1094"/>
                    </a:lnTo>
                    <a:lnTo>
                      <a:pt x="5041" y="1124"/>
                    </a:lnTo>
                    <a:lnTo>
                      <a:pt x="5044" y="1176"/>
                    </a:lnTo>
                    <a:lnTo>
                      <a:pt x="5046" y="1187"/>
                    </a:lnTo>
                    <a:lnTo>
                      <a:pt x="5049" y="1193"/>
                    </a:lnTo>
                    <a:lnTo>
                      <a:pt x="5052" y="1268"/>
                    </a:lnTo>
                    <a:lnTo>
                      <a:pt x="5054" y="1329"/>
                    </a:lnTo>
                    <a:lnTo>
                      <a:pt x="5057" y="1388"/>
                    </a:lnTo>
                    <a:lnTo>
                      <a:pt x="5059" y="1377"/>
                    </a:lnTo>
                    <a:lnTo>
                      <a:pt x="5062" y="1402"/>
                    </a:lnTo>
                    <a:lnTo>
                      <a:pt x="5064" y="1489"/>
                    </a:lnTo>
                    <a:lnTo>
                      <a:pt x="5067" y="1540"/>
                    </a:lnTo>
                    <a:lnTo>
                      <a:pt x="5069" y="1545"/>
                    </a:lnTo>
                    <a:lnTo>
                      <a:pt x="5072" y="1578"/>
                    </a:lnTo>
                    <a:lnTo>
                      <a:pt x="5074" y="1616"/>
                    </a:lnTo>
                    <a:lnTo>
                      <a:pt x="5077" y="1684"/>
                    </a:lnTo>
                    <a:lnTo>
                      <a:pt x="5079" y="1894"/>
                    </a:lnTo>
                    <a:lnTo>
                      <a:pt x="5082" y="2438"/>
                    </a:lnTo>
                    <a:lnTo>
                      <a:pt x="5084" y="3370"/>
                    </a:lnTo>
                    <a:lnTo>
                      <a:pt x="5087" y="4326"/>
                    </a:lnTo>
                    <a:lnTo>
                      <a:pt x="5089" y="5072"/>
                    </a:lnTo>
                    <a:lnTo>
                      <a:pt x="5092" y="5780"/>
                    </a:lnTo>
                    <a:lnTo>
                      <a:pt x="5094" y="6088"/>
                    </a:lnTo>
                    <a:lnTo>
                      <a:pt x="5097" y="6266"/>
                    </a:lnTo>
                    <a:lnTo>
                      <a:pt x="5099" y="6332"/>
                    </a:lnTo>
                    <a:lnTo>
                      <a:pt x="5102" y="5955"/>
                    </a:lnTo>
                    <a:lnTo>
                      <a:pt x="5104" y="3030"/>
                    </a:lnTo>
                    <a:lnTo>
                      <a:pt x="5107" y="2176"/>
                    </a:lnTo>
                    <a:lnTo>
                      <a:pt x="5109" y="2202"/>
                    </a:lnTo>
                    <a:lnTo>
                      <a:pt x="5112" y="2247"/>
                    </a:lnTo>
                    <a:lnTo>
                      <a:pt x="5114" y="2158"/>
                    </a:lnTo>
                    <a:lnTo>
                      <a:pt x="5117" y="270"/>
                    </a:lnTo>
                    <a:lnTo>
                      <a:pt x="5119" y="89"/>
                    </a:lnTo>
                    <a:lnTo>
                      <a:pt x="5122" y="63"/>
                    </a:lnTo>
                    <a:lnTo>
                      <a:pt x="5125" y="51"/>
                    </a:lnTo>
                    <a:lnTo>
                      <a:pt x="5127" y="46"/>
                    </a:lnTo>
                    <a:lnTo>
                      <a:pt x="5130" y="45"/>
                    </a:lnTo>
                    <a:lnTo>
                      <a:pt x="5132" y="45"/>
                    </a:lnTo>
                    <a:lnTo>
                      <a:pt x="5135" y="45"/>
                    </a:lnTo>
                    <a:lnTo>
                      <a:pt x="5137" y="44"/>
                    </a:lnTo>
                    <a:lnTo>
                      <a:pt x="5140" y="40"/>
                    </a:lnTo>
                    <a:lnTo>
                      <a:pt x="5142" y="35"/>
                    </a:lnTo>
                    <a:lnTo>
                      <a:pt x="5145" y="32"/>
                    </a:lnTo>
                    <a:lnTo>
                      <a:pt x="5147" y="36"/>
                    </a:lnTo>
                    <a:lnTo>
                      <a:pt x="5150" y="48"/>
                    </a:lnTo>
                    <a:lnTo>
                      <a:pt x="5152" y="61"/>
                    </a:lnTo>
                    <a:lnTo>
                      <a:pt x="5155" y="64"/>
                    </a:lnTo>
                    <a:lnTo>
                      <a:pt x="5157" y="55"/>
                    </a:lnTo>
                    <a:lnTo>
                      <a:pt x="5160" y="39"/>
                    </a:lnTo>
                    <a:lnTo>
                      <a:pt x="5162" y="26"/>
                    </a:lnTo>
                    <a:lnTo>
                      <a:pt x="5165" y="22"/>
                    </a:lnTo>
                    <a:lnTo>
                      <a:pt x="5167" y="25"/>
                    </a:lnTo>
                    <a:lnTo>
                      <a:pt x="5170" y="25"/>
                    </a:lnTo>
                    <a:lnTo>
                      <a:pt x="5172" y="23"/>
                    </a:lnTo>
                    <a:lnTo>
                      <a:pt x="5175" y="21"/>
                    </a:lnTo>
                    <a:lnTo>
                      <a:pt x="5177" y="19"/>
                    </a:lnTo>
                    <a:lnTo>
                      <a:pt x="5180" y="17"/>
                    </a:lnTo>
                    <a:lnTo>
                      <a:pt x="5182" y="15"/>
                    </a:lnTo>
                    <a:lnTo>
                      <a:pt x="5185" y="16"/>
                    </a:lnTo>
                    <a:lnTo>
                      <a:pt x="5187" y="18"/>
                    </a:lnTo>
                    <a:lnTo>
                      <a:pt x="5190" y="21"/>
                    </a:lnTo>
                    <a:lnTo>
                      <a:pt x="5192" y="20"/>
                    </a:lnTo>
                    <a:lnTo>
                      <a:pt x="5195" y="17"/>
                    </a:lnTo>
                    <a:lnTo>
                      <a:pt x="5198" y="15"/>
                    </a:lnTo>
                    <a:lnTo>
                      <a:pt x="5200" y="14"/>
                    </a:lnTo>
                    <a:lnTo>
                      <a:pt x="5203" y="13"/>
                    </a:lnTo>
                    <a:lnTo>
                      <a:pt x="5205" y="13"/>
                    </a:lnTo>
                    <a:lnTo>
                      <a:pt x="5208" y="13"/>
                    </a:lnTo>
                    <a:lnTo>
                      <a:pt x="5210" y="13"/>
                    </a:lnTo>
                    <a:lnTo>
                      <a:pt x="5213" y="15"/>
                    </a:lnTo>
                    <a:lnTo>
                      <a:pt x="5215" y="18"/>
                    </a:lnTo>
                    <a:lnTo>
                      <a:pt x="5218" y="23"/>
                    </a:lnTo>
                    <a:lnTo>
                      <a:pt x="5220" y="24"/>
                    </a:lnTo>
                    <a:lnTo>
                      <a:pt x="5223" y="21"/>
                    </a:lnTo>
                    <a:lnTo>
                      <a:pt x="5225" y="16"/>
                    </a:lnTo>
                    <a:lnTo>
                      <a:pt x="5228" y="16"/>
                    </a:lnTo>
                    <a:lnTo>
                      <a:pt x="5230" y="18"/>
                    </a:lnTo>
                    <a:lnTo>
                      <a:pt x="5233" y="21"/>
                    </a:lnTo>
                    <a:lnTo>
                      <a:pt x="5235" y="23"/>
                    </a:lnTo>
                    <a:lnTo>
                      <a:pt x="5238" y="28"/>
                    </a:lnTo>
                    <a:lnTo>
                      <a:pt x="5240" y="28"/>
                    </a:lnTo>
                    <a:lnTo>
                      <a:pt x="5243" y="23"/>
                    </a:lnTo>
                    <a:lnTo>
                      <a:pt x="5245" y="18"/>
                    </a:lnTo>
                    <a:lnTo>
                      <a:pt x="5248" y="19"/>
                    </a:lnTo>
                    <a:lnTo>
                      <a:pt x="5250" y="19"/>
                    </a:lnTo>
                    <a:lnTo>
                      <a:pt x="5253" y="19"/>
                    </a:lnTo>
                    <a:lnTo>
                      <a:pt x="5255" y="18"/>
                    </a:lnTo>
                    <a:lnTo>
                      <a:pt x="5258" y="16"/>
                    </a:lnTo>
                    <a:lnTo>
                      <a:pt x="5260" y="15"/>
                    </a:lnTo>
                    <a:lnTo>
                      <a:pt x="5263" y="14"/>
                    </a:lnTo>
                    <a:lnTo>
                      <a:pt x="5265" y="13"/>
                    </a:lnTo>
                    <a:lnTo>
                      <a:pt x="5268" y="13"/>
                    </a:lnTo>
                    <a:lnTo>
                      <a:pt x="5271" y="14"/>
                    </a:lnTo>
                    <a:lnTo>
                      <a:pt x="5273" y="15"/>
                    </a:lnTo>
                    <a:lnTo>
                      <a:pt x="5276" y="17"/>
                    </a:lnTo>
                    <a:lnTo>
                      <a:pt x="5278" y="17"/>
                    </a:lnTo>
                    <a:lnTo>
                      <a:pt x="5281" y="19"/>
                    </a:lnTo>
                    <a:lnTo>
                      <a:pt x="5283" y="22"/>
                    </a:lnTo>
                    <a:lnTo>
                      <a:pt x="5286" y="22"/>
                    </a:lnTo>
                    <a:lnTo>
                      <a:pt x="5288" y="20"/>
                    </a:lnTo>
                    <a:lnTo>
                      <a:pt x="5291" y="18"/>
                    </a:lnTo>
                    <a:lnTo>
                      <a:pt x="5293" y="17"/>
                    </a:lnTo>
                    <a:lnTo>
                      <a:pt x="5296" y="17"/>
                    </a:lnTo>
                    <a:lnTo>
                      <a:pt x="5298" y="17"/>
                    </a:lnTo>
                    <a:lnTo>
                      <a:pt x="5301" y="16"/>
                    </a:lnTo>
                    <a:lnTo>
                      <a:pt x="5303" y="15"/>
                    </a:lnTo>
                    <a:lnTo>
                      <a:pt x="5306" y="16"/>
                    </a:lnTo>
                    <a:lnTo>
                      <a:pt x="5308" y="18"/>
                    </a:lnTo>
                    <a:lnTo>
                      <a:pt x="5311" y="20"/>
                    </a:lnTo>
                    <a:lnTo>
                      <a:pt x="5313" y="17"/>
                    </a:lnTo>
                    <a:lnTo>
                      <a:pt x="5316" y="15"/>
                    </a:lnTo>
                    <a:lnTo>
                      <a:pt x="5318" y="13"/>
                    </a:lnTo>
                    <a:lnTo>
                      <a:pt x="5321" y="12"/>
                    </a:lnTo>
                    <a:lnTo>
                      <a:pt x="5323" y="14"/>
                    </a:lnTo>
                    <a:lnTo>
                      <a:pt x="5326" y="19"/>
                    </a:lnTo>
                    <a:lnTo>
                      <a:pt x="5328" y="25"/>
                    </a:lnTo>
                    <a:lnTo>
                      <a:pt x="5331" y="32"/>
                    </a:lnTo>
                    <a:lnTo>
                      <a:pt x="5333" y="35"/>
                    </a:lnTo>
                    <a:lnTo>
                      <a:pt x="5336" y="41"/>
                    </a:lnTo>
                    <a:lnTo>
                      <a:pt x="5338" y="55"/>
                    </a:lnTo>
                    <a:lnTo>
                      <a:pt x="5341" y="61"/>
                    </a:lnTo>
                    <a:lnTo>
                      <a:pt x="5344" y="44"/>
                    </a:lnTo>
                    <a:lnTo>
                      <a:pt x="5346" y="23"/>
                    </a:lnTo>
                    <a:lnTo>
                      <a:pt x="5349" y="16"/>
                    </a:lnTo>
                    <a:lnTo>
                      <a:pt x="5351" y="18"/>
                    </a:lnTo>
                    <a:lnTo>
                      <a:pt x="5354" y="21"/>
                    </a:lnTo>
                    <a:lnTo>
                      <a:pt x="5356" y="18"/>
                    </a:lnTo>
                    <a:lnTo>
                      <a:pt x="5359" y="14"/>
                    </a:lnTo>
                    <a:lnTo>
                      <a:pt x="5361" y="13"/>
                    </a:lnTo>
                    <a:lnTo>
                      <a:pt x="5364" y="14"/>
                    </a:lnTo>
                    <a:lnTo>
                      <a:pt x="5366" y="15"/>
                    </a:lnTo>
                    <a:lnTo>
                      <a:pt x="5369" y="17"/>
                    </a:lnTo>
                    <a:lnTo>
                      <a:pt x="5371" y="18"/>
                    </a:lnTo>
                    <a:lnTo>
                      <a:pt x="5374" y="18"/>
                    </a:lnTo>
                    <a:lnTo>
                      <a:pt x="5376" y="16"/>
                    </a:lnTo>
                    <a:lnTo>
                      <a:pt x="5379" y="15"/>
                    </a:lnTo>
                    <a:lnTo>
                      <a:pt x="5381" y="16"/>
                    </a:lnTo>
                    <a:lnTo>
                      <a:pt x="5384" y="16"/>
                    </a:lnTo>
                    <a:lnTo>
                      <a:pt x="5386" y="16"/>
                    </a:lnTo>
                    <a:lnTo>
                      <a:pt x="5389" y="17"/>
                    </a:lnTo>
                    <a:lnTo>
                      <a:pt x="5391" y="21"/>
                    </a:lnTo>
                    <a:lnTo>
                      <a:pt x="5394" y="50"/>
                    </a:lnTo>
                    <a:lnTo>
                      <a:pt x="5396" y="145"/>
                    </a:lnTo>
                    <a:lnTo>
                      <a:pt x="5399" y="315"/>
                    </a:lnTo>
                    <a:lnTo>
                      <a:pt x="5401" y="417"/>
                    </a:lnTo>
                    <a:lnTo>
                      <a:pt x="5404" y="332"/>
                    </a:lnTo>
                    <a:lnTo>
                      <a:pt x="5406" y="183"/>
                    </a:lnTo>
                    <a:lnTo>
                      <a:pt x="5409" y="126"/>
                    </a:lnTo>
                    <a:lnTo>
                      <a:pt x="5411" y="129"/>
                    </a:lnTo>
                    <a:lnTo>
                      <a:pt x="5414" y="115"/>
                    </a:lnTo>
                    <a:lnTo>
                      <a:pt x="5417" y="80"/>
                    </a:lnTo>
                    <a:lnTo>
                      <a:pt x="5419" y="49"/>
                    </a:lnTo>
                    <a:lnTo>
                      <a:pt x="5422" y="41"/>
                    </a:lnTo>
                    <a:lnTo>
                      <a:pt x="5424" y="52"/>
                    </a:lnTo>
                    <a:lnTo>
                      <a:pt x="5427" y="74"/>
                    </a:lnTo>
                    <a:lnTo>
                      <a:pt x="5429" y="102"/>
                    </a:lnTo>
                    <a:lnTo>
                      <a:pt x="5432" y="131"/>
                    </a:lnTo>
                    <a:lnTo>
                      <a:pt x="5434" y="159"/>
                    </a:lnTo>
                    <a:lnTo>
                      <a:pt x="5437" y="144"/>
                    </a:lnTo>
                    <a:lnTo>
                      <a:pt x="5439" y="70"/>
                    </a:lnTo>
                    <a:lnTo>
                      <a:pt x="5442" y="41"/>
                    </a:lnTo>
                    <a:lnTo>
                      <a:pt x="5444" y="32"/>
                    </a:lnTo>
                    <a:lnTo>
                      <a:pt x="5447" y="27"/>
                    </a:lnTo>
                    <a:lnTo>
                      <a:pt x="5449" y="25"/>
                    </a:lnTo>
                    <a:lnTo>
                      <a:pt x="5452" y="26"/>
                    </a:lnTo>
                    <a:lnTo>
                      <a:pt x="5454" y="25"/>
                    </a:lnTo>
                    <a:lnTo>
                      <a:pt x="5457" y="24"/>
                    </a:lnTo>
                    <a:lnTo>
                      <a:pt x="5459" y="26"/>
                    </a:lnTo>
                    <a:lnTo>
                      <a:pt x="5462" y="36"/>
                    </a:lnTo>
                    <a:lnTo>
                      <a:pt x="5464" y="60"/>
                    </a:lnTo>
                    <a:lnTo>
                      <a:pt x="5467" y="82"/>
                    </a:lnTo>
                    <a:lnTo>
                      <a:pt x="5469" y="80"/>
                    </a:lnTo>
                    <a:lnTo>
                      <a:pt x="5472" y="78"/>
                    </a:lnTo>
                    <a:lnTo>
                      <a:pt x="5474" y="97"/>
                    </a:lnTo>
                    <a:lnTo>
                      <a:pt x="5477" y="117"/>
                    </a:lnTo>
                    <a:lnTo>
                      <a:pt x="5479" y="117"/>
                    </a:lnTo>
                    <a:lnTo>
                      <a:pt x="5482" y="114"/>
                    </a:lnTo>
                    <a:lnTo>
                      <a:pt x="5484" y="114"/>
                    </a:lnTo>
                    <a:lnTo>
                      <a:pt x="5487" y="103"/>
                    </a:lnTo>
                    <a:lnTo>
                      <a:pt x="5490" y="92"/>
                    </a:lnTo>
                    <a:lnTo>
                      <a:pt x="5492" y="85"/>
                    </a:lnTo>
                    <a:lnTo>
                      <a:pt x="5495" y="76"/>
                    </a:lnTo>
                    <a:lnTo>
                      <a:pt x="5497" y="69"/>
                    </a:lnTo>
                    <a:lnTo>
                      <a:pt x="5500" y="66"/>
                    </a:lnTo>
                    <a:lnTo>
                      <a:pt x="5502" y="75"/>
                    </a:lnTo>
                    <a:lnTo>
                      <a:pt x="5505" y="86"/>
                    </a:lnTo>
                    <a:lnTo>
                      <a:pt x="5507" y="84"/>
                    </a:lnTo>
                    <a:lnTo>
                      <a:pt x="5510" y="65"/>
                    </a:lnTo>
                    <a:lnTo>
                      <a:pt x="5512" y="46"/>
                    </a:lnTo>
                    <a:lnTo>
                      <a:pt x="5515" y="37"/>
                    </a:lnTo>
                    <a:lnTo>
                      <a:pt x="5517" y="33"/>
                    </a:lnTo>
                    <a:lnTo>
                      <a:pt x="5520" y="30"/>
                    </a:lnTo>
                    <a:lnTo>
                      <a:pt x="5522" y="28"/>
                    </a:lnTo>
                    <a:lnTo>
                      <a:pt x="5525" y="27"/>
                    </a:lnTo>
                    <a:lnTo>
                      <a:pt x="5527" y="26"/>
                    </a:lnTo>
                    <a:lnTo>
                      <a:pt x="5530" y="27"/>
                    </a:lnTo>
                    <a:lnTo>
                      <a:pt x="5532" y="28"/>
                    </a:lnTo>
                    <a:lnTo>
                      <a:pt x="5535" y="27"/>
                    </a:lnTo>
                    <a:lnTo>
                      <a:pt x="5537" y="28"/>
                    </a:lnTo>
                    <a:lnTo>
                      <a:pt x="5540" y="31"/>
                    </a:lnTo>
                    <a:lnTo>
                      <a:pt x="5542" y="34"/>
                    </a:lnTo>
                    <a:lnTo>
                      <a:pt x="5545" y="32"/>
                    </a:lnTo>
                    <a:lnTo>
                      <a:pt x="5547" y="27"/>
                    </a:lnTo>
                    <a:lnTo>
                      <a:pt x="5550" y="32"/>
                    </a:lnTo>
                    <a:lnTo>
                      <a:pt x="5552" y="63"/>
                    </a:lnTo>
                    <a:lnTo>
                      <a:pt x="5555" y="125"/>
                    </a:lnTo>
                    <a:lnTo>
                      <a:pt x="5557" y="164"/>
                    </a:lnTo>
                    <a:lnTo>
                      <a:pt x="5560" y="165"/>
                    </a:lnTo>
                    <a:lnTo>
                      <a:pt x="5562" y="174"/>
                    </a:lnTo>
                    <a:lnTo>
                      <a:pt x="5565" y="221"/>
                    </a:lnTo>
                    <a:lnTo>
                      <a:pt x="5568" y="228"/>
                    </a:lnTo>
                    <a:lnTo>
                      <a:pt x="5570" y="144"/>
                    </a:lnTo>
                    <a:lnTo>
                      <a:pt x="5573" y="63"/>
                    </a:lnTo>
                    <a:lnTo>
                      <a:pt x="5575" y="33"/>
                    </a:lnTo>
                    <a:lnTo>
                      <a:pt x="5578" y="23"/>
                    </a:lnTo>
                    <a:lnTo>
                      <a:pt x="5580" y="22"/>
                    </a:lnTo>
                    <a:lnTo>
                      <a:pt x="5583" y="27"/>
                    </a:lnTo>
                    <a:lnTo>
                      <a:pt x="5585" y="30"/>
                    </a:lnTo>
                    <a:lnTo>
                      <a:pt x="5588" y="28"/>
                    </a:lnTo>
                    <a:lnTo>
                      <a:pt x="5590" y="21"/>
                    </a:lnTo>
                    <a:lnTo>
                      <a:pt x="5593" y="14"/>
                    </a:lnTo>
                    <a:lnTo>
                      <a:pt x="5595" y="13"/>
                    </a:lnTo>
                    <a:lnTo>
                      <a:pt x="5598" y="13"/>
                    </a:lnTo>
                    <a:lnTo>
                      <a:pt x="5600" y="12"/>
                    </a:lnTo>
                    <a:lnTo>
                      <a:pt x="5603" y="12"/>
                    </a:lnTo>
                    <a:lnTo>
                      <a:pt x="5605" y="12"/>
                    </a:lnTo>
                    <a:lnTo>
                      <a:pt x="5608" y="13"/>
                    </a:lnTo>
                    <a:lnTo>
                      <a:pt x="5610" y="14"/>
                    </a:lnTo>
                    <a:lnTo>
                      <a:pt x="5613" y="15"/>
                    </a:lnTo>
                    <a:lnTo>
                      <a:pt x="5615" y="15"/>
                    </a:lnTo>
                    <a:lnTo>
                      <a:pt x="5618" y="14"/>
                    </a:lnTo>
                    <a:lnTo>
                      <a:pt x="5620" y="13"/>
                    </a:lnTo>
                    <a:lnTo>
                      <a:pt x="5623" y="13"/>
                    </a:lnTo>
                    <a:lnTo>
                      <a:pt x="5625" y="13"/>
                    </a:lnTo>
                    <a:lnTo>
                      <a:pt x="5628" y="14"/>
                    </a:lnTo>
                    <a:lnTo>
                      <a:pt x="5630" y="20"/>
                    </a:lnTo>
                    <a:lnTo>
                      <a:pt x="5633" y="26"/>
                    </a:lnTo>
                    <a:lnTo>
                      <a:pt x="5635" y="25"/>
                    </a:lnTo>
                    <a:lnTo>
                      <a:pt x="5638" y="20"/>
                    </a:lnTo>
                    <a:lnTo>
                      <a:pt x="5641" y="16"/>
                    </a:lnTo>
                    <a:lnTo>
                      <a:pt x="5643" y="16"/>
                    </a:lnTo>
                    <a:lnTo>
                      <a:pt x="5646" y="14"/>
                    </a:lnTo>
                    <a:lnTo>
                      <a:pt x="5648" y="13"/>
                    </a:lnTo>
                    <a:lnTo>
                      <a:pt x="5651" y="11"/>
                    </a:lnTo>
                    <a:lnTo>
                      <a:pt x="5653" y="11"/>
                    </a:lnTo>
                    <a:lnTo>
                      <a:pt x="5656" y="10"/>
                    </a:lnTo>
                    <a:lnTo>
                      <a:pt x="5658" y="9"/>
                    </a:lnTo>
                    <a:lnTo>
                      <a:pt x="5661" y="9"/>
                    </a:lnTo>
                    <a:lnTo>
                      <a:pt x="5663" y="8"/>
                    </a:lnTo>
                    <a:lnTo>
                      <a:pt x="5666" y="9"/>
                    </a:lnTo>
                    <a:lnTo>
                      <a:pt x="5668" y="10"/>
                    </a:lnTo>
                    <a:lnTo>
                      <a:pt x="5671" y="12"/>
                    </a:lnTo>
                    <a:lnTo>
                      <a:pt x="5673" y="19"/>
                    </a:lnTo>
                    <a:lnTo>
                      <a:pt x="5676" y="31"/>
                    </a:lnTo>
                    <a:lnTo>
                      <a:pt x="5678" y="41"/>
                    </a:lnTo>
                    <a:lnTo>
                      <a:pt x="5681" y="38"/>
                    </a:lnTo>
                    <a:lnTo>
                      <a:pt x="5683" y="27"/>
                    </a:lnTo>
                    <a:lnTo>
                      <a:pt x="5686" y="22"/>
                    </a:lnTo>
                    <a:lnTo>
                      <a:pt x="5688" y="21"/>
                    </a:lnTo>
                    <a:lnTo>
                      <a:pt x="5691" y="20"/>
                    </a:lnTo>
                    <a:lnTo>
                      <a:pt x="5693" y="24"/>
                    </a:lnTo>
                    <a:lnTo>
                      <a:pt x="5696" y="32"/>
                    </a:lnTo>
                    <a:lnTo>
                      <a:pt x="5698" y="34"/>
                    </a:lnTo>
                    <a:lnTo>
                      <a:pt x="5701" y="29"/>
                    </a:lnTo>
                    <a:lnTo>
                      <a:pt x="5703" y="21"/>
                    </a:lnTo>
                    <a:lnTo>
                      <a:pt x="5706" y="15"/>
                    </a:lnTo>
                    <a:lnTo>
                      <a:pt x="5708" y="14"/>
                    </a:lnTo>
                    <a:lnTo>
                      <a:pt x="5711" y="22"/>
                    </a:lnTo>
                    <a:lnTo>
                      <a:pt x="5714" y="60"/>
                    </a:lnTo>
                    <a:lnTo>
                      <a:pt x="5716" y="161"/>
                    </a:lnTo>
                    <a:lnTo>
                      <a:pt x="5719" y="312"/>
                    </a:lnTo>
                    <a:lnTo>
                      <a:pt x="5721" y="459"/>
                    </a:lnTo>
                    <a:lnTo>
                      <a:pt x="5724" y="450"/>
                    </a:lnTo>
                    <a:lnTo>
                      <a:pt x="5726" y="247"/>
                    </a:lnTo>
                    <a:lnTo>
                      <a:pt x="5729" y="79"/>
                    </a:lnTo>
                    <a:lnTo>
                      <a:pt x="5731" y="32"/>
                    </a:lnTo>
                    <a:lnTo>
                      <a:pt x="5734" y="24"/>
                    </a:lnTo>
                    <a:lnTo>
                      <a:pt x="5736" y="20"/>
                    </a:lnTo>
                    <a:lnTo>
                      <a:pt x="5739" y="17"/>
                    </a:lnTo>
                    <a:lnTo>
                      <a:pt x="5741" y="16"/>
                    </a:lnTo>
                    <a:lnTo>
                      <a:pt x="5744" y="15"/>
                    </a:lnTo>
                    <a:lnTo>
                      <a:pt x="5746" y="15"/>
                    </a:lnTo>
                    <a:lnTo>
                      <a:pt x="5749" y="13"/>
                    </a:lnTo>
                    <a:lnTo>
                      <a:pt x="5751" y="11"/>
                    </a:lnTo>
                    <a:lnTo>
                      <a:pt x="5754" y="10"/>
                    </a:lnTo>
                    <a:lnTo>
                      <a:pt x="5756" y="10"/>
                    </a:lnTo>
                    <a:lnTo>
                      <a:pt x="5759" y="13"/>
                    </a:lnTo>
                    <a:lnTo>
                      <a:pt x="5761" y="15"/>
                    </a:lnTo>
                    <a:lnTo>
                      <a:pt x="5764" y="15"/>
                    </a:lnTo>
                    <a:lnTo>
                      <a:pt x="5766" y="15"/>
                    </a:lnTo>
                    <a:lnTo>
                      <a:pt x="5769" y="14"/>
                    </a:lnTo>
                    <a:lnTo>
                      <a:pt x="5771" y="15"/>
                    </a:lnTo>
                    <a:lnTo>
                      <a:pt x="5774" y="17"/>
                    </a:lnTo>
                    <a:lnTo>
                      <a:pt x="5776" y="16"/>
                    </a:lnTo>
                    <a:lnTo>
                      <a:pt x="5779" y="14"/>
                    </a:lnTo>
                    <a:lnTo>
                      <a:pt x="5781" y="13"/>
                    </a:lnTo>
                    <a:lnTo>
                      <a:pt x="5784" y="14"/>
                    </a:lnTo>
                    <a:lnTo>
                      <a:pt x="5787" y="21"/>
                    </a:lnTo>
                    <a:lnTo>
                      <a:pt x="5789" y="39"/>
                    </a:lnTo>
                    <a:lnTo>
                      <a:pt x="5792" y="57"/>
                    </a:lnTo>
                    <a:lnTo>
                      <a:pt x="5794" y="55"/>
                    </a:lnTo>
                    <a:lnTo>
                      <a:pt x="5797" y="37"/>
                    </a:lnTo>
                    <a:lnTo>
                      <a:pt x="5799" y="21"/>
                    </a:lnTo>
                    <a:lnTo>
                      <a:pt x="5802" y="15"/>
                    </a:lnTo>
                    <a:lnTo>
                      <a:pt x="5804" y="14"/>
                    </a:lnTo>
                    <a:lnTo>
                      <a:pt x="5807" y="16"/>
                    </a:lnTo>
                    <a:lnTo>
                      <a:pt x="5809" y="19"/>
                    </a:lnTo>
                    <a:lnTo>
                      <a:pt x="5812" y="26"/>
                    </a:lnTo>
                    <a:lnTo>
                      <a:pt x="5814" y="36"/>
                    </a:lnTo>
                    <a:lnTo>
                      <a:pt x="5817" y="53"/>
                    </a:lnTo>
                    <a:lnTo>
                      <a:pt x="5819" y="77"/>
                    </a:lnTo>
                    <a:lnTo>
                      <a:pt x="5822" y="105"/>
                    </a:lnTo>
                    <a:lnTo>
                      <a:pt x="5824" y="130"/>
                    </a:lnTo>
                    <a:lnTo>
                      <a:pt x="5827" y="147"/>
                    </a:lnTo>
                    <a:lnTo>
                      <a:pt x="5829" y="167"/>
                    </a:lnTo>
                    <a:lnTo>
                      <a:pt x="5832" y="194"/>
                    </a:lnTo>
                    <a:lnTo>
                      <a:pt x="5834" y="232"/>
                    </a:lnTo>
                    <a:lnTo>
                      <a:pt x="5837" y="265"/>
                    </a:lnTo>
                    <a:lnTo>
                      <a:pt x="5839" y="252"/>
                    </a:lnTo>
                    <a:lnTo>
                      <a:pt x="5842" y="196"/>
                    </a:lnTo>
                    <a:lnTo>
                      <a:pt x="5844" y="137"/>
                    </a:lnTo>
                    <a:lnTo>
                      <a:pt x="5847" y="100"/>
                    </a:lnTo>
                    <a:lnTo>
                      <a:pt x="5849" y="89"/>
                    </a:lnTo>
                    <a:lnTo>
                      <a:pt x="5852" y="93"/>
                    </a:lnTo>
                    <a:lnTo>
                      <a:pt x="5854" y="117"/>
                    </a:lnTo>
                    <a:lnTo>
                      <a:pt x="5857" y="165"/>
                    </a:lnTo>
                    <a:lnTo>
                      <a:pt x="5860" y="227"/>
                    </a:lnTo>
                    <a:lnTo>
                      <a:pt x="5862" y="282"/>
                    </a:lnTo>
                    <a:lnTo>
                      <a:pt x="5865" y="289"/>
                    </a:lnTo>
                    <a:lnTo>
                      <a:pt x="5867" y="280"/>
                    </a:lnTo>
                    <a:lnTo>
                      <a:pt x="5870" y="289"/>
                    </a:lnTo>
                    <a:lnTo>
                      <a:pt x="5872" y="314"/>
                    </a:lnTo>
                    <a:lnTo>
                      <a:pt x="5875" y="347"/>
                    </a:lnTo>
                    <a:lnTo>
                      <a:pt x="5877" y="391"/>
                    </a:lnTo>
                    <a:lnTo>
                      <a:pt x="5880" y="443"/>
                    </a:lnTo>
                    <a:lnTo>
                      <a:pt x="5882" y="506"/>
                    </a:lnTo>
                    <a:lnTo>
                      <a:pt x="5885" y="581"/>
                    </a:lnTo>
                    <a:lnTo>
                      <a:pt x="5887" y="659"/>
                    </a:lnTo>
                    <a:lnTo>
                      <a:pt x="5890" y="731"/>
                    </a:lnTo>
                    <a:lnTo>
                      <a:pt x="5892" y="778"/>
                    </a:lnTo>
                    <a:lnTo>
                      <a:pt x="5895" y="820"/>
                    </a:lnTo>
                    <a:lnTo>
                      <a:pt x="5897" y="877"/>
                    </a:lnTo>
                    <a:lnTo>
                      <a:pt x="5900" y="943"/>
                    </a:lnTo>
                    <a:lnTo>
                      <a:pt x="5902" y="1008"/>
                    </a:lnTo>
                    <a:lnTo>
                      <a:pt x="5905" y="1065"/>
                    </a:lnTo>
                    <a:lnTo>
                      <a:pt x="5907" y="1157"/>
                    </a:lnTo>
                    <a:lnTo>
                      <a:pt x="5910" y="1281"/>
                    </a:lnTo>
                    <a:lnTo>
                      <a:pt x="5912" y="1397"/>
                    </a:lnTo>
                    <a:lnTo>
                      <a:pt x="5915" y="1505"/>
                    </a:lnTo>
                    <a:lnTo>
                      <a:pt x="5917" y="1611"/>
                    </a:lnTo>
                    <a:lnTo>
                      <a:pt x="5920" y="1730"/>
                    </a:lnTo>
                    <a:lnTo>
                      <a:pt x="5922" y="1815"/>
                    </a:lnTo>
                    <a:lnTo>
                      <a:pt x="5925" y="1944"/>
                    </a:lnTo>
                    <a:lnTo>
                      <a:pt x="5927" y="2155"/>
                    </a:lnTo>
                    <a:lnTo>
                      <a:pt x="5930" y="2295"/>
                    </a:lnTo>
                    <a:lnTo>
                      <a:pt x="5933" y="2454"/>
                    </a:lnTo>
                    <a:lnTo>
                      <a:pt x="5935" y="2581"/>
                    </a:lnTo>
                    <a:lnTo>
                      <a:pt x="5938" y="2603"/>
                    </a:lnTo>
                    <a:lnTo>
                      <a:pt x="5940" y="2663"/>
                    </a:lnTo>
                    <a:lnTo>
                      <a:pt x="5943" y="2849"/>
                    </a:lnTo>
                    <a:lnTo>
                      <a:pt x="5945" y="2880"/>
                    </a:lnTo>
                    <a:lnTo>
                      <a:pt x="5948" y="3045"/>
                    </a:lnTo>
                    <a:lnTo>
                      <a:pt x="5950" y="3211"/>
                    </a:lnTo>
                    <a:lnTo>
                      <a:pt x="5953" y="3409"/>
                    </a:lnTo>
                    <a:lnTo>
                      <a:pt x="5955" y="3594"/>
                    </a:lnTo>
                    <a:lnTo>
                      <a:pt x="5958" y="3856"/>
                    </a:lnTo>
                    <a:lnTo>
                      <a:pt x="5960" y="4039"/>
                    </a:lnTo>
                    <a:lnTo>
                      <a:pt x="5963" y="4120"/>
                    </a:lnTo>
                    <a:lnTo>
                      <a:pt x="5965" y="4224"/>
                    </a:lnTo>
                    <a:lnTo>
                      <a:pt x="5968" y="4311"/>
                    </a:lnTo>
                    <a:lnTo>
                      <a:pt x="5970" y="4470"/>
                    </a:lnTo>
                    <a:lnTo>
                      <a:pt x="5973" y="4561"/>
                    </a:lnTo>
                    <a:lnTo>
                      <a:pt x="5975" y="4413"/>
                    </a:lnTo>
                    <a:lnTo>
                      <a:pt x="5978" y="4081"/>
                    </a:lnTo>
                    <a:lnTo>
                      <a:pt x="5980" y="4275"/>
                    </a:lnTo>
                    <a:lnTo>
                      <a:pt x="5983" y="4671"/>
                    </a:lnTo>
                    <a:lnTo>
                      <a:pt x="5985" y="5329"/>
                    </a:lnTo>
                    <a:lnTo>
                      <a:pt x="5988" y="6021"/>
                    </a:lnTo>
                    <a:lnTo>
                      <a:pt x="5990" y="6601"/>
                    </a:lnTo>
                    <a:lnTo>
                      <a:pt x="5993" y="6914"/>
                    </a:lnTo>
                    <a:lnTo>
                      <a:pt x="5995" y="7289"/>
                    </a:lnTo>
                    <a:lnTo>
                      <a:pt x="5998" y="7324"/>
                    </a:lnTo>
                    <a:lnTo>
                      <a:pt x="6000" y="7286"/>
                    </a:lnTo>
                    <a:lnTo>
                      <a:pt x="6003" y="7233"/>
                    </a:lnTo>
                    <a:lnTo>
                      <a:pt x="6006" y="7134"/>
                    </a:lnTo>
                    <a:lnTo>
                      <a:pt x="6008" y="7028"/>
                    </a:lnTo>
                    <a:lnTo>
                      <a:pt x="6011" y="6749"/>
                    </a:lnTo>
                    <a:lnTo>
                      <a:pt x="6013" y="6628"/>
                    </a:lnTo>
                    <a:lnTo>
                      <a:pt x="6016" y="6545"/>
                    </a:lnTo>
                    <a:lnTo>
                      <a:pt x="6018" y="6488"/>
                    </a:lnTo>
                    <a:lnTo>
                      <a:pt x="6021" y="6709"/>
                    </a:lnTo>
                    <a:lnTo>
                      <a:pt x="6023" y="710"/>
                    </a:lnTo>
                    <a:lnTo>
                      <a:pt x="6026" y="109"/>
                    </a:lnTo>
                    <a:lnTo>
                      <a:pt x="6028" y="92"/>
                    </a:lnTo>
                    <a:lnTo>
                      <a:pt x="6031" y="83"/>
                    </a:lnTo>
                    <a:lnTo>
                      <a:pt x="6033" y="83"/>
                    </a:lnTo>
                    <a:lnTo>
                      <a:pt x="6036" y="96"/>
                    </a:lnTo>
                    <a:lnTo>
                      <a:pt x="6038" y="97"/>
                    </a:lnTo>
                    <a:lnTo>
                      <a:pt x="6041" y="78"/>
                    </a:lnTo>
                    <a:lnTo>
                      <a:pt x="6043" y="64"/>
                    </a:lnTo>
                    <a:lnTo>
                      <a:pt x="6046" y="61"/>
                    </a:lnTo>
                    <a:lnTo>
                      <a:pt x="6048" y="65"/>
                    </a:lnTo>
                    <a:lnTo>
                      <a:pt x="6051" y="70"/>
                    </a:lnTo>
                    <a:lnTo>
                      <a:pt x="6053" y="68"/>
                    </a:lnTo>
                    <a:lnTo>
                      <a:pt x="6056" y="58"/>
                    </a:lnTo>
                    <a:lnTo>
                      <a:pt x="6058" y="57"/>
                    </a:lnTo>
                    <a:lnTo>
                      <a:pt x="6061" y="59"/>
                    </a:lnTo>
                    <a:lnTo>
                      <a:pt x="6063" y="57"/>
                    </a:lnTo>
                    <a:lnTo>
                      <a:pt x="6066" y="54"/>
                    </a:lnTo>
                    <a:lnTo>
                      <a:pt x="6068" y="59"/>
                    </a:lnTo>
                    <a:lnTo>
                      <a:pt x="6071" y="103"/>
                    </a:lnTo>
                    <a:lnTo>
                      <a:pt x="6073" y="192"/>
                    </a:lnTo>
                    <a:lnTo>
                      <a:pt x="6076" y="211"/>
                    </a:lnTo>
                    <a:lnTo>
                      <a:pt x="6079" y="118"/>
                    </a:lnTo>
                    <a:lnTo>
                      <a:pt x="6081" y="63"/>
                    </a:lnTo>
                    <a:lnTo>
                      <a:pt x="6084" y="50"/>
                    </a:lnTo>
                    <a:lnTo>
                      <a:pt x="6086" y="45"/>
                    </a:lnTo>
                    <a:lnTo>
                      <a:pt x="6089" y="44"/>
                    </a:lnTo>
                    <a:lnTo>
                      <a:pt x="6091" y="41"/>
                    </a:lnTo>
                    <a:lnTo>
                      <a:pt x="6094" y="41"/>
                    </a:lnTo>
                    <a:lnTo>
                      <a:pt x="6096" y="49"/>
                    </a:lnTo>
                    <a:lnTo>
                      <a:pt x="6099" y="60"/>
                    </a:lnTo>
                    <a:lnTo>
                      <a:pt x="6101" y="66"/>
                    </a:lnTo>
                    <a:lnTo>
                      <a:pt x="6104" y="63"/>
                    </a:lnTo>
                    <a:lnTo>
                      <a:pt x="6106" y="57"/>
                    </a:lnTo>
                    <a:lnTo>
                      <a:pt x="6109" y="53"/>
                    </a:lnTo>
                    <a:lnTo>
                      <a:pt x="6111" y="54"/>
                    </a:lnTo>
                    <a:lnTo>
                      <a:pt x="6114" y="73"/>
                    </a:lnTo>
                    <a:lnTo>
                      <a:pt x="6116" y="102"/>
                    </a:lnTo>
                    <a:lnTo>
                      <a:pt x="6119" y="113"/>
                    </a:lnTo>
                    <a:lnTo>
                      <a:pt x="6121" y="81"/>
                    </a:lnTo>
                    <a:lnTo>
                      <a:pt x="6124" y="58"/>
                    </a:lnTo>
                    <a:lnTo>
                      <a:pt x="6126" y="59"/>
                    </a:lnTo>
                    <a:lnTo>
                      <a:pt x="6129" y="56"/>
                    </a:lnTo>
                    <a:lnTo>
                      <a:pt x="6131" y="48"/>
                    </a:lnTo>
                    <a:lnTo>
                      <a:pt x="6134" y="48"/>
                    </a:lnTo>
                    <a:lnTo>
                      <a:pt x="6136" y="52"/>
                    </a:lnTo>
                    <a:lnTo>
                      <a:pt x="6139" y="45"/>
                    </a:lnTo>
                    <a:lnTo>
                      <a:pt x="6141" y="35"/>
                    </a:lnTo>
                    <a:lnTo>
                      <a:pt x="6144" y="29"/>
                    </a:lnTo>
                    <a:lnTo>
                      <a:pt x="6146" y="26"/>
                    </a:lnTo>
                    <a:lnTo>
                      <a:pt x="6149" y="28"/>
                    </a:lnTo>
                    <a:lnTo>
                      <a:pt x="6152" y="34"/>
                    </a:lnTo>
                    <a:lnTo>
                      <a:pt x="6154" y="44"/>
                    </a:lnTo>
                    <a:lnTo>
                      <a:pt x="6157" y="51"/>
                    </a:lnTo>
                    <a:lnTo>
                      <a:pt x="6159" y="47"/>
                    </a:lnTo>
                    <a:lnTo>
                      <a:pt x="6162" y="39"/>
                    </a:lnTo>
                    <a:lnTo>
                      <a:pt x="6164" y="34"/>
                    </a:lnTo>
                    <a:lnTo>
                      <a:pt x="6167" y="32"/>
                    </a:lnTo>
                    <a:lnTo>
                      <a:pt x="6169" y="32"/>
                    </a:lnTo>
                    <a:lnTo>
                      <a:pt x="6172" y="35"/>
                    </a:lnTo>
                    <a:lnTo>
                      <a:pt x="6174" y="35"/>
                    </a:lnTo>
                    <a:lnTo>
                      <a:pt x="6177" y="31"/>
                    </a:lnTo>
                    <a:lnTo>
                      <a:pt x="6179" y="27"/>
                    </a:lnTo>
                    <a:lnTo>
                      <a:pt x="6182" y="27"/>
                    </a:lnTo>
                    <a:lnTo>
                      <a:pt x="6184" y="29"/>
                    </a:lnTo>
                    <a:lnTo>
                      <a:pt x="6187" y="31"/>
                    </a:lnTo>
                    <a:lnTo>
                      <a:pt x="6189" y="33"/>
                    </a:lnTo>
                    <a:lnTo>
                      <a:pt x="6192" y="40"/>
                    </a:lnTo>
                    <a:lnTo>
                      <a:pt x="6194" y="75"/>
                    </a:lnTo>
                    <a:lnTo>
                      <a:pt x="6197" y="183"/>
                    </a:lnTo>
                    <a:lnTo>
                      <a:pt x="6199" y="328"/>
                    </a:lnTo>
                    <a:lnTo>
                      <a:pt x="6202" y="345"/>
                    </a:lnTo>
                    <a:lnTo>
                      <a:pt x="6204" y="227"/>
                    </a:lnTo>
                    <a:lnTo>
                      <a:pt x="6207" y="163"/>
                    </a:lnTo>
                    <a:lnTo>
                      <a:pt x="6209" y="177"/>
                    </a:lnTo>
                    <a:lnTo>
                      <a:pt x="6212" y="165"/>
                    </a:lnTo>
                    <a:lnTo>
                      <a:pt x="6214" y="100"/>
                    </a:lnTo>
                    <a:lnTo>
                      <a:pt x="6217" y="52"/>
                    </a:lnTo>
                    <a:lnTo>
                      <a:pt x="6219" y="38"/>
                    </a:lnTo>
                    <a:lnTo>
                      <a:pt x="6222" y="34"/>
                    </a:lnTo>
                    <a:lnTo>
                      <a:pt x="6225" y="32"/>
                    </a:lnTo>
                    <a:lnTo>
                      <a:pt x="6227" y="37"/>
                    </a:lnTo>
                    <a:lnTo>
                      <a:pt x="6230" y="50"/>
                    </a:lnTo>
                    <a:lnTo>
                      <a:pt x="6232" y="56"/>
                    </a:lnTo>
                    <a:lnTo>
                      <a:pt x="6235" y="49"/>
                    </a:lnTo>
                    <a:lnTo>
                      <a:pt x="6237" y="41"/>
                    </a:lnTo>
                    <a:lnTo>
                      <a:pt x="6240" y="37"/>
                    </a:lnTo>
                    <a:lnTo>
                      <a:pt x="6242" y="32"/>
                    </a:lnTo>
                    <a:lnTo>
                      <a:pt x="6245" y="30"/>
                    </a:lnTo>
                    <a:lnTo>
                      <a:pt x="6247" y="32"/>
                    </a:lnTo>
                    <a:lnTo>
                      <a:pt x="6250" y="39"/>
                    </a:lnTo>
                    <a:lnTo>
                      <a:pt x="6252" y="44"/>
                    </a:lnTo>
                    <a:lnTo>
                      <a:pt x="6255" y="47"/>
                    </a:lnTo>
                    <a:lnTo>
                      <a:pt x="6257" y="45"/>
                    </a:lnTo>
                    <a:lnTo>
                      <a:pt x="6260" y="52"/>
                    </a:lnTo>
                    <a:lnTo>
                      <a:pt x="6262" y="62"/>
                    </a:lnTo>
                    <a:lnTo>
                      <a:pt x="6265" y="58"/>
                    </a:lnTo>
                    <a:lnTo>
                      <a:pt x="6267" y="43"/>
                    </a:lnTo>
                    <a:lnTo>
                      <a:pt x="6270" y="34"/>
                    </a:lnTo>
                    <a:lnTo>
                      <a:pt x="6272" y="30"/>
                    </a:lnTo>
                    <a:lnTo>
                      <a:pt x="6275" y="30"/>
                    </a:lnTo>
                    <a:lnTo>
                      <a:pt x="6277" y="35"/>
                    </a:lnTo>
                    <a:lnTo>
                      <a:pt x="6280" y="43"/>
                    </a:lnTo>
                    <a:lnTo>
                      <a:pt x="6282" y="47"/>
                    </a:lnTo>
                    <a:lnTo>
                      <a:pt x="6285" y="45"/>
                    </a:lnTo>
                    <a:lnTo>
                      <a:pt x="6287" y="38"/>
                    </a:lnTo>
                    <a:lnTo>
                      <a:pt x="6290" y="29"/>
                    </a:lnTo>
                    <a:lnTo>
                      <a:pt x="6292" y="25"/>
                    </a:lnTo>
                    <a:lnTo>
                      <a:pt x="6295" y="25"/>
                    </a:lnTo>
                    <a:lnTo>
                      <a:pt x="6298" y="26"/>
                    </a:lnTo>
                    <a:lnTo>
                      <a:pt x="6300" y="28"/>
                    </a:lnTo>
                    <a:lnTo>
                      <a:pt x="6303" y="32"/>
                    </a:lnTo>
                    <a:lnTo>
                      <a:pt x="6305" y="40"/>
                    </a:lnTo>
                    <a:lnTo>
                      <a:pt x="6308" y="53"/>
                    </a:lnTo>
                    <a:lnTo>
                      <a:pt x="6310" y="60"/>
                    </a:lnTo>
                    <a:lnTo>
                      <a:pt x="6313" y="58"/>
                    </a:lnTo>
                    <a:lnTo>
                      <a:pt x="6315" y="72"/>
                    </a:lnTo>
                    <a:lnTo>
                      <a:pt x="6318" y="139"/>
                    </a:lnTo>
                    <a:lnTo>
                      <a:pt x="6320" y="238"/>
                    </a:lnTo>
                    <a:lnTo>
                      <a:pt x="6323" y="278"/>
                    </a:lnTo>
                    <a:lnTo>
                      <a:pt x="6325" y="259"/>
                    </a:lnTo>
                    <a:lnTo>
                      <a:pt x="6328" y="222"/>
                    </a:lnTo>
                    <a:lnTo>
                      <a:pt x="6330" y="192"/>
                    </a:lnTo>
                    <a:lnTo>
                      <a:pt x="6333" y="173"/>
                    </a:lnTo>
                    <a:lnTo>
                      <a:pt x="6335" y="157"/>
                    </a:lnTo>
                    <a:lnTo>
                      <a:pt x="6338" y="142"/>
                    </a:lnTo>
                    <a:lnTo>
                      <a:pt x="6340" y="130"/>
                    </a:lnTo>
                    <a:lnTo>
                      <a:pt x="6343" y="119"/>
                    </a:lnTo>
                    <a:lnTo>
                      <a:pt x="6345" y="112"/>
                    </a:lnTo>
                    <a:lnTo>
                      <a:pt x="6348" y="111"/>
                    </a:lnTo>
                    <a:lnTo>
                      <a:pt x="6350" y="111"/>
                    </a:lnTo>
                    <a:lnTo>
                      <a:pt x="6353" y="127"/>
                    </a:lnTo>
                    <a:lnTo>
                      <a:pt x="6355" y="162"/>
                    </a:lnTo>
                    <a:lnTo>
                      <a:pt x="6358" y="180"/>
                    </a:lnTo>
                    <a:lnTo>
                      <a:pt x="6360" y="151"/>
                    </a:lnTo>
                    <a:lnTo>
                      <a:pt x="6363" y="102"/>
                    </a:lnTo>
                    <a:lnTo>
                      <a:pt x="6365" y="88"/>
                    </a:lnTo>
                    <a:lnTo>
                      <a:pt x="6368" y="118"/>
                    </a:lnTo>
                    <a:lnTo>
                      <a:pt x="6371" y="150"/>
                    </a:lnTo>
                    <a:lnTo>
                      <a:pt x="6373" y="127"/>
                    </a:lnTo>
                    <a:lnTo>
                      <a:pt x="6376" y="80"/>
                    </a:lnTo>
                    <a:lnTo>
                      <a:pt x="6378" y="55"/>
                    </a:lnTo>
                    <a:lnTo>
                      <a:pt x="6381" y="50"/>
                    </a:lnTo>
                    <a:lnTo>
                      <a:pt x="6383" y="49"/>
                    </a:lnTo>
                    <a:lnTo>
                      <a:pt x="6386" y="51"/>
                    </a:lnTo>
                    <a:lnTo>
                      <a:pt x="6388" y="52"/>
                    </a:lnTo>
                    <a:lnTo>
                      <a:pt x="6391" y="48"/>
                    </a:lnTo>
                    <a:lnTo>
                      <a:pt x="6393" y="41"/>
                    </a:lnTo>
                    <a:lnTo>
                      <a:pt x="6396" y="38"/>
                    </a:lnTo>
                    <a:lnTo>
                      <a:pt x="6398" y="41"/>
                    </a:lnTo>
                    <a:lnTo>
                      <a:pt x="6401" y="47"/>
                    </a:lnTo>
                    <a:lnTo>
                      <a:pt x="6403" y="54"/>
                    </a:lnTo>
                    <a:lnTo>
                      <a:pt x="6406" y="63"/>
                    </a:lnTo>
                    <a:lnTo>
                      <a:pt x="6408" y="90"/>
                    </a:lnTo>
                    <a:lnTo>
                      <a:pt x="6411" y="116"/>
                    </a:lnTo>
                    <a:lnTo>
                      <a:pt x="6413" y="104"/>
                    </a:lnTo>
                    <a:lnTo>
                      <a:pt x="6416" y="63"/>
                    </a:lnTo>
                    <a:lnTo>
                      <a:pt x="6418" y="36"/>
                    </a:lnTo>
                    <a:lnTo>
                      <a:pt x="6421" y="28"/>
                    </a:lnTo>
                    <a:lnTo>
                      <a:pt x="6423" y="27"/>
                    </a:lnTo>
                    <a:lnTo>
                      <a:pt x="6426" y="31"/>
                    </a:lnTo>
                    <a:lnTo>
                      <a:pt x="6428" y="36"/>
                    </a:lnTo>
                    <a:lnTo>
                      <a:pt x="6431" y="37"/>
                    </a:lnTo>
                    <a:lnTo>
                      <a:pt x="6433" y="36"/>
                    </a:lnTo>
                    <a:lnTo>
                      <a:pt x="6436" y="34"/>
                    </a:lnTo>
                    <a:lnTo>
                      <a:pt x="6438" y="31"/>
                    </a:lnTo>
                    <a:lnTo>
                      <a:pt x="6441" y="33"/>
                    </a:lnTo>
                    <a:lnTo>
                      <a:pt x="6444" y="39"/>
                    </a:lnTo>
                    <a:lnTo>
                      <a:pt x="6446" y="51"/>
                    </a:lnTo>
                    <a:lnTo>
                      <a:pt x="6449" y="58"/>
                    </a:lnTo>
                    <a:lnTo>
                      <a:pt x="6451" y="52"/>
                    </a:lnTo>
                    <a:lnTo>
                      <a:pt x="6454" y="39"/>
                    </a:lnTo>
                    <a:lnTo>
                      <a:pt x="6456" y="28"/>
                    </a:lnTo>
                    <a:lnTo>
                      <a:pt x="6459" y="24"/>
                    </a:lnTo>
                    <a:lnTo>
                      <a:pt x="6461" y="26"/>
                    </a:lnTo>
                    <a:lnTo>
                      <a:pt x="6464" y="28"/>
                    </a:lnTo>
                    <a:lnTo>
                      <a:pt x="6466" y="30"/>
                    </a:lnTo>
                    <a:lnTo>
                      <a:pt x="6469" y="30"/>
                    </a:lnTo>
                    <a:lnTo>
                      <a:pt x="6471" y="30"/>
                    </a:lnTo>
                    <a:lnTo>
                      <a:pt x="6474" y="33"/>
                    </a:lnTo>
                    <a:lnTo>
                      <a:pt x="6476" y="41"/>
                    </a:lnTo>
                    <a:lnTo>
                      <a:pt x="6479" y="45"/>
                    </a:lnTo>
                    <a:lnTo>
                      <a:pt x="6481" y="45"/>
                    </a:lnTo>
                    <a:lnTo>
                      <a:pt x="6484" y="39"/>
                    </a:lnTo>
                    <a:lnTo>
                      <a:pt x="6486" y="31"/>
                    </a:lnTo>
                    <a:lnTo>
                      <a:pt x="6489" y="27"/>
                    </a:lnTo>
                    <a:lnTo>
                      <a:pt x="6491" y="25"/>
                    </a:lnTo>
                    <a:lnTo>
                      <a:pt x="6494" y="25"/>
                    </a:lnTo>
                    <a:lnTo>
                      <a:pt x="6496" y="24"/>
                    </a:lnTo>
                    <a:lnTo>
                      <a:pt x="6499" y="24"/>
                    </a:lnTo>
                    <a:lnTo>
                      <a:pt x="6501" y="24"/>
                    </a:lnTo>
                    <a:lnTo>
                      <a:pt x="6504" y="26"/>
                    </a:lnTo>
                    <a:lnTo>
                      <a:pt x="6506" y="25"/>
                    </a:lnTo>
                    <a:lnTo>
                      <a:pt x="6509" y="23"/>
                    </a:lnTo>
                    <a:lnTo>
                      <a:pt x="6511" y="21"/>
                    </a:lnTo>
                    <a:lnTo>
                      <a:pt x="6514" y="20"/>
                    </a:lnTo>
                    <a:lnTo>
                      <a:pt x="6517" y="20"/>
                    </a:lnTo>
                    <a:lnTo>
                      <a:pt x="6519" y="20"/>
                    </a:lnTo>
                    <a:lnTo>
                      <a:pt x="6522" y="23"/>
                    </a:lnTo>
                    <a:lnTo>
                      <a:pt x="6524" y="32"/>
                    </a:lnTo>
                    <a:lnTo>
                      <a:pt x="6527" y="44"/>
                    </a:lnTo>
                    <a:lnTo>
                      <a:pt x="6529" y="56"/>
                    </a:lnTo>
                    <a:lnTo>
                      <a:pt x="6532" y="57"/>
                    </a:lnTo>
                    <a:lnTo>
                      <a:pt x="6534" y="53"/>
                    </a:lnTo>
                    <a:lnTo>
                      <a:pt x="6537" y="50"/>
                    </a:lnTo>
                    <a:lnTo>
                      <a:pt x="6539" y="46"/>
                    </a:lnTo>
                    <a:lnTo>
                      <a:pt x="6542" y="44"/>
                    </a:lnTo>
                    <a:lnTo>
                      <a:pt x="6544" y="49"/>
                    </a:lnTo>
                    <a:lnTo>
                      <a:pt x="6547" y="72"/>
                    </a:lnTo>
                    <a:lnTo>
                      <a:pt x="6549" y="147"/>
                    </a:lnTo>
                    <a:lnTo>
                      <a:pt x="6552" y="242"/>
                    </a:lnTo>
                    <a:lnTo>
                      <a:pt x="6554" y="250"/>
                    </a:lnTo>
                    <a:lnTo>
                      <a:pt x="6557" y="153"/>
                    </a:lnTo>
                    <a:lnTo>
                      <a:pt x="6559" y="76"/>
                    </a:lnTo>
                    <a:lnTo>
                      <a:pt x="6562" y="55"/>
                    </a:lnTo>
                    <a:lnTo>
                      <a:pt x="6564" y="61"/>
                    </a:lnTo>
                    <a:lnTo>
                      <a:pt x="6567" y="67"/>
                    </a:lnTo>
                    <a:lnTo>
                      <a:pt x="6569" y="70"/>
                    </a:lnTo>
                    <a:lnTo>
                      <a:pt x="6572" y="78"/>
                    </a:lnTo>
                    <a:lnTo>
                      <a:pt x="6574" y="94"/>
                    </a:lnTo>
                    <a:lnTo>
                      <a:pt x="6577" y="111"/>
                    </a:lnTo>
                    <a:lnTo>
                      <a:pt x="6579" y="117"/>
                    </a:lnTo>
                    <a:lnTo>
                      <a:pt x="6582" y="100"/>
                    </a:lnTo>
                    <a:lnTo>
                      <a:pt x="6584" y="74"/>
                    </a:lnTo>
                    <a:lnTo>
                      <a:pt x="6587" y="56"/>
                    </a:lnTo>
                    <a:lnTo>
                      <a:pt x="6590" y="47"/>
                    </a:lnTo>
                    <a:lnTo>
                      <a:pt x="6592" y="48"/>
                    </a:lnTo>
                    <a:lnTo>
                      <a:pt x="6595" y="72"/>
                    </a:lnTo>
                    <a:lnTo>
                      <a:pt x="6597" y="119"/>
                    </a:lnTo>
                    <a:lnTo>
                      <a:pt x="6600" y="192"/>
                    </a:lnTo>
                    <a:lnTo>
                      <a:pt x="6602" y="281"/>
                    </a:lnTo>
                    <a:lnTo>
                      <a:pt x="6605" y="399"/>
                    </a:lnTo>
                    <a:lnTo>
                      <a:pt x="6607" y="521"/>
                    </a:lnTo>
                    <a:lnTo>
                      <a:pt x="6610" y="663"/>
                    </a:lnTo>
                    <a:lnTo>
                      <a:pt x="6612" y="821"/>
                    </a:lnTo>
                    <a:lnTo>
                      <a:pt x="6615" y="974"/>
                    </a:lnTo>
                    <a:lnTo>
                      <a:pt x="6617" y="1154"/>
                    </a:lnTo>
                    <a:lnTo>
                      <a:pt x="6620" y="1323"/>
                    </a:lnTo>
                    <a:lnTo>
                      <a:pt x="6622" y="1554"/>
                    </a:lnTo>
                    <a:lnTo>
                      <a:pt x="6625" y="1698"/>
                    </a:lnTo>
                    <a:lnTo>
                      <a:pt x="6627" y="1916"/>
                    </a:lnTo>
                    <a:lnTo>
                      <a:pt x="6630" y="2179"/>
                    </a:lnTo>
                    <a:lnTo>
                      <a:pt x="6632" y="2560"/>
                    </a:lnTo>
                    <a:lnTo>
                      <a:pt x="6635" y="3135"/>
                    </a:lnTo>
                    <a:lnTo>
                      <a:pt x="6637" y="3468"/>
                    </a:lnTo>
                    <a:lnTo>
                      <a:pt x="6640" y="3483"/>
                    </a:lnTo>
                    <a:lnTo>
                      <a:pt x="6642" y="3488"/>
                    </a:lnTo>
                    <a:lnTo>
                      <a:pt x="6645" y="3636"/>
                    </a:lnTo>
                    <a:lnTo>
                      <a:pt x="6647" y="3803"/>
                    </a:lnTo>
                    <a:lnTo>
                      <a:pt x="6650" y="4011"/>
                    </a:lnTo>
                    <a:lnTo>
                      <a:pt x="6652" y="4167"/>
                    </a:lnTo>
                    <a:lnTo>
                      <a:pt x="6655" y="4468"/>
                    </a:lnTo>
                    <a:lnTo>
                      <a:pt x="6657" y="4593"/>
                    </a:lnTo>
                    <a:lnTo>
                      <a:pt x="6660" y="4721"/>
                    </a:lnTo>
                    <a:lnTo>
                      <a:pt x="6663" y="3571"/>
                    </a:lnTo>
                    <a:lnTo>
                      <a:pt x="6665" y="426"/>
                    </a:lnTo>
                    <a:lnTo>
                      <a:pt x="6668" y="246"/>
                    </a:lnTo>
                    <a:lnTo>
                      <a:pt x="6670" y="193"/>
                    </a:lnTo>
                    <a:lnTo>
                      <a:pt x="6673" y="170"/>
                    </a:lnTo>
                    <a:lnTo>
                      <a:pt x="6675" y="164"/>
                    </a:lnTo>
                    <a:lnTo>
                      <a:pt x="6678" y="163"/>
                    </a:lnTo>
                    <a:lnTo>
                      <a:pt x="6680" y="157"/>
                    </a:lnTo>
                    <a:lnTo>
                      <a:pt x="6683" y="139"/>
                    </a:lnTo>
                    <a:lnTo>
                      <a:pt x="6685" y="125"/>
                    </a:lnTo>
                    <a:lnTo>
                      <a:pt x="6688" y="126"/>
                    </a:lnTo>
                    <a:lnTo>
                      <a:pt x="6690" y="134"/>
                    </a:lnTo>
                    <a:lnTo>
                      <a:pt x="6693" y="138"/>
                    </a:lnTo>
                    <a:lnTo>
                      <a:pt x="6695" y="146"/>
                    </a:lnTo>
                    <a:lnTo>
                      <a:pt x="6698" y="213"/>
                    </a:lnTo>
                    <a:lnTo>
                      <a:pt x="6700" y="403"/>
                    </a:lnTo>
                    <a:lnTo>
                      <a:pt x="6703" y="742"/>
                    </a:lnTo>
                    <a:lnTo>
                      <a:pt x="6705" y="1297"/>
                    </a:lnTo>
                    <a:lnTo>
                      <a:pt x="6708" y="2288"/>
                    </a:lnTo>
                    <a:lnTo>
                      <a:pt x="6710" y="3746"/>
                    </a:lnTo>
                    <a:lnTo>
                      <a:pt x="6713" y="5509"/>
                    </a:lnTo>
                    <a:lnTo>
                      <a:pt x="6715" y="6564"/>
                    </a:lnTo>
                    <a:lnTo>
                      <a:pt x="6718" y="7076"/>
                    </a:lnTo>
                    <a:lnTo>
                      <a:pt x="6720" y="7259"/>
                    </a:lnTo>
                    <a:lnTo>
                      <a:pt x="6723" y="7534"/>
                    </a:lnTo>
                    <a:lnTo>
                      <a:pt x="6725" y="7428"/>
                    </a:lnTo>
                    <a:lnTo>
                      <a:pt x="6728" y="7348"/>
                    </a:lnTo>
                    <a:lnTo>
                      <a:pt x="6730" y="7141"/>
                    </a:lnTo>
                    <a:lnTo>
                      <a:pt x="6733" y="867"/>
                    </a:lnTo>
                    <a:lnTo>
                      <a:pt x="6736" y="114"/>
                    </a:lnTo>
                    <a:lnTo>
                      <a:pt x="6738" y="79"/>
                    </a:lnTo>
                    <a:lnTo>
                      <a:pt x="6741" y="69"/>
                    </a:lnTo>
                    <a:lnTo>
                      <a:pt x="6743" y="67"/>
                    </a:lnTo>
                    <a:lnTo>
                      <a:pt x="6746" y="64"/>
                    </a:lnTo>
                    <a:lnTo>
                      <a:pt x="6748" y="60"/>
                    </a:lnTo>
                    <a:lnTo>
                      <a:pt x="6751" y="56"/>
                    </a:lnTo>
                    <a:lnTo>
                      <a:pt x="6753" y="55"/>
                    </a:lnTo>
                    <a:lnTo>
                      <a:pt x="6756" y="65"/>
                    </a:lnTo>
                    <a:lnTo>
                      <a:pt x="6758" y="81"/>
                    </a:lnTo>
                    <a:lnTo>
                      <a:pt x="6761" y="75"/>
                    </a:lnTo>
                    <a:lnTo>
                      <a:pt x="6763" y="56"/>
                    </a:lnTo>
                    <a:lnTo>
                      <a:pt x="6766" y="44"/>
                    </a:lnTo>
                    <a:lnTo>
                      <a:pt x="6768" y="40"/>
                    </a:lnTo>
                    <a:lnTo>
                      <a:pt x="6771" y="38"/>
                    </a:lnTo>
                    <a:lnTo>
                      <a:pt x="6773" y="39"/>
                    </a:lnTo>
                    <a:lnTo>
                      <a:pt x="6776" y="40"/>
                    </a:lnTo>
                    <a:lnTo>
                      <a:pt x="6778" y="42"/>
                    </a:lnTo>
                    <a:lnTo>
                      <a:pt x="6781" y="44"/>
                    </a:lnTo>
                    <a:lnTo>
                      <a:pt x="6783" y="51"/>
                    </a:lnTo>
                    <a:lnTo>
                      <a:pt x="6786" y="64"/>
                    </a:lnTo>
                    <a:lnTo>
                      <a:pt x="6788" y="87"/>
                    </a:lnTo>
                    <a:lnTo>
                      <a:pt x="6791" y="112"/>
                    </a:lnTo>
                    <a:lnTo>
                      <a:pt x="6793" y="116"/>
                    </a:lnTo>
                    <a:lnTo>
                      <a:pt x="6796" y="97"/>
                    </a:lnTo>
                    <a:lnTo>
                      <a:pt x="6798" y="73"/>
                    </a:lnTo>
                    <a:lnTo>
                      <a:pt x="6801" y="58"/>
                    </a:lnTo>
                    <a:lnTo>
                      <a:pt x="6803" y="57"/>
                    </a:lnTo>
                    <a:lnTo>
                      <a:pt x="6806" y="62"/>
                    </a:lnTo>
                    <a:lnTo>
                      <a:pt x="6809" y="67"/>
                    </a:lnTo>
                    <a:lnTo>
                      <a:pt x="6811" y="71"/>
                    </a:lnTo>
                    <a:lnTo>
                      <a:pt x="6814" y="88"/>
                    </a:lnTo>
                    <a:lnTo>
                      <a:pt x="6816" y="111"/>
                    </a:lnTo>
                    <a:lnTo>
                      <a:pt x="6819" y="114"/>
                    </a:lnTo>
                    <a:lnTo>
                      <a:pt x="6821" y="93"/>
                    </a:lnTo>
                    <a:lnTo>
                      <a:pt x="6824" y="71"/>
                    </a:lnTo>
                    <a:lnTo>
                      <a:pt x="6826" y="56"/>
                    </a:lnTo>
                    <a:lnTo>
                      <a:pt x="6829" y="47"/>
                    </a:lnTo>
                    <a:lnTo>
                      <a:pt x="6831" y="41"/>
                    </a:lnTo>
                    <a:lnTo>
                      <a:pt x="6834" y="39"/>
                    </a:lnTo>
                    <a:lnTo>
                      <a:pt x="6836" y="39"/>
                    </a:lnTo>
                    <a:lnTo>
                      <a:pt x="6839" y="43"/>
                    </a:lnTo>
                    <a:lnTo>
                      <a:pt x="6841" y="56"/>
                    </a:lnTo>
                    <a:lnTo>
                      <a:pt x="6844" y="67"/>
                    </a:lnTo>
                    <a:lnTo>
                      <a:pt x="6846" y="61"/>
                    </a:lnTo>
                    <a:lnTo>
                      <a:pt x="6849" y="50"/>
                    </a:lnTo>
                    <a:lnTo>
                      <a:pt x="6851" y="43"/>
                    </a:lnTo>
                    <a:lnTo>
                      <a:pt x="6854" y="39"/>
                    </a:lnTo>
                    <a:lnTo>
                      <a:pt x="6856" y="38"/>
                    </a:lnTo>
                    <a:lnTo>
                      <a:pt x="6859" y="39"/>
                    </a:lnTo>
                    <a:lnTo>
                      <a:pt x="6861" y="43"/>
                    </a:lnTo>
                    <a:lnTo>
                      <a:pt x="6864" y="45"/>
                    </a:lnTo>
                    <a:lnTo>
                      <a:pt x="6866" y="43"/>
                    </a:lnTo>
                    <a:lnTo>
                      <a:pt x="6869" y="47"/>
                    </a:lnTo>
                    <a:lnTo>
                      <a:pt x="6871" y="74"/>
                    </a:lnTo>
                    <a:lnTo>
                      <a:pt x="6874" y="204"/>
                    </a:lnTo>
                    <a:lnTo>
                      <a:pt x="6876" y="580"/>
                    </a:lnTo>
                    <a:lnTo>
                      <a:pt x="6879" y="970"/>
                    </a:lnTo>
                    <a:lnTo>
                      <a:pt x="6881" y="886"/>
                    </a:lnTo>
                    <a:lnTo>
                      <a:pt x="6884" y="586"/>
                    </a:lnTo>
                    <a:lnTo>
                      <a:pt x="6887" y="503"/>
                    </a:lnTo>
                    <a:lnTo>
                      <a:pt x="6889" y="432"/>
                    </a:lnTo>
                    <a:lnTo>
                      <a:pt x="6892" y="230"/>
                    </a:lnTo>
                    <a:lnTo>
                      <a:pt x="6894" y="86"/>
                    </a:lnTo>
                    <a:lnTo>
                      <a:pt x="6897" y="52"/>
                    </a:lnTo>
                    <a:lnTo>
                      <a:pt x="6899" y="62"/>
                    </a:lnTo>
                    <a:lnTo>
                      <a:pt x="6902" y="97"/>
                    </a:lnTo>
                    <a:lnTo>
                      <a:pt x="6904" y="137"/>
                    </a:lnTo>
                    <a:lnTo>
                      <a:pt x="6907" y="123"/>
                    </a:lnTo>
                    <a:lnTo>
                      <a:pt x="6909" y="75"/>
                    </a:lnTo>
                    <a:lnTo>
                      <a:pt x="6912" y="56"/>
                    </a:lnTo>
                    <a:lnTo>
                      <a:pt x="6914" y="64"/>
                    </a:lnTo>
                    <a:lnTo>
                      <a:pt x="6917" y="75"/>
                    </a:lnTo>
                    <a:lnTo>
                      <a:pt x="6919" y="69"/>
                    </a:lnTo>
                    <a:lnTo>
                      <a:pt x="6922" y="53"/>
                    </a:lnTo>
                    <a:lnTo>
                      <a:pt x="6924" y="44"/>
                    </a:lnTo>
                    <a:lnTo>
                      <a:pt x="6927" y="39"/>
                    </a:lnTo>
                    <a:lnTo>
                      <a:pt x="6929" y="38"/>
                    </a:lnTo>
                    <a:lnTo>
                      <a:pt x="6932" y="39"/>
                    </a:lnTo>
                    <a:lnTo>
                      <a:pt x="6934" y="46"/>
                    </a:lnTo>
                    <a:lnTo>
                      <a:pt x="6937" y="53"/>
                    </a:lnTo>
                    <a:lnTo>
                      <a:pt x="6939" y="64"/>
                    </a:lnTo>
                    <a:lnTo>
                      <a:pt x="6942" y="81"/>
                    </a:lnTo>
                    <a:lnTo>
                      <a:pt x="6944" y="91"/>
                    </a:lnTo>
                    <a:lnTo>
                      <a:pt x="6947" y="79"/>
                    </a:lnTo>
                    <a:lnTo>
                      <a:pt x="6949" y="60"/>
                    </a:lnTo>
                    <a:lnTo>
                      <a:pt x="6952" y="51"/>
                    </a:lnTo>
                    <a:lnTo>
                      <a:pt x="6954" y="50"/>
                    </a:lnTo>
                    <a:lnTo>
                      <a:pt x="6957" y="47"/>
                    </a:lnTo>
                    <a:lnTo>
                      <a:pt x="6960" y="42"/>
                    </a:lnTo>
                    <a:lnTo>
                      <a:pt x="6962" y="41"/>
                    </a:lnTo>
                    <a:lnTo>
                      <a:pt x="6965" y="44"/>
                    </a:lnTo>
                    <a:lnTo>
                      <a:pt x="6967" y="45"/>
                    </a:lnTo>
                    <a:lnTo>
                      <a:pt x="6970" y="47"/>
                    </a:lnTo>
                    <a:lnTo>
                      <a:pt x="6972" y="47"/>
                    </a:lnTo>
                    <a:lnTo>
                      <a:pt x="6975" y="47"/>
                    </a:lnTo>
                    <a:lnTo>
                      <a:pt x="6977" y="48"/>
                    </a:lnTo>
                    <a:lnTo>
                      <a:pt x="6980" y="55"/>
                    </a:lnTo>
                    <a:lnTo>
                      <a:pt x="6982" y="130"/>
                    </a:lnTo>
                    <a:lnTo>
                      <a:pt x="6985" y="674"/>
                    </a:lnTo>
                    <a:lnTo>
                      <a:pt x="6987" y="2272"/>
                    </a:lnTo>
                    <a:lnTo>
                      <a:pt x="6990" y="4267"/>
                    </a:lnTo>
                    <a:lnTo>
                      <a:pt x="6992" y="5156"/>
                    </a:lnTo>
                    <a:lnTo>
                      <a:pt x="6995" y="5395"/>
                    </a:lnTo>
                    <a:lnTo>
                      <a:pt x="6997" y="4192"/>
                    </a:lnTo>
                    <a:lnTo>
                      <a:pt x="7000" y="1333"/>
                    </a:lnTo>
                    <a:lnTo>
                      <a:pt x="7002" y="784"/>
                    </a:lnTo>
                    <a:lnTo>
                      <a:pt x="7005" y="613"/>
                    </a:lnTo>
                    <a:lnTo>
                      <a:pt x="7007" y="534"/>
                    </a:lnTo>
                    <a:lnTo>
                      <a:pt x="7010" y="489"/>
                    </a:lnTo>
                    <a:lnTo>
                      <a:pt x="7012" y="443"/>
                    </a:lnTo>
                    <a:lnTo>
                      <a:pt x="7015" y="416"/>
                    </a:lnTo>
                    <a:lnTo>
                      <a:pt x="7017" y="391"/>
                    </a:lnTo>
                    <a:lnTo>
                      <a:pt x="7020" y="372"/>
                    </a:lnTo>
                    <a:lnTo>
                      <a:pt x="7022" y="323"/>
                    </a:lnTo>
                    <a:lnTo>
                      <a:pt x="7025" y="269"/>
                    </a:lnTo>
                    <a:lnTo>
                      <a:pt x="7027" y="236"/>
                    </a:lnTo>
                    <a:lnTo>
                      <a:pt x="7030" y="213"/>
                    </a:lnTo>
                    <a:lnTo>
                      <a:pt x="7033" y="193"/>
                    </a:lnTo>
                    <a:lnTo>
                      <a:pt x="7035" y="175"/>
                    </a:lnTo>
                    <a:lnTo>
                      <a:pt x="7038" y="167"/>
                    </a:lnTo>
                    <a:lnTo>
                      <a:pt x="7040" y="164"/>
                    </a:lnTo>
                    <a:lnTo>
                      <a:pt x="7043" y="170"/>
                    </a:lnTo>
                    <a:lnTo>
                      <a:pt x="7045" y="182"/>
                    </a:lnTo>
                    <a:lnTo>
                      <a:pt x="7048" y="198"/>
                    </a:lnTo>
                    <a:lnTo>
                      <a:pt x="7050" y="185"/>
                    </a:lnTo>
                    <a:lnTo>
                      <a:pt x="7053" y="162"/>
                    </a:lnTo>
                    <a:lnTo>
                      <a:pt x="7055" y="150"/>
                    </a:lnTo>
                    <a:lnTo>
                      <a:pt x="7058" y="162"/>
                    </a:lnTo>
                    <a:lnTo>
                      <a:pt x="7060" y="187"/>
                    </a:lnTo>
                    <a:lnTo>
                      <a:pt x="7063" y="191"/>
                    </a:lnTo>
                    <a:lnTo>
                      <a:pt x="7065" y="183"/>
                    </a:lnTo>
                    <a:lnTo>
                      <a:pt x="7068" y="162"/>
                    </a:lnTo>
                    <a:lnTo>
                      <a:pt x="7070" y="136"/>
                    </a:lnTo>
                    <a:lnTo>
                      <a:pt x="7073" y="113"/>
                    </a:lnTo>
                    <a:lnTo>
                      <a:pt x="7075" y="98"/>
                    </a:lnTo>
                    <a:lnTo>
                      <a:pt x="7078" y="94"/>
                    </a:lnTo>
                    <a:lnTo>
                      <a:pt x="7080" y="92"/>
                    </a:lnTo>
                    <a:lnTo>
                      <a:pt x="7083" y="91"/>
                    </a:lnTo>
                    <a:lnTo>
                      <a:pt x="7085" y="87"/>
                    </a:lnTo>
                    <a:lnTo>
                      <a:pt x="7088" y="91"/>
                    </a:lnTo>
                    <a:lnTo>
                      <a:pt x="7090" y="112"/>
                    </a:lnTo>
                    <a:lnTo>
                      <a:pt x="7093" y="124"/>
                    </a:lnTo>
                    <a:lnTo>
                      <a:pt x="7095" y="114"/>
                    </a:lnTo>
                    <a:lnTo>
                      <a:pt x="7098" y="111"/>
                    </a:lnTo>
                    <a:lnTo>
                      <a:pt x="7100" y="113"/>
                    </a:lnTo>
                    <a:lnTo>
                      <a:pt x="7103" y="105"/>
                    </a:lnTo>
                    <a:lnTo>
                      <a:pt x="7106" y="97"/>
                    </a:lnTo>
                    <a:lnTo>
                      <a:pt x="7108" y="106"/>
                    </a:lnTo>
                    <a:lnTo>
                      <a:pt x="7111" y="119"/>
                    </a:lnTo>
                    <a:lnTo>
                      <a:pt x="7113" y="120"/>
                    </a:lnTo>
                    <a:lnTo>
                      <a:pt x="7116" y="114"/>
                    </a:lnTo>
                    <a:lnTo>
                      <a:pt x="7118" y="128"/>
                    </a:lnTo>
                    <a:lnTo>
                      <a:pt x="7121" y="174"/>
                    </a:lnTo>
                    <a:lnTo>
                      <a:pt x="7123" y="218"/>
                    </a:lnTo>
                    <a:lnTo>
                      <a:pt x="7126" y="229"/>
                    </a:lnTo>
                    <a:lnTo>
                      <a:pt x="7128" y="237"/>
                    </a:lnTo>
                    <a:lnTo>
                      <a:pt x="7131" y="251"/>
                    </a:lnTo>
                    <a:lnTo>
                      <a:pt x="7133" y="271"/>
                    </a:lnTo>
                    <a:lnTo>
                      <a:pt x="7136" y="257"/>
                    </a:lnTo>
                    <a:lnTo>
                      <a:pt x="7138" y="222"/>
                    </a:lnTo>
                    <a:lnTo>
                      <a:pt x="7141" y="187"/>
                    </a:lnTo>
                    <a:lnTo>
                      <a:pt x="7143" y="169"/>
                    </a:lnTo>
                    <a:lnTo>
                      <a:pt x="7146" y="166"/>
                    </a:lnTo>
                    <a:lnTo>
                      <a:pt x="7148" y="182"/>
                    </a:lnTo>
                    <a:lnTo>
                      <a:pt x="7151" y="214"/>
                    </a:lnTo>
                    <a:lnTo>
                      <a:pt x="7153" y="234"/>
                    </a:lnTo>
                    <a:lnTo>
                      <a:pt x="7156" y="212"/>
                    </a:lnTo>
                    <a:lnTo>
                      <a:pt x="7158" y="163"/>
                    </a:lnTo>
                    <a:lnTo>
                      <a:pt x="7161" y="119"/>
                    </a:lnTo>
                    <a:lnTo>
                      <a:pt x="7163" y="102"/>
                    </a:lnTo>
                    <a:lnTo>
                      <a:pt x="7166" y="107"/>
                    </a:lnTo>
                    <a:lnTo>
                      <a:pt x="7168" y="126"/>
                    </a:lnTo>
                    <a:lnTo>
                      <a:pt x="7171" y="133"/>
                    </a:lnTo>
                    <a:lnTo>
                      <a:pt x="7173" y="124"/>
                    </a:lnTo>
                    <a:lnTo>
                      <a:pt x="7176" y="108"/>
                    </a:lnTo>
                    <a:lnTo>
                      <a:pt x="7179" y="98"/>
                    </a:lnTo>
                    <a:lnTo>
                      <a:pt x="7181" y="88"/>
                    </a:lnTo>
                    <a:lnTo>
                      <a:pt x="7184" y="77"/>
                    </a:lnTo>
                    <a:lnTo>
                      <a:pt x="7186" y="75"/>
                    </a:lnTo>
                    <a:lnTo>
                      <a:pt x="7189" y="74"/>
                    </a:lnTo>
                    <a:lnTo>
                      <a:pt x="7191" y="70"/>
                    </a:lnTo>
                    <a:lnTo>
                      <a:pt x="7194" y="60"/>
                    </a:lnTo>
                    <a:lnTo>
                      <a:pt x="7196" y="60"/>
                    </a:lnTo>
                    <a:lnTo>
                      <a:pt x="7199" y="103"/>
                    </a:lnTo>
                    <a:lnTo>
                      <a:pt x="7201" y="214"/>
                    </a:lnTo>
                    <a:lnTo>
                      <a:pt x="7204" y="392"/>
                    </a:lnTo>
                    <a:lnTo>
                      <a:pt x="7206" y="599"/>
                    </a:lnTo>
                    <a:lnTo>
                      <a:pt x="7209" y="737"/>
                    </a:lnTo>
                    <a:lnTo>
                      <a:pt x="7211" y="584"/>
                    </a:lnTo>
                    <a:lnTo>
                      <a:pt x="7214" y="260"/>
                    </a:lnTo>
                    <a:lnTo>
                      <a:pt x="7216" y="133"/>
                    </a:lnTo>
                    <a:lnTo>
                      <a:pt x="7219" y="95"/>
                    </a:lnTo>
                    <a:lnTo>
                      <a:pt x="7221" y="82"/>
                    </a:lnTo>
                    <a:lnTo>
                      <a:pt x="7224" y="80"/>
                    </a:lnTo>
                    <a:lnTo>
                      <a:pt x="7226" y="89"/>
                    </a:lnTo>
                    <a:lnTo>
                      <a:pt x="7229" y="98"/>
                    </a:lnTo>
                    <a:lnTo>
                      <a:pt x="7231" y="89"/>
                    </a:lnTo>
                    <a:lnTo>
                      <a:pt x="7234" y="75"/>
                    </a:lnTo>
                    <a:lnTo>
                      <a:pt x="7236" y="68"/>
                    </a:lnTo>
                    <a:lnTo>
                      <a:pt x="7239" y="67"/>
                    </a:lnTo>
                    <a:lnTo>
                      <a:pt x="7241" y="69"/>
                    </a:lnTo>
                    <a:lnTo>
                      <a:pt x="7244" y="69"/>
                    </a:lnTo>
                    <a:lnTo>
                      <a:pt x="7246" y="88"/>
                    </a:lnTo>
                    <a:lnTo>
                      <a:pt x="7249" y="131"/>
                    </a:lnTo>
                    <a:lnTo>
                      <a:pt x="7252" y="153"/>
                    </a:lnTo>
                    <a:lnTo>
                      <a:pt x="7254" y="120"/>
                    </a:lnTo>
                    <a:lnTo>
                      <a:pt x="7257" y="82"/>
                    </a:lnTo>
                    <a:lnTo>
                      <a:pt x="7259" y="61"/>
                    </a:lnTo>
                    <a:lnTo>
                      <a:pt x="7262" y="55"/>
                    </a:lnTo>
                    <a:lnTo>
                      <a:pt x="7264" y="61"/>
                    </a:lnTo>
                    <a:lnTo>
                      <a:pt x="7267" y="80"/>
                    </a:lnTo>
                    <a:lnTo>
                      <a:pt x="7269" y="124"/>
                    </a:lnTo>
                    <a:lnTo>
                      <a:pt x="7272" y="221"/>
                    </a:lnTo>
                    <a:lnTo>
                      <a:pt x="7274" y="341"/>
                    </a:lnTo>
                    <a:lnTo>
                      <a:pt x="7277" y="362"/>
                    </a:lnTo>
                    <a:lnTo>
                      <a:pt x="7279" y="241"/>
                    </a:lnTo>
                    <a:lnTo>
                      <a:pt x="7282" y="123"/>
                    </a:lnTo>
                    <a:lnTo>
                      <a:pt x="7284" y="73"/>
                    </a:lnTo>
                    <a:lnTo>
                      <a:pt x="7287" y="60"/>
                    </a:lnTo>
                    <a:lnTo>
                      <a:pt x="7289" y="58"/>
                    </a:lnTo>
                    <a:lnTo>
                      <a:pt x="7292" y="62"/>
                    </a:lnTo>
                    <a:lnTo>
                      <a:pt x="7294" y="75"/>
                    </a:lnTo>
                    <a:lnTo>
                      <a:pt x="7297" y="151"/>
                    </a:lnTo>
                    <a:lnTo>
                      <a:pt x="7299" y="503"/>
                    </a:lnTo>
                    <a:lnTo>
                      <a:pt x="7302" y="1343"/>
                    </a:lnTo>
                    <a:lnTo>
                      <a:pt x="7304" y="2066"/>
                    </a:lnTo>
                    <a:lnTo>
                      <a:pt x="7307" y="1870"/>
                    </a:lnTo>
                    <a:lnTo>
                      <a:pt x="7309" y="843"/>
                    </a:lnTo>
                    <a:lnTo>
                      <a:pt x="7312" y="199"/>
                    </a:lnTo>
                    <a:lnTo>
                      <a:pt x="7314" y="73"/>
                    </a:lnTo>
                    <a:lnTo>
                      <a:pt x="7317" y="61"/>
                    </a:lnTo>
                    <a:lnTo>
                      <a:pt x="7319" y="62"/>
                    </a:lnTo>
                    <a:lnTo>
                      <a:pt x="7322" y="59"/>
                    </a:lnTo>
                    <a:lnTo>
                      <a:pt x="7325" y="54"/>
                    </a:lnTo>
                    <a:lnTo>
                      <a:pt x="7327" y="51"/>
                    </a:lnTo>
                    <a:lnTo>
                      <a:pt x="7330" y="55"/>
                    </a:lnTo>
                    <a:lnTo>
                      <a:pt x="7332" y="56"/>
                    </a:lnTo>
                    <a:lnTo>
                      <a:pt x="7335" y="62"/>
                    </a:lnTo>
                    <a:lnTo>
                      <a:pt x="7337" y="79"/>
                    </a:lnTo>
                    <a:lnTo>
                      <a:pt x="7340" y="103"/>
                    </a:lnTo>
                    <a:lnTo>
                      <a:pt x="7342" y="99"/>
                    </a:lnTo>
                    <a:lnTo>
                      <a:pt x="7345" y="76"/>
                    </a:lnTo>
                    <a:lnTo>
                      <a:pt x="7347" y="53"/>
                    </a:lnTo>
                    <a:lnTo>
                      <a:pt x="7350" y="43"/>
                    </a:lnTo>
                    <a:lnTo>
                      <a:pt x="7352" y="39"/>
                    </a:lnTo>
                    <a:lnTo>
                      <a:pt x="7355" y="38"/>
                    </a:lnTo>
                    <a:lnTo>
                      <a:pt x="7357" y="37"/>
                    </a:lnTo>
                    <a:lnTo>
                      <a:pt x="7360" y="35"/>
                    </a:lnTo>
                    <a:lnTo>
                      <a:pt x="7362" y="41"/>
                    </a:lnTo>
                    <a:lnTo>
                      <a:pt x="7365" y="66"/>
                    </a:lnTo>
                    <a:lnTo>
                      <a:pt x="7367" y="118"/>
                    </a:lnTo>
                    <a:lnTo>
                      <a:pt x="7370" y="165"/>
                    </a:lnTo>
                    <a:lnTo>
                      <a:pt x="7372" y="153"/>
                    </a:lnTo>
                    <a:lnTo>
                      <a:pt x="7375" y="117"/>
                    </a:lnTo>
                    <a:lnTo>
                      <a:pt x="7377" y="97"/>
                    </a:lnTo>
                    <a:lnTo>
                      <a:pt x="7380" y="91"/>
                    </a:lnTo>
                    <a:lnTo>
                      <a:pt x="7382" y="101"/>
                    </a:lnTo>
                    <a:lnTo>
                      <a:pt x="7385" y="120"/>
                    </a:lnTo>
                    <a:lnTo>
                      <a:pt x="7387" y="108"/>
                    </a:lnTo>
                    <a:lnTo>
                      <a:pt x="7390" y="70"/>
                    </a:lnTo>
                    <a:lnTo>
                      <a:pt x="7392" y="47"/>
                    </a:lnTo>
                    <a:lnTo>
                      <a:pt x="7395" y="41"/>
                    </a:lnTo>
                    <a:lnTo>
                      <a:pt x="7398" y="42"/>
                    </a:lnTo>
                    <a:lnTo>
                      <a:pt x="7400" y="45"/>
                    </a:lnTo>
                    <a:lnTo>
                      <a:pt x="7403" y="45"/>
                    </a:lnTo>
                    <a:lnTo>
                      <a:pt x="7405" y="44"/>
                    </a:lnTo>
                    <a:lnTo>
                      <a:pt x="7408" y="43"/>
                    </a:lnTo>
                    <a:lnTo>
                      <a:pt x="7410" y="42"/>
                    </a:lnTo>
                    <a:lnTo>
                      <a:pt x="7413" y="43"/>
                    </a:lnTo>
                    <a:lnTo>
                      <a:pt x="7415" y="47"/>
                    </a:lnTo>
                    <a:lnTo>
                      <a:pt x="7418" y="75"/>
                    </a:lnTo>
                    <a:lnTo>
                      <a:pt x="7420" y="143"/>
                    </a:lnTo>
                    <a:lnTo>
                      <a:pt x="7423" y="196"/>
                    </a:lnTo>
                    <a:lnTo>
                      <a:pt x="7425" y="164"/>
                    </a:lnTo>
                    <a:lnTo>
                      <a:pt x="7428" y="96"/>
                    </a:lnTo>
                    <a:lnTo>
                      <a:pt x="7430" y="54"/>
                    </a:lnTo>
                    <a:lnTo>
                      <a:pt x="7433" y="42"/>
                    </a:lnTo>
                    <a:lnTo>
                      <a:pt x="7435" y="44"/>
                    </a:lnTo>
                    <a:lnTo>
                      <a:pt x="7438" y="48"/>
                    </a:lnTo>
                    <a:lnTo>
                      <a:pt x="7440" y="56"/>
                    </a:lnTo>
                    <a:lnTo>
                      <a:pt x="7443" y="80"/>
                    </a:lnTo>
                    <a:lnTo>
                      <a:pt x="7445" y="123"/>
                    </a:lnTo>
                    <a:lnTo>
                      <a:pt x="7448" y="133"/>
                    </a:lnTo>
                    <a:lnTo>
                      <a:pt x="7450" y="101"/>
                    </a:lnTo>
                    <a:lnTo>
                      <a:pt x="7453" y="78"/>
                    </a:lnTo>
                    <a:lnTo>
                      <a:pt x="7455" y="68"/>
                    </a:lnTo>
                    <a:lnTo>
                      <a:pt x="7458" y="49"/>
                    </a:lnTo>
                    <a:lnTo>
                      <a:pt x="7460" y="33"/>
                    </a:lnTo>
                    <a:lnTo>
                      <a:pt x="7463" y="28"/>
                    </a:lnTo>
                    <a:lnTo>
                      <a:pt x="7465" y="27"/>
                    </a:lnTo>
                    <a:lnTo>
                      <a:pt x="7468" y="28"/>
                    </a:lnTo>
                    <a:lnTo>
                      <a:pt x="7471" y="31"/>
                    </a:lnTo>
                    <a:lnTo>
                      <a:pt x="7473" y="39"/>
                    </a:lnTo>
                    <a:lnTo>
                      <a:pt x="7476" y="43"/>
                    </a:lnTo>
                    <a:lnTo>
                      <a:pt x="7478" y="43"/>
                    </a:lnTo>
                    <a:lnTo>
                      <a:pt x="7481" y="81"/>
                    </a:lnTo>
                    <a:lnTo>
                      <a:pt x="7483" y="240"/>
                    </a:lnTo>
                    <a:lnTo>
                      <a:pt x="7486" y="512"/>
                    </a:lnTo>
                    <a:lnTo>
                      <a:pt x="7488" y="580"/>
                    </a:lnTo>
                    <a:lnTo>
                      <a:pt x="7491" y="408"/>
                    </a:lnTo>
                    <a:lnTo>
                      <a:pt x="7493" y="185"/>
                    </a:lnTo>
                    <a:lnTo>
                      <a:pt x="7496" y="144"/>
                    </a:lnTo>
                    <a:lnTo>
                      <a:pt x="7498" y="128"/>
                    </a:lnTo>
                    <a:lnTo>
                      <a:pt x="7501" y="98"/>
                    </a:lnTo>
                    <a:lnTo>
                      <a:pt x="7503" y="77"/>
                    </a:lnTo>
                    <a:lnTo>
                      <a:pt x="7506" y="74"/>
                    </a:lnTo>
                    <a:lnTo>
                      <a:pt x="7508" y="93"/>
                    </a:lnTo>
                    <a:lnTo>
                      <a:pt x="7511" y="128"/>
                    </a:lnTo>
                    <a:lnTo>
                      <a:pt x="7513" y="125"/>
                    </a:lnTo>
                    <a:lnTo>
                      <a:pt x="7516" y="79"/>
                    </a:lnTo>
                    <a:lnTo>
                      <a:pt x="7518" y="53"/>
                    </a:lnTo>
                    <a:lnTo>
                      <a:pt x="7521" y="50"/>
                    </a:lnTo>
                    <a:lnTo>
                      <a:pt x="7523" y="64"/>
                    </a:lnTo>
                    <a:lnTo>
                      <a:pt x="7526" y="105"/>
                    </a:lnTo>
                    <a:lnTo>
                      <a:pt x="7528" y="166"/>
                    </a:lnTo>
                    <a:lnTo>
                      <a:pt x="7531" y="181"/>
                    </a:lnTo>
                    <a:lnTo>
                      <a:pt x="7533" y="134"/>
                    </a:lnTo>
                    <a:lnTo>
                      <a:pt x="7536" y="87"/>
                    </a:lnTo>
                    <a:lnTo>
                      <a:pt x="7538" y="65"/>
                    </a:lnTo>
                    <a:lnTo>
                      <a:pt x="7541" y="62"/>
                    </a:lnTo>
                    <a:lnTo>
                      <a:pt x="7544" y="78"/>
                    </a:lnTo>
                    <a:lnTo>
                      <a:pt x="7546" y="292"/>
                    </a:lnTo>
                    <a:lnTo>
                      <a:pt x="7549" y="1347"/>
                    </a:lnTo>
                    <a:lnTo>
                      <a:pt x="7551" y="3251"/>
                    </a:lnTo>
                    <a:lnTo>
                      <a:pt x="7554" y="4004"/>
                    </a:lnTo>
                    <a:lnTo>
                      <a:pt x="7556" y="2749"/>
                    </a:lnTo>
                    <a:lnTo>
                      <a:pt x="7559" y="1127"/>
                    </a:lnTo>
                    <a:lnTo>
                      <a:pt x="7561" y="717"/>
                    </a:lnTo>
                    <a:lnTo>
                      <a:pt x="7564" y="592"/>
                    </a:lnTo>
                    <a:lnTo>
                      <a:pt x="7566" y="556"/>
                    </a:lnTo>
                    <a:lnTo>
                      <a:pt x="7569" y="523"/>
                    </a:lnTo>
                    <a:lnTo>
                      <a:pt x="7571" y="443"/>
                    </a:lnTo>
                    <a:lnTo>
                      <a:pt x="7574" y="379"/>
                    </a:lnTo>
                    <a:lnTo>
                      <a:pt x="7576" y="332"/>
                    </a:lnTo>
                    <a:lnTo>
                      <a:pt x="7579" y="305"/>
                    </a:lnTo>
                    <a:lnTo>
                      <a:pt x="7581" y="289"/>
                    </a:lnTo>
                    <a:lnTo>
                      <a:pt x="7584" y="262"/>
                    </a:lnTo>
                    <a:lnTo>
                      <a:pt x="7586" y="241"/>
                    </a:lnTo>
                    <a:lnTo>
                      <a:pt x="7589" y="228"/>
                    </a:lnTo>
                    <a:lnTo>
                      <a:pt x="7591" y="214"/>
                    </a:lnTo>
                    <a:lnTo>
                      <a:pt x="7594" y="194"/>
                    </a:lnTo>
                    <a:lnTo>
                      <a:pt x="7596" y="179"/>
                    </a:lnTo>
                    <a:lnTo>
                      <a:pt x="7599" y="174"/>
                    </a:lnTo>
                    <a:lnTo>
                      <a:pt x="7601" y="168"/>
                    </a:lnTo>
                    <a:lnTo>
                      <a:pt x="7604" y="157"/>
                    </a:lnTo>
                    <a:lnTo>
                      <a:pt x="7606" y="135"/>
                    </a:lnTo>
                    <a:lnTo>
                      <a:pt x="7609" y="116"/>
                    </a:lnTo>
                    <a:lnTo>
                      <a:pt x="7611" y="103"/>
                    </a:lnTo>
                    <a:lnTo>
                      <a:pt x="7614" y="95"/>
                    </a:lnTo>
                    <a:lnTo>
                      <a:pt x="7617" y="88"/>
                    </a:lnTo>
                    <a:lnTo>
                      <a:pt x="7619" y="82"/>
                    </a:lnTo>
                    <a:lnTo>
                      <a:pt x="7622" y="76"/>
                    </a:lnTo>
                    <a:lnTo>
                      <a:pt x="7624" y="72"/>
                    </a:lnTo>
                    <a:lnTo>
                      <a:pt x="7627" y="69"/>
                    </a:lnTo>
                    <a:lnTo>
                      <a:pt x="7629" y="71"/>
                    </a:lnTo>
                    <a:lnTo>
                      <a:pt x="7632" y="81"/>
                    </a:lnTo>
                    <a:lnTo>
                      <a:pt x="7634" y="88"/>
                    </a:lnTo>
                    <a:lnTo>
                      <a:pt x="7637" y="81"/>
                    </a:lnTo>
                    <a:lnTo>
                      <a:pt x="7639" y="68"/>
                    </a:lnTo>
                    <a:lnTo>
                      <a:pt x="7642" y="60"/>
                    </a:lnTo>
                    <a:lnTo>
                      <a:pt x="7644" y="76"/>
                    </a:lnTo>
                    <a:lnTo>
                      <a:pt x="7647" y="196"/>
                    </a:lnTo>
                    <a:lnTo>
                      <a:pt x="7649" y="464"/>
                    </a:lnTo>
                    <a:lnTo>
                      <a:pt x="7652" y="724"/>
                    </a:lnTo>
                    <a:lnTo>
                      <a:pt x="7654" y="638"/>
                    </a:lnTo>
                    <a:lnTo>
                      <a:pt x="7657" y="289"/>
                    </a:lnTo>
                    <a:lnTo>
                      <a:pt x="7659" y="92"/>
                    </a:lnTo>
                    <a:lnTo>
                      <a:pt x="7662" y="46"/>
                    </a:lnTo>
                    <a:lnTo>
                      <a:pt x="7664" y="40"/>
                    </a:lnTo>
                    <a:lnTo>
                      <a:pt x="7667" y="40"/>
                    </a:lnTo>
                    <a:lnTo>
                      <a:pt x="7669" y="42"/>
                    </a:lnTo>
                    <a:lnTo>
                      <a:pt x="7672" y="41"/>
                    </a:lnTo>
                    <a:lnTo>
                      <a:pt x="7674" y="39"/>
                    </a:lnTo>
                    <a:lnTo>
                      <a:pt x="7677" y="38"/>
                    </a:lnTo>
                    <a:lnTo>
                      <a:pt x="7679" y="40"/>
                    </a:lnTo>
                    <a:lnTo>
                      <a:pt x="7682" y="51"/>
                    </a:lnTo>
                    <a:lnTo>
                      <a:pt x="7684" y="82"/>
                    </a:lnTo>
                    <a:lnTo>
                      <a:pt x="7687" y="163"/>
                    </a:lnTo>
                    <a:lnTo>
                      <a:pt x="7690" y="290"/>
                    </a:lnTo>
                    <a:lnTo>
                      <a:pt x="7692" y="349"/>
                    </a:lnTo>
                    <a:lnTo>
                      <a:pt x="7695" y="245"/>
                    </a:lnTo>
                    <a:lnTo>
                      <a:pt x="7697" y="130"/>
                    </a:lnTo>
                    <a:lnTo>
                      <a:pt x="7700" y="80"/>
                    </a:lnTo>
                    <a:lnTo>
                      <a:pt x="7702" y="63"/>
                    </a:lnTo>
                    <a:lnTo>
                      <a:pt x="7705" y="56"/>
                    </a:lnTo>
                    <a:lnTo>
                      <a:pt x="7707" y="54"/>
                    </a:lnTo>
                    <a:lnTo>
                      <a:pt x="7710" y="55"/>
                    </a:lnTo>
                    <a:lnTo>
                      <a:pt x="7712" y="54"/>
                    </a:lnTo>
                    <a:lnTo>
                      <a:pt x="7715" y="52"/>
                    </a:lnTo>
                    <a:lnTo>
                      <a:pt x="7717" y="50"/>
                    </a:lnTo>
                    <a:lnTo>
                      <a:pt x="7720" y="50"/>
                    </a:lnTo>
                    <a:lnTo>
                      <a:pt x="7722" y="53"/>
                    </a:lnTo>
                    <a:lnTo>
                      <a:pt x="7725" y="61"/>
                    </a:lnTo>
                    <a:lnTo>
                      <a:pt x="7727" y="109"/>
                    </a:lnTo>
                    <a:lnTo>
                      <a:pt x="7730" y="233"/>
                    </a:lnTo>
                    <a:lnTo>
                      <a:pt x="7732" y="380"/>
                    </a:lnTo>
                    <a:lnTo>
                      <a:pt x="7735" y="413"/>
                    </a:lnTo>
                    <a:lnTo>
                      <a:pt x="7737" y="241"/>
                    </a:lnTo>
                    <a:lnTo>
                      <a:pt x="7740" y="125"/>
                    </a:lnTo>
                    <a:lnTo>
                      <a:pt x="7742" y="87"/>
                    </a:lnTo>
                    <a:lnTo>
                      <a:pt x="7745" y="80"/>
                    </a:lnTo>
                    <a:lnTo>
                      <a:pt x="7747" y="98"/>
                    </a:lnTo>
                    <a:lnTo>
                      <a:pt x="7750" y="168"/>
                    </a:lnTo>
                    <a:lnTo>
                      <a:pt x="7752" y="280"/>
                    </a:lnTo>
                    <a:lnTo>
                      <a:pt x="7755" y="281"/>
                    </a:lnTo>
                    <a:lnTo>
                      <a:pt x="7757" y="180"/>
                    </a:lnTo>
                    <a:lnTo>
                      <a:pt x="7760" y="115"/>
                    </a:lnTo>
                    <a:lnTo>
                      <a:pt x="7763" y="107"/>
                    </a:lnTo>
                    <a:lnTo>
                      <a:pt x="7765" y="128"/>
                    </a:lnTo>
                    <a:lnTo>
                      <a:pt x="7768" y="316"/>
                    </a:lnTo>
                    <a:lnTo>
                      <a:pt x="7770" y="1054"/>
                    </a:lnTo>
                    <a:lnTo>
                      <a:pt x="7773" y="2539"/>
                    </a:lnTo>
                    <a:lnTo>
                      <a:pt x="7775" y="3715"/>
                    </a:lnTo>
                    <a:lnTo>
                      <a:pt x="7778" y="2757"/>
                    </a:lnTo>
                    <a:lnTo>
                      <a:pt x="7780" y="901"/>
                    </a:lnTo>
                    <a:lnTo>
                      <a:pt x="7783" y="240"/>
                    </a:lnTo>
                    <a:lnTo>
                      <a:pt x="7785" y="101"/>
                    </a:lnTo>
                    <a:lnTo>
                      <a:pt x="7788" y="66"/>
                    </a:lnTo>
                    <a:lnTo>
                      <a:pt x="7790" y="62"/>
                    </a:lnTo>
                    <a:lnTo>
                      <a:pt x="7793" y="80"/>
                    </a:lnTo>
                    <a:lnTo>
                      <a:pt x="7795" y="104"/>
                    </a:lnTo>
                    <a:lnTo>
                      <a:pt x="7798" y="111"/>
                    </a:lnTo>
                    <a:lnTo>
                      <a:pt x="7800" y="92"/>
                    </a:lnTo>
                    <a:lnTo>
                      <a:pt x="7803" y="69"/>
                    </a:lnTo>
                    <a:lnTo>
                      <a:pt x="7805" y="63"/>
                    </a:lnTo>
                    <a:lnTo>
                      <a:pt x="7808" y="73"/>
                    </a:lnTo>
                    <a:lnTo>
                      <a:pt x="7810" y="145"/>
                    </a:lnTo>
                    <a:lnTo>
                      <a:pt x="7813" y="489"/>
                    </a:lnTo>
                    <a:lnTo>
                      <a:pt x="7815" y="1299"/>
                    </a:lnTo>
                    <a:lnTo>
                      <a:pt x="7818" y="2024"/>
                    </a:lnTo>
                    <a:lnTo>
                      <a:pt x="7820" y="1719"/>
                    </a:lnTo>
                    <a:lnTo>
                      <a:pt x="7823" y="702"/>
                    </a:lnTo>
                    <a:lnTo>
                      <a:pt x="7825" y="158"/>
                    </a:lnTo>
                    <a:lnTo>
                      <a:pt x="7828" y="54"/>
                    </a:lnTo>
                    <a:lnTo>
                      <a:pt x="7830" y="41"/>
                    </a:lnTo>
                    <a:lnTo>
                      <a:pt x="7833" y="39"/>
                    </a:lnTo>
                    <a:lnTo>
                      <a:pt x="7836" y="39"/>
                    </a:lnTo>
                    <a:lnTo>
                      <a:pt x="7838" y="41"/>
                    </a:lnTo>
                    <a:lnTo>
                      <a:pt x="7841" y="48"/>
                    </a:lnTo>
                    <a:lnTo>
                      <a:pt x="7843" y="49"/>
                    </a:lnTo>
                    <a:lnTo>
                      <a:pt x="7846" y="46"/>
                    </a:lnTo>
                    <a:lnTo>
                      <a:pt x="7848" y="43"/>
                    </a:lnTo>
                    <a:lnTo>
                      <a:pt x="7851" y="43"/>
                    </a:lnTo>
                    <a:lnTo>
                      <a:pt x="7853" y="42"/>
                    </a:lnTo>
                    <a:lnTo>
                      <a:pt x="7856" y="40"/>
                    </a:lnTo>
                    <a:lnTo>
                      <a:pt x="7858" y="36"/>
                    </a:lnTo>
                    <a:lnTo>
                      <a:pt x="7861" y="37"/>
                    </a:lnTo>
                    <a:lnTo>
                      <a:pt x="7863" y="39"/>
                    </a:lnTo>
                    <a:lnTo>
                      <a:pt x="7866" y="42"/>
                    </a:lnTo>
                    <a:lnTo>
                      <a:pt x="7868" y="41"/>
                    </a:lnTo>
                    <a:lnTo>
                      <a:pt x="7871" y="37"/>
                    </a:lnTo>
                    <a:lnTo>
                      <a:pt x="7873" y="36"/>
                    </a:lnTo>
                    <a:lnTo>
                      <a:pt x="7876" y="37"/>
                    </a:lnTo>
                    <a:lnTo>
                      <a:pt x="7878" y="36"/>
                    </a:lnTo>
                    <a:lnTo>
                      <a:pt x="7881" y="40"/>
                    </a:lnTo>
                    <a:lnTo>
                      <a:pt x="7883" y="51"/>
                    </a:lnTo>
                    <a:lnTo>
                      <a:pt x="7886" y="63"/>
                    </a:lnTo>
                    <a:lnTo>
                      <a:pt x="7888" y="62"/>
                    </a:lnTo>
                    <a:lnTo>
                      <a:pt x="7891" y="51"/>
                    </a:lnTo>
                    <a:lnTo>
                      <a:pt x="7893" y="43"/>
                    </a:lnTo>
                    <a:lnTo>
                      <a:pt x="7896" y="40"/>
                    </a:lnTo>
                    <a:lnTo>
                      <a:pt x="7898" y="41"/>
                    </a:lnTo>
                    <a:lnTo>
                      <a:pt x="7901" y="42"/>
                    </a:lnTo>
                    <a:lnTo>
                      <a:pt x="7903" y="39"/>
                    </a:lnTo>
                    <a:lnTo>
                      <a:pt x="7906" y="33"/>
                    </a:lnTo>
                    <a:lnTo>
                      <a:pt x="7909" y="31"/>
                    </a:lnTo>
                    <a:lnTo>
                      <a:pt x="7911" y="30"/>
                    </a:lnTo>
                    <a:lnTo>
                      <a:pt x="7914" y="31"/>
                    </a:lnTo>
                    <a:lnTo>
                      <a:pt x="7916" y="40"/>
                    </a:lnTo>
                    <a:lnTo>
                      <a:pt x="7919" y="54"/>
                    </a:lnTo>
                    <a:lnTo>
                      <a:pt x="7921" y="61"/>
                    </a:lnTo>
                    <a:lnTo>
                      <a:pt x="7924" y="50"/>
                    </a:lnTo>
                    <a:lnTo>
                      <a:pt x="7926" y="38"/>
                    </a:lnTo>
                    <a:lnTo>
                      <a:pt x="7929" y="34"/>
                    </a:lnTo>
                    <a:lnTo>
                      <a:pt x="7931" y="38"/>
                    </a:lnTo>
                    <a:lnTo>
                      <a:pt x="7934" y="47"/>
                    </a:lnTo>
                    <a:lnTo>
                      <a:pt x="7936" y="50"/>
                    </a:lnTo>
                    <a:lnTo>
                      <a:pt x="7939" y="43"/>
                    </a:lnTo>
                    <a:lnTo>
                      <a:pt x="7941" y="36"/>
                    </a:lnTo>
                    <a:lnTo>
                      <a:pt x="7944" y="33"/>
                    </a:lnTo>
                    <a:lnTo>
                      <a:pt x="7946" y="32"/>
                    </a:lnTo>
                    <a:lnTo>
                      <a:pt x="7949" y="31"/>
                    </a:lnTo>
                    <a:lnTo>
                      <a:pt x="7951" y="30"/>
                    </a:lnTo>
                    <a:lnTo>
                      <a:pt x="7954" y="28"/>
                    </a:lnTo>
                    <a:lnTo>
                      <a:pt x="7956" y="27"/>
                    </a:lnTo>
                    <a:lnTo>
                      <a:pt x="7959" y="27"/>
                    </a:lnTo>
                    <a:lnTo>
                      <a:pt x="7961" y="28"/>
                    </a:lnTo>
                    <a:lnTo>
                      <a:pt x="7964" y="29"/>
                    </a:lnTo>
                    <a:lnTo>
                      <a:pt x="7966" y="28"/>
                    </a:lnTo>
                    <a:lnTo>
                      <a:pt x="7969" y="28"/>
                    </a:lnTo>
                    <a:lnTo>
                      <a:pt x="7971" y="29"/>
                    </a:lnTo>
                    <a:lnTo>
                      <a:pt x="7974" y="32"/>
                    </a:lnTo>
                    <a:lnTo>
                      <a:pt x="7976" y="35"/>
                    </a:lnTo>
                    <a:lnTo>
                      <a:pt x="7979" y="36"/>
                    </a:lnTo>
                    <a:lnTo>
                      <a:pt x="7982" y="33"/>
                    </a:lnTo>
                    <a:lnTo>
                      <a:pt x="7984" y="32"/>
                    </a:lnTo>
                    <a:lnTo>
                      <a:pt x="7987" y="32"/>
                    </a:lnTo>
                    <a:lnTo>
                      <a:pt x="7989" y="33"/>
                    </a:lnTo>
                    <a:lnTo>
                      <a:pt x="7992" y="49"/>
                    </a:lnTo>
                    <a:lnTo>
                      <a:pt x="7994" y="174"/>
                    </a:lnTo>
                    <a:lnTo>
                      <a:pt x="7997" y="544"/>
                    </a:lnTo>
                    <a:lnTo>
                      <a:pt x="7999" y="801"/>
                    </a:lnTo>
                    <a:lnTo>
                      <a:pt x="8002" y="854"/>
                    </a:lnTo>
                    <a:lnTo>
                      <a:pt x="8004" y="581"/>
                    </a:lnTo>
                    <a:lnTo>
                      <a:pt x="8007" y="191"/>
                    </a:lnTo>
                    <a:lnTo>
                      <a:pt x="8009" y="58"/>
                    </a:lnTo>
                    <a:lnTo>
                      <a:pt x="8012" y="35"/>
                    </a:lnTo>
                    <a:lnTo>
                      <a:pt x="8014" y="31"/>
                    </a:lnTo>
                    <a:lnTo>
                      <a:pt x="8017" y="28"/>
                    </a:lnTo>
                    <a:lnTo>
                      <a:pt x="8019" y="28"/>
                    </a:lnTo>
                    <a:lnTo>
                      <a:pt x="8022" y="28"/>
                    </a:lnTo>
                    <a:lnTo>
                      <a:pt x="8024" y="31"/>
                    </a:lnTo>
                    <a:lnTo>
                      <a:pt x="8027" y="31"/>
                    </a:lnTo>
                    <a:lnTo>
                      <a:pt x="8029" y="29"/>
                    </a:lnTo>
                    <a:lnTo>
                      <a:pt x="8032" y="26"/>
                    </a:lnTo>
                    <a:lnTo>
                      <a:pt x="8034" y="24"/>
                    </a:lnTo>
                    <a:lnTo>
                      <a:pt x="8037" y="24"/>
                    </a:lnTo>
                    <a:lnTo>
                      <a:pt x="8039" y="24"/>
                    </a:lnTo>
                    <a:lnTo>
                      <a:pt x="8042" y="25"/>
                    </a:lnTo>
                    <a:lnTo>
                      <a:pt x="8044" y="26"/>
                    </a:lnTo>
                    <a:lnTo>
                      <a:pt x="8047" y="29"/>
                    </a:lnTo>
                    <a:lnTo>
                      <a:pt x="8049" y="30"/>
                    </a:lnTo>
                    <a:lnTo>
                      <a:pt x="8052" y="34"/>
                    </a:lnTo>
                    <a:lnTo>
                      <a:pt x="8055" y="38"/>
                    </a:lnTo>
                    <a:lnTo>
                      <a:pt x="8057" y="40"/>
                    </a:lnTo>
                    <a:lnTo>
                      <a:pt x="8060" y="41"/>
                    </a:lnTo>
                    <a:lnTo>
                      <a:pt x="8062" y="43"/>
                    </a:lnTo>
                    <a:lnTo>
                      <a:pt x="8065" y="44"/>
                    </a:lnTo>
                    <a:lnTo>
                      <a:pt x="8067" y="44"/>
                    </a:lnTo>
                    <a:lnTo>
                      <a:pt x="8070" y="45"/>
                    </a:lnTo>
                    <a:lnTo>
                      <a:pt x="8072" y="49"/>
                    </a:lnTo>
                    <a:lnTo>
                      <a:pt x="8075" y="54"/>
                    </a:lnTo>
                    <a:lnTo>
                      <a:pt x="8077" y="53"/>
                    </a:lnTo>
                    <a:lnTo>
                      <a:pt x="8080" y="48"/>
                    </a:lnTo>
                    <a:lnTo>
                      <a:pt x="8082" y="44"/>
                    </a:lnTo>
                    <a:lnTo>
                      <a:pt x="8085" y="41"/>
                    </a:lnTo>
                    <a:lnTo>
                      <a:pt x="8087" y="40"/>
                    </a:lnTo>
                    <a:lnTo>
                      <a:pt x="8090" y="39"/>
                    </a:lnTo>
                    <a:lnTo>
                      <a:pt x="8092" y="38"/>
                    </a:lnTo>
                    <a:lnTo>
                      <a:pt x="8095" y="39"/>
                    </a:lnTo>
                    <a:lnTo>
                      <a:pt x="8097" y="45"/>
                    </a:lnTo>
                    <a:lnTo>
                      <a:pt x="8100" y="55"/>
                    </a:lnTo>
                    <a:lnTo>
                      <a:pt x="8102" y="59"/>
                    </a:lnTo>
                    <a:lnTo>
                      <a:pt x="8105" y="53"/>
                    </a:lnTo>
                    <a:lnTo>
                      <a:pt x="8107" y="50"/>
                    </a:lnTo>
                    <a:lnTo>
                      <a:pt x="8110" y="52"/>
                    </a:lnTo>
                    <a:lnTo>
                      <a:pt x="8112" y="61"/>
                    </a:lnTo>
                    <a:lnTo>
                      <a:pt x="8115" y="62"/>
                    </a:lnTo>
                    <a:lnTo>
                      <a:pt x="8117" y="51"/>
                    </a:lnTo>
                    <a:lnTo>
                      <a:pt x="8120" y="39"/>
                    </a:lnTo>
                    <a:lnTo>
                      <a:pt x="8122" y="33"/>
                    </a:lnTo>
                    <a:lnTo>
                      <a:pt x="8125" y="31"/>
                    </a:lnTo>
                    <a:lnTo>
                      <a:pt x="8127" y="31"/>
                    </a:lnTo>
                    <a:lnTo>
                      <a:pt x="8130" y="32"/>
                    </a:lnTo>
                    <a:lnTo>
                      <a:pt x="8133" y="33"/>
                    </a:lnTo>
                    <a:lnTo>
                      <a:pt x="8135" y="32"/>
                    </a:lnTo>
                    <a:lnTo>
                      <a:pt x="8138" y="31"/>
                    </a:lnTo>
                    <a:lnTo>
                      <a:pt x="8140" y="31"/>
                    </a:lnTo>
                    <a:lnTo>
                      <a:pt x="8143" y="32"/>
                    </a:lnTo>
                    <a:lnTo>
                      <a:pt x="8145" y="37"/>
                    </a:lnTo>
                    <a:lnTo>
                      <a:pt x="8148" y="38"/>
                    </a:lnTo>
                    <a:lnTo>
                      <a:pt x="8150" y="37"/>
                    </a:lnTo>
                    <a:lnTo>
                      <a:pt x="8153" y="38"/>
                    </a:lnTo>
                    <a:lnTo>
                      <a:pt x="8155" y="43"/>
                    </a:lnTo>
                    <a:lnTo>
                      <a:pt x="8158" y="45"/>
                    </a:lnTo>
                    <a:lnTo>
                      <a:pt x="8160" y="41"/>
                    </a:lnTo>
                    <a:lnTo>
                      <a:pt x="8163" y="37"/>
                    </a:lnTo>
                    <a:lnTo>
                      <a:pt x="8165" y="34"/>
                    </a:lnTo>
                    <a:lnTo>
                      <a:pt x="8168" y="32"/>
                    </a:lnTo>
                    <a:lnTo>
                      <a:pt x="8170" y="30"/>
                    </a:lnTo>
                    <a:lnTo>
                      <a:pt x="8173" y="29"/>
                    </a:lnTo>
                    <a:lnTo>
                      <a:pt x="8175" y="29"/>
                    </a:lnTo>
                    <a:lnTo>
                      <a:pt x="8178" y="29"/>
                    </a:lnTo>
                    <a:lnTo>
                      <a:pt x="8180" y="30"/>
                    </a:lnTo>
                    <a:lnTo>
                      <a:pt x="8183" y="31"/>
                    </a:lnTo>
                    <a:lnTo>
                      <a:pt x="8185" y="31"/>
                    </a:lnTo>
                    <a:lnTo>
                      <a:pt x="8188" y="32"/>
                    </a:lnTo>
                    <a:lnTo>
                      <a:pt x="8190" y="34"/>
                    </a:lnTo>
                    <a:lnTo>
                      <a:pt x="8193" y="36"/>
                    </a:lnTo>
                    <a:lnTo>
                      <a:pt x="8195" y="34"/>
                    </a:lnTo>
                    <a:lnTo>
                      <a:pt x="8198" y="36"/>
                    </a:lnTo>
                    <a:lnTo>
                      <a:pt x="8200" y="51"/>
                    </a:lnTo>
                    <a:lnTo>
                      <a:pt x="8203" y="64"/>
                    </a:lnTo>
                    <a:lnTo>
                      <a:pt x="8206" y="62"/>
                    </a:lnTo>
                    <a:lnTo>
                      <a:pt x="8208" y="69"/>
                    </a:lnTo>
                    <a:lnTo>
                      <a:pt x="8211" y="171"/>
                    </a:lnTo>
                    <a:lnTo>
                      <a:pt x="8213" y="447"/>
                    </a:lnTo>
                    <a:lnTo>
                      <a:pt x="8216" y="720"/>
                    </a:lnTo>
                    <a:lnTo>
                      <a:pt x="8218" y="630"/>
                    </a:lnTo>
                    <a:lnTo>
                      <a:pt x="8221" y="337"/>
                    </a:lnTo>
                    <a:lnTo>
                      <a:pt x="8223" y="257"/>
                    </a:lnTo>
                    <a:lnTo>
                      <a:pt x="8226" y="403"/>
                    </a:lnTo>
                    <a:lnTo>
                      <a:pt x="8228" y="453"/>
                    </a:lnTo>
                    <a:lnTo>
                      <a:pt x="8231" y="309"/>
                    </a:lnTo>
                    <a:lnTo>
                      <a:pt x="8233" y="163"/>
                    </a:lnTo>
                    <a:lnTo>
                      <a:pt x="8236" y="88"/>
                    </a:lnTo>
                    <a:lnTo>
                      <a:pt x="8238" y="73"/>
                    </a:lnTo>
                    <a:lnTo>
                      <a:pt x="8241" y="66"/>
                    </a:lnTo>
                    <a:lnTo>
                      <a:pt x="8243" y="51"/>
                    </a:lnTo>
                    <a:lnTo>
                      <a:pt x="8246" y="37"/>
                    </a:lnTo>
                    <a:lnTo>
                      <a:pt x="8248" y="31"/>
                    </a:lnTo>
                    <a:lnTo>
                      <a:pt x="8251" y="30"/>
                    </a:lnTo>
                    <a:lnTo>
                      <a:pt x="8253" y="31"/>
                    </a:lnTo>
                    <a:lnTo>
                      <a:pt x="8256" y="32"/>
                    </a:lnTo>
                    <a:lnTo>
                      <a:pt x="8258" y="37"/>
                    </a:lnTo>
                    <a:lnTo>
                      <a:pt x="8261" y="41"/>
                    </a:lnTo>
                    <a:lnTo>
                      <a:pt x="8263" y="38"/>
                    </a:lnTo>
                    <a:lnTo>
                      <a:pt x="8266" y="33"/>
                    </a:lnTo>
                    <a:lnTo>
                      <a:pt x="8268" y="30"/>
                    </a:lnTo>
                    <a:lnTo>
                      <a:pt x="8271" y="35"/>
                    </a:lnTo>
                    <a:lnTo>
                      <a:pt x="8273" y="59"/>
                    </a:lnTo>
                    <a:lnTo>
                      <a:pt x="8276" y="93"/>
                    </a:lnTo>
                    <a:lnTo>
                      <a:pt x="8279" y="99"/>
                    </a:lnTo>
                    <a:lnTo>
                      <a:pt x="8281" y="71"/>
                    </a:lnTo>
                    <a:lnTo>
                      <a:pt x="8284" y="45"/>
                    </a:lnTo>
                    <a:lnTo>
                      <a:pt x="8286" y="33"/>
                    </a:lnTo>
                    <a:lnTo>
                      <a:pt x="8289" y="30"/>
                    </a:lnTo>
                    <a:lnTo>
                      <a:pt x="8291" y="32"/>
                    </a:lnTo>
                    <a:lnTo>
                      <a:pt x="8294" y="34"/>
                    </a:lnTo>
                    <a:lnTo>
                      <a:pt x="8296" y="38"/>
                    </a:lnTo>
                    <a:lnTo>
                      <a:pt x="8299" y="37"/>
                    </a:lnTo>
                    <a:lnTo>
                      <a:pt x="8301" y="31"/>
                    </a:lnTo>
                    <a:lnTo>
                      <a:pt x="8304" y="28"/>
                    </a:lnTo>
                    <a:lnTo>
                      <a:pt x="8306" y="27"/>
                    </a:lnTo>
                    <a:lnTo>
                      <a:pt x="8309" y="28"/>
                    </a:lnTo>
                    <a:lnTo>
                      <a:pt x="8311" y="28"/>
                    </a:lnTo>
                    <a:lnTo>
                      <a:pt x="8314" y="29"/>
                    </a:lnTo>
                    <a:lnTo>
                      <a:pt x="8316" y="27"/>
                    </a:lnTo>
                    <a:lnTo>
                      <a:pt x="8319" y="27"/>
                    </a:lnTo>
                    <a:lnTo>
                      <a:pt x="8321" y="26"/>
                    </a:lnTo>
                    <a:lnTo>
                      <a:pt x="8324" y="27"/>
                    </a:lnTo>
                    <a:lnTo>
                      <a:pt x="8326" y="27"/>
                    </a:lnTo>
                    <a:lnTo>
                      <a:pt x="8329" y="27"/>
                    </a:lnTo>
                    <a:lnTo>
                      <a:pt x="8331" y="26"/>
                    </a:lnTo>
                    <a:lnTo>
                      <a:pt x="8334" y="27"/>
                    </a:lnTo>
                    <a:lnTo>
                      <a:pt x="8336" y="28"/>
                    </a:lnTo>
                    <a:lnTo>
                      <a:pt x="8339" y="28"/>
                    </a:lnTo>
                    <a:lnTo>
                      <a:pt x="8341" y="28"/>
                    </a:lnTo>
                    <a:lnTo>
                      <a:pt x="8344" y="27"/>
                    </a:lnTo>
                    <a:lnTo>
                      <a:pt x="8346" y="26"/>
                    </a:lnTo>
                    <a:lnTo>
                      <a:pt x="8349" y="26"/>
                    </a:lnTo>
                    <a:lnTo>
                      <a:pt x="8352" y="25"/>
                    </a:lnTo>
                    <a:lnTo>
                      <a:pt x="8354" y="26"/>
                    </a:lnTo>
                    <a:lnTo>
                      <a:pt x="8357" y="26"/>
                    </a:lnTo>
                    <a:lnTo>
                      <a:pt x="8359" y="25"/>
                    </a:lnTo>
                    <a:lnTo>
                      <a:pt x="8362" y="24"/>
                    </a:lnTo>
                    <a:lnTo>
                      <a:pt x="8364" y="24"/>
                    </a:lnTo>
                    <a:lnTo>
                      <a:pt x="8367" y="24"/>
                    </a:lnTo>
                    <a:lnTo>
                      <a:pt x="8369" y="24"/>
                    </a:lnTo>
                    <a:lnTo>
                      <a:pt x="8372" y="26"/>
                    </a:lnTo>
                    <a:lnTo>
                      <a:pt x="8374" y="27"/>
                    </a:lnTo>
                    <a:lnTo>
                      <a:pt x="8377" y="27"/>
                    </a:lnTo>
                    <a:lnTo>
                      <a:pt x="8379" y="26"/>
                    </a:lnTo>
                    <a:lnTo>
                      <a:pt x="8382" y="25"/>
                    </a:lnTo>
                    <a:lnTo>
                      <a:pt x="8384" y="24"/>
                    </a:lnTo>
                    <a:lnTo>
                      <a:pt x="8387" y="23"/>
                    </a:lnTo>
                    <a:lnTo>
                      <a:pt x="8389" y="23"/>
                    </a:lnTo>
                    <a:lnTo>
                      <a:pt x="8392" y="24"/>
                    </a:lnTo>
                    <a:lnTo>
                      <a:pt x="8394" y="24"/>
                    </a:lnTo>
                    <a:lnTo>
                      <a:pt x="8397" y="23"/>
                    </a:lnTo>
                    <a:lnTo>
                      <a:pt x="8399" y="22"/>
                    </a:lnTo>
                    <a:lnTo>
                      <a:pt x="8402" y="22"/>
                    </a:lnTo>
                    <a:lnTo>
                      <a:pt x="8404" y="21"/>
                    </a:lnTo>
                    <a:lnTo>
                      <a:pt x="8407" y="20"/>
                    </a:lnTo>
                    <a:lnTo>
                      <a:pt x="8409" y="21"/>
                    </a:lnTo>
                    <a:lnTo>
                      <a:pt x="8412" y="21"/>
                    </a:lnTo>
                    <a:lnTo>
                      <a:pt x="8414" y="21"/>
                    </a:lnTo>
                    <a:lnTo>
                      <a:pt x="8417" y="21"/>
                    </a:lnTo>
                    <a:lnTo>
                      <a:pt x="8419" y="22"/>
                    </a:lnTo>
                    <a:lnTo>
                      <a:pt x="8422" y="22"/>
                    </a:lnTo>
                    <a:lnTo>
                      <a:pt x="8425" y="21"/>
                    </a:lnTo>
                    <a:lnTo>
                      <a:pt x="8427" y="22"/>
                    </a:lnTo>
                    <a:lnTo>
                      <a:pt x="8430" y="22"/>
                    </a:lnTo>
                    <a:lnTo>
                      <a:pt x="8432" y="22"/>
                    </a:lnTo>
                    <a:lnTo>
                      <a:pt x="8435" y="21"/>
                    </a:lnTo>
                    <a:lnTo>
                      <a:pt x="8437" y="21"/>
                    </a:lnTo>
                    <a:lnTo>
                      <a:pt x="8440" y="20"/>
                    </a:lnTo>
                    <a:lnTo>
                      <a:pt x="8442" y="21"/>
                    </a:lnTo>
                    <a:lnTo>
                      <a:pt x="8445" y="21"/>
                    </a:lnTo>
                    <a:lnTo>
                      <a:pt x="8447" y="21"/>
                    </a:lnTo>
                    <a:lnTo>
                      <a:pt x="8450" y="20"/>
                    </a:lnTo>
                    <a:lnTo>
                      <a:pt x="8452" y="20"/>
                    </a:lnTo>
                    <a:lnTo>
                      <a:pt x="8455" y="21"/>
                    </a:lnTo>
                    <a:lnTo>
                      <a:pt x="8457" y="25"/>
                    </a:lnTo>
                    <a:lnTo>
                      <a:pt x="8460" y="30"/>
                    </a:lnTo>
                    <a:lnTo>
                      <a:pt x="8462" y="34"/>
                    </a:lnTo>
                    <a:lnTo>
                      <a:pt x="8465" y="32"/>
                    </a:lnTo>
                    <a:lnTo>
                      <a:pt x="8467" y="26"/>
                    </a:lnTo>
                    <a:lnTo>
                      <a:pt x="8470" y="23"/>
                    </a:lnTo>
                    <a:lnTo>
                      <a:pt x="8472" y="22"/>
                    </a:lnTo>
                    <a:lnTo>
                      <a:pt x="8475" y="21"/>
                    </a:lnTo>
                    <a:lnTo>
                      <a:pt x="8477" y="21"/>
                    </a:lnTo>
                    <a:lnTo>
                      <a:pt x="8480" y="20"/>
                    </a:lnTo>
                    <a:lnTo>
                      <a:pt x="8482" y="20"/>
                    </a:lnTo>
                    <a:lnTo>
                      <a:pt x="8485" y="20"/>
                    </a:lnTo>
                    <a:lnTo>
                      <a:pt x="8487" y="20"/>
                    </a:lnTo>
                    <a:lnTo>
                      <a:pt x="8490" y="20"/>
                    </a:lnTo>
                    <a:lnTo>
                      <a:pt x="8492" y="20"/>
                    </a:lnTo>
                    <a:lnTo>
                      <a:pt x="8495" y="20"/>
                    </a:lnTo>
                    <a:lnTo>
                      <a:pt x="8498" y="21"/>
                    </a:lnTo>
                    <a:lnTo>
                      <a:pt x="8500" y="21"/>
                    </a:lnTo>
                    <a:lnTo>
                      <a:pt x="8503" y="21"/>
                    </a:lnTo>
                    <a:lnTo>
                      <a:pt x="8505" y="22"/>
                    </a:lnTo>
                    <a:lnTo>
                      <a:pt x="8508" y="25"/>
                    </a:lnTo>
                    <a:lnTo>
                      <a:pt x="8510" y="28"/>
                    </a:lnTo>
                    <a:lnTo>
                      <a:pt x="8513" y="26"/>
                    </a:lnTo>
                    <a:lnTo>
                      <a:pt x="8515" y="23"/>
                    </a:lnTo>
                    <a:lnTo>
                      <a:pt x="8518" y="21"/>
                    </a:lnTo>
                    <a:lnTo>
                      <a:pt x="8520" y="21"/>
                    </a:lnTo>
                    <a:lnTo>
                      <a:pt x="8523" y="21"/>
                    </a:lnTo>
                    <a:lnTo>
                      <a:pt x="8525" y="21"/>
                    </a:lnTo>
                    <a:lnTo>
                      <a:pt x="8528" y="21"/>
                    </a:lnTo>
                    <a:lnTo>
                      <a:pt x="8530" y="21"/>
                    </a:lnTo>
                    <a:lnTo>
                      <a:pt x="8533" y="21"/>
                    </a:lnTo>
                    <a:lnTo>
                      <a:pt x="8535" y="22"/>
                    </a:lnTo>
                    <a:lnTo>
                      <a:pt x="8538" y="22"/>
                    </a:lnTo>
                    <a:lnTo>
                      <a:pt x="8540" y="22"/>
                    </a:lnTo>
                    <a:lnTo>
                      <a:pt x="8543" y="21"/>
                    </a:lnTo>
                    <a:lnTo>
                      <a:pt x="8545" y="22"/>
                    </a:lnTo>
                    <a:lnTo>
                      <a:pt x="8548" y="20"/>
                    </a:lnTo>
                    <a:lnTo>
                      <a:pt x="8550" y="21"/>
                    </a:lnTo>
                    <a:lnTo>
                      <a:pt x="8553" y="22"/>
                    </a:lnTo>
                    <a:lnTo>
                      <a:pt x="8555" y="22"/>
                    </a:lnTo>
                    <a:lnTo>
                      <a:pt x="8558" y="22"/>
                    </a:lnTo>
                    <a:lnTo>
                      <a:pt x="8560" y="21"/>
                    </a:lnTo>
                    <a:lnTo>
                      <a:pt x="8563" y="21"/>
                    </a:lnTo>
                    <a:lnTo>
                      <a:pt x="8565" y="21"/>
                    </a:lnTo>
                    <a:lnTo>
                      <a:pt x="8568" y="23"/>
                    </a:lnTo>
                    <a:lnTo>
                      <a:pt x="8571" y="24"/>
                    </a:lnTo>
                    <a:lnTo>
                      <a:pt x="8573" y="25"/>
                    </a:lnTo>
                    <a:lnTo>
                      <a:pt x="8576" y="25"/>
                    </a:lnTo>
                    <a:lnTo>
                      <a:pt x="8578" y="23"/>
                    </a:lnTo>
                    <a:lnTo>
                      <a:pt x="8581" y="23"/>
                    </a:lnTo>
                    <a:lnTo>
                      <a:pt x="8583" y="23"/>
                    </a:lnTo>
                    <a:lnTo>
                      <a:pt x="8586" y="22"/>
                    </a:lnTo>
                    <a:lnTo>
                      <a:pt x="8588" y="22"/>
                    </a:lnTo>
                    <a:lnTo>
                      <a:pt x="8591" y="22"/>
                    </a:lnTo>
                    <a:lnTo>
                      <a:pt x="8593" y="21"/>
                    </a:lnTo>
                    <a:lnTo>
                      <a:pt x="8596" y="21"/>
                    </a:lnTo>
                    <a:lnTo>
                      <a:pt x="8598" y="21"/>
                    </a:lnTo>
                    <a:lnTo>
                      <a:pt x="8601" y="22"/>
                    </a:lnTo>
                    <a:lnTo>
                      <a:pt x="8603" y="22"/>
                    </a:lnTo>
                    <a:lnTo>
                      <a:pt x="8606" y="22"/>
                    </a:lnTo>
                    <a:lnTo>
                      <a:pt x="8608" y="21"/>
                    </a:lnTo>
                    <a:lnTo>
                      <a:pt x="8611" y="21"/>
                    </a:lnTo>
                    <a:lnTo>
                      <a:pt x="8613" y="21"/>
                    </a:lnTo>
                    <a:lnTo>
                      <a:pt x="8616" y="22"/>
                    </a:lnTo>
                    <a:lnTo>
                      <a:pt x="8618" y="23"/>
                    </a:lnTo>
                    <a:lnTo>
                      <a:pt x="8621" y="23"/>
                    </a:lnTo>
                    <a:lnTo>
                      <a:pt x="8623" y="23"/>
                    </a:lnTo>
                    <a:lnTo>
                      <a:pt x="8626" y="23"/>
                    </a:lnTo>
                    <a:lnTo>
                      <a:pt x="8628" y="22"/>
                    </a:lnTo>
                    <a:lnTo>
                      <a:pt x="8631" y="22"/>
                    </a:lnTo>
                    <a:lnTo>
                      <a:pt x="8633" y="23"/>
                    </a:lnTo>
                    <a:lnTo>
                      <a:pt x="8636" y="23"/>
                    </a:lnTo>
                    <a:lnTo>
                      <a:pt x="8638" y="24"/>
                    </a:lnTo>
                    <a:lnTo>
                      <a:pt x="8641" y="24"/>
                    </a:lnTo>
                    <a:lnTo>
                      <a:pt x="8644" y="23"/>
                    </a:lnTo>
                    <a:lnTo>
                      <a:pt x="8646" y="23"/>
                    </a:lnTo>
                    <a:lnTo>
                      <a:pt x="8649" y="26"/>
                    </a:lnTo>
                    <a:lnTo>
                      <a:pt x="8651" y="36"/>
                    </a:lnTo>
                    <a:lnTo>
                      <a:pt x="8654" y="48"/>
                    </a:lnTo>
                    <a:lnTo>
                      <a:pt x="8656" y="51"/>
                    </a:lnTo>
                    <a:lnTo>
                      <a:pt x="8659" y="42"/>
                    </a:lnTo>
                    <a:lnTo>
                      <a:pt x="8661" y="34"/>
                    </a:lnTo>
                    <a:lnTo>
                      <a:pt x="8664" y="30"/>
                    </a:lnTo>
                    <a:lnTo>
                      <a:pt x="8666" y="28"/>
                    </a:lnTo>
                    <a:lnTo>
                      <a:pt x="8669" y="27"/>
                    </a:lnTo>
                    <a:lnTo>
                      <a:pt x="8671" y="32"/>
                    </a:lnTo>
                    <a:lnTo>
                      <a:pt x="8674" y="45"/>
                    </a:lnTo>
                    <a:lnTo>
                      <a:pt x="8676" y="57"/>
                    </a:lnTo>
                    <a:lnTo>
                      <a:pt x="8679" y="53"/>
                    </a:lnTo>
                    <a:lnTo>
                      <a:pt x="8681" y="43"/>
                    </a:lnTo>
                    <a:lnTo>
                      <a:pt x="8684" y="35"/>
                    </a:lnTo>
                    <a:lnTo>
                      <a:pt x="8686" y="29"/>
                    </a:lnTo>
                    <a:lnTo>
                      <a:pt x="8689" y="25"/>
                    </a:lnTo>
                    <a:lnTo>
                      <a:pt x="8691" y="24"/>
                    </a:lnTo>
                    <a:lnTo>
                      <a:pt x="8694" y="26"/>
                    </a:lnTo>
                    <a:lnTo>
                      <a:pt x="8696" y="26"/>
                    </a:lnTo>
                    <a:lnTo>
                      <a:pt x="8699" y="26"/>
                    </a:lnTo>
                    <a:lnTo>
                      <a:pt x="8701" y="27"/>
                    </a:lnTo>
                    <a:lnTo>
                      <a:pt x="8704" y="29"/>
                    </a:lnTo>
                    <a:lnTo>
                      <a:pt x="8706" y="28"/>
                    </a:lnTo>
                    <a:lnTo>
                      <a:pt x="8709" y="26"/>
                    </a:lnTo>
                    <a:lnTo>
                      <a:pt x="8711" y="27"/>
                    </a:lnTo>
                    <a:lnTo>
                      <a:pt x="8714" y="34"/>
                    </a:lnTo>
                    <a:lnTo>
                      <a:pt x="8717" y="40"/>
                    </a:lnTo>
                    <a:lnTo>
                      <a:pt x="8719" y="37"/>
                    </a:lnTo>
                    <a:lnTo>
                      <a:pt x="8722" y="28"/>
                    </a:lnTo>
                    <a:lnTo>
                      <a:pt x="8724" y="23"/>
                    </a:lnTo>
                    <a:lnTo>
                      <a:pt x="8727" y="20"/>
                    </a:lnTo>
                    <a:lnTo>
                      <a:pt x="8729" y="20"/>
                    </a:lnTo>
                    <a:lnTo>
                      <a:pt x="8732" y="19"/>
                    </a:lnTo>
                    <a:lnTo>
                      <a:pt x="8734" y="20"/>
                    </a:lnTo>
                    <a:lnTo>
                      <a:pt x="8737" y="20"/>
                    </a:lnTo>
                    <a:lnTo>
                      <a:pt x="8739" y="20"/>
                    </a:lnTo>
                    <a:lnTo>
                      <a:pt x="8742" y="20"/>
                    </a:lnTo>
                    <a:lnTo>
                      <a:pt x="8744" y="20"/>
                    </a:lnTo>
                    <a:lnTo>
                      <a:pt x="8747" y="20"/>
                    </a:lnTo>
                    <a:lnTo>
                      <a:pt x="8749" y="20"/>
                    </a:lnTo>
                    <a:lnTo>
                      <a:pt x="8752" y="19"/>
                    </a:lnTo>
                    <a:lnTo>
                      <a:pt x="8754" y="19"/>
                    </a:lnTo>
                    <a:lnTo>
                      <a:pt x="8757" y="19"/>
                    </a:lnTo>
                    <a:lnTo>
                      <a:pt x="8759" y="19"/>
                    </a:lnTo>
                    <a:lnTo>
                      <a:pt x="8762" y="20"/>
                    </a:lnTo>
                    <a:lnTo>
                      <a:pt x="8764" y="26"/>
                    </a:lnTo>
                    <a:lnTo>
                      <a:pt x="8767" y="37"/>
                    </a:lnTo>
                    <a:lnTo>
                      <a:pt x="8769" y="44"/>
                    </a:lnTo>
                    <a:lnTo>
                      <a:pt x="8772" y="39"/>
                    </a:lnTo>
                    <a:lnTo>
                      <a:pt x="8774" y="28"/>
                    </a:lnTo>
                    <a:lnTo>
                      <a:pt x="8777" y="24"/>
                    </a:lnTo>
                    <a:lnTo>
                      <a:pt x="8779" y="22"/>
                    </a:lnTo>
                    <a:lnTo>
                      <a:pt x="8782" y="21"/>
                    </a:lnTo>
                    <a:lnTo>
                      <a:pt x="8784" y="21"/>
                    </a:lnTo>
                    <a:lnTo>
                      <a:pt x="8787" y="22"/>
                    </a:lnTo>
                    <a:lnTo>
                      <a:pt x="8790" y="23"/>
                    </a:lnTo>
                    <a:lnTo>
                      <a:pt x="8792" y="24"/>
                    </a:lnTo>
                    <a:lnTo>
                      <a:pt x="8795" y="23"/>
                    </a:lnTo>
                    <a:lnTo>
                      <a:pt x="8797" y="21"/>
                    </a:lnTo>
                    <a:lnTo>
                      <a:pt x="8800" y="20"/>
                    </a:lnTo>
                    <a:lnTo>
                      <a:pt x="8802" y="19"/>
                    </a:lnTo>
                    <a:lnTo>
                      <a:pt x="8805" y="20"/>
                    </a:lnTo>
                    <a:lnTo>
                      <a:pt x="8807" y="19"/>
                    </a:lnTo>
                    <a:lnTo>
                      <a:pt x="8810" y="20"/>
                    </a:lnTo>
                    <a:lnTo>
                      <a:pt x="8812" y="21"/>
                    </a:lnTo>
                    <a:lnTo>
                      <a:pt x="8815" y="21"/>
                    </a:lnTo>
                    <a:lnTo>
                      <a:pt x="8817" y="20"/>
                    </a:lnTo>
                    <a:lnTo>
                      <a:pt x="8820" y="20"/>
                    </a:lnTo>
                    <a:lnTo>
                      <a:pt x="8822" y="20"/>
                    </a:lnTo>
                    <a:lnTo>
                      <a:pt x="8825" y="19"/>
                    </a:lnTo>
                    <a:lnTo>
                      <a:pt x="8827" y="19"/>
                    </a:lnTo>
                    <a:lnTo>
                      <a:pt x="8830" y="18"/>
                    </a:lnTo>
                    <a:lnTo>
                      <a:pt x="8832" y="18"/>
                    </a:lnTo>
                    <a:lnTo>
                      <a:pt x="8835" y="18"/>
                    </a:lnTo>
                    <a:lnTo>
                      <a:pt x="8837" y="19"/>
                    </a:lnTo>
                    <a:lnTo>
                      <a:pt x="8840" y="18"/>
                    </a:lnTo>
                    <a:lnTo>
                      <a:pt x="8842" y="19"/>
                    </a:lnTo>
                    <a:lnTo>
                      <a:pt x="8845" y="18"/>
                    </a:lnTo>
                    <a:lnTo>
                      <a:pt x="8847" y="18"/>
                    </a:lnTo>
                    <a:lnTo>
                      <a:pt x="8850" y="18"/>
                    </a:lnTo>
                    <a:lnTo>
                      <a:pt x="8852" y="18"/>
                    </a:lnTo>
                    <a:lnTo>
                      <a:pt x="8855" y="18"/>
                    </a:lnTo>
                    <a:lnTo>
                      <a:pt x="8857" y="18"/>
                    </a:lnTo>
                    <a:lnTo>
                      <a:pt x="8860" y="18"/>
                    </a:lnTo>
                    <a:lnTo>
                      <a:pt x="8863" y="18"/>
                    </a:lnTo>
                    <a:lnTo>
                      <a:pt x="8865" y="20"/>
                    </a:lnTo>
                    <a:lnTo>
                      <a:pt x="8868" y="21"/>
                    </a:lnTo>
                    <a:lnTo>
                      <a:pt x="8870" y="21"/>
                    </a:lnTo>
                    <a:lnTo>
                      <a:pt x="8873" y="21"/>
                    </a:lnTo>
                    <a:lnTo>
                      <a:pt x="8875" y="21"/>
                    </a:lnTo>
                    <a:lnTo>
                      <a:pt x="8878" y="21"/>
                    </a:lnTo>
                    <a:lnTo>
                      <a:pt x="8880" y="21"/>
                    </a:lnTo>
                    <a:lnTo>
                      <a:pt x="8883" y="20"/>
                    </a:lnTo>
                    <a:lnTo>
                      <a:pt x="8885" y="20"/>
                    </a:lnTo>
                    <a:lnTo>
                      <a:pt x="8888" y="20"/>
                    </a:lnTo>
                    <a:lnTo>
                      <a:pt x="8890" y="22"/>
                    </a:lnTo>
                    <a:lnTo>
                      <a:pt x="8893" y="22"/>
                    </a:lnTo>
                    <a:lnTo>
                      <a:pt x="8895" y="24"/>
                    </a:lnTo>
                    <a:lnTo>
                      <a:pt x="8898" y="24"/>
                    </a:lnTo>
                    <a:lnTo>
                      <a:pt x="8900" y="24"/>
                    </a:lnTo>
                    <a:lnTo>
                      <a:pt x="8903" y="24"/>
                    </a:lnTo>
                    <a:lnTo>
                      <a:pt x="8905" y="23"/>
                    </a:lnTo>
                    <a:lnTo>
                      <a:pt x="8908" y="22"/>
                    </a:lnTo>
                    <a:lnTo>
                      <a:pt x="8910" y="21"/>
                    </a:lnTo>
                    <a:lnTo>
                      <a:pt x="8913" y="20"/>
                    </a:lnTo>
                    <a:lnTo>
                      <a:pt x="8915" y="21"/>
                    </a:lnTo>
                    <a:lnTo>
                      <a:pt x="8918" y="20"/>
                    </a:lnTo>
                    <a:lnTo>
                      <a:pt x="8920" y="21"/>
                    </a:lnTo>
                    <a:lnTo>
                      <a:pt x="8923" y="23"/>
                    </a:lnTo>
                    <a:lnTo>
                      <a:pt x="8925" y="24"/>
                    </a:lnTo>
                    <a:lnTo>
                      <a:pt x="8928" y="25"/>
                    </a:lnTo>
                    <a:lnTo>
                      <a:pt x="8930" y="26"/>
                    </a:lnTo>
                    <a:lnTo>
                      <a:pt x="8933" y="28"/>
                    </a:lnTo>
                    <a:lnTo>
                      <a:pt x="8936" y="32"/>
                    </a:lnTo>
                    <a:lnTo>
                      <a:pt x="8938" y="32"/>
                    </a:lnTo>
                    <a:lnTo>
                      <a:pt x="8941" y="30"/>
                    </a:lnTo>
                    <a:lnTo>
                      <a:pt x="8943" y="26"/>
                    </a:lnTo>
                    <a:lnTo>
                      <a:pt x="8946" y="24"/>
                    </a:lnTo>
                    <a:lnTo>
                      <a:pt x="8948" y="23"/>
                    </a:lnTo>
                    <a:lnTo>
                      <a:pt x="8951" y="22"/>
                    </a:lnTo>
                    <a:lnTo>
                      <a:pt x="8953" y="21"/>
                    </a:lnTo>
                    <a:lnTo>
                      <a:pt x="8956" y="20"/>
                    </a:lnTo>
                    <a:lnTo>
                      <a:pt x="8958" y="20"/>
                    </a:lnTo>
                    <a:lnTo>
                      <a:pt x="8961" y="20"/>
                    </a:lnTo>
                    <a:lnTo>
                      <a:pt x="8963" y="19"/>
                    </a:lnTo>
                    <a:lnTo>
                      <a:pt x="8966" y="19"/>
                    </a:lnTo>
                    <a:lnTo>
                      <a:pt x="8968" y="20"/>
                    </a:lnTo>
                    <a:lnTo>
                      <a:pt x="8971" y="20"/>
                    </a:lnTo>
                    <a:lnTo>
                      <a:pt x="8973" y="21"/>
                    </a:lnTo>
                    <a:lnTo>
                      <a:pt x="8976" y="22"/>
                    </a:lnTo>
                    <a:lnTo>
                      <a:pt x="8978" y="21"/>
                    </a:lnTo>
                    <a:lnTo>
                      <a:pt x="8981" y="21"/>
                    </a:lnTo>
                    <a:lnTo>
                      <a:pt x="8983" y="20"/>
                    </a:lnTo>
                    <a:lnTo>
                      <a:pt x="8986" y="19"/>
                    </a:lnTo>
                    <a:lnTo>
                      <a:pt x="8988" y="19"/>
                    </a:lnTo>
                    <a:lnTo>
                      <a:pt x="8991" y="19"/>
                    </a:lnTo>
                    <a:lnTo>
                      <a:pt x="8993" y="18"/>
                    </a:lnTo>
                    <a:lnTo>
                      <a:pt x="8996" y="18"/>
                    </a:lnTo>
                    <a:lnTo>
                      <a:pt x="8998" y="18"/>
                    </a:lnTo>
                    <a:lnTo>
                      <a:pt x="9001" y="18"/>
                    </a:lnTo>
                    <a:lnTo>
                      <a:pt x="9003" y="18"/>
                    </a:lnTo>
                    <a:lnTo>
                      <a:pt x="9006" y="18"/>
                    </a:lnTo>
                    <a:lnTo>
                      <a:pt x="9009" y="18"/>
                    </a:lnTo>
                    <a:lnTo>
                      <a:pt x="9011" y="17"/>
                    </a:lnTo>
                    <a:lnTo>
                      <a:pt x="9014" y="17"/>
                    </a:lnTo>
                    <a:lnTo>
                      <a:pt x="9016" y="18"/>
                    </a:lnTo>
                    <a:lnTo>
                      <a:pt x="9019" y="18"/>
                    </a:lnTo>
                    <a:lnTo>
                      <a:pt x="9021" y="19"/>
                    </a:lnTo>
                    <a:lnTo>
                      <a:pt x="9024" y="20"/>
                    </a:lnTo>
                    <a:lnTo>
                      <a:pt x="9026" y="20"/>
                    </a:lnTo>
                    <a:lnTo>
                      <a:pt x="9029" y="21"/>
                    </a:lnTo>
                    <a:lnTo>
                      <a:pt x="9031" y="25"/>
                    </a:lnTo>
                    <a:lnTo>
                      <a:pt x="9034" y="30"/>
                    </a:lnTo>
                    <a:lnTo>
                      <a:pt x="9036" y="31"/>
                    </a:lnTo>
                    <a:lnTo>
                      <a:pt x="9039" y="29"/>
                    </a:lnTo>
                    <a:lnTo>
                      <a:pt x="9041" y="25"/>
                    </a:lnTo>
                    <a:lnTo>
                      <a:pt x="9044" y="21"/>
                    </a:lnTo>
                    <a:lnTo>
                      <a:pt x="9046" y="20"/>
                    </a:lnTo>
                    <a:lnTo>
                      <a:pt x="9049" y="18"/>
                    </a:lnTo>
                    <a:lnTo>
                      <a:pt x="9051" y="18"/>
                    </a:lnTo>
                    <a:lnTo>
                      <a:pt x="9054" y="18"/>
                    </a:lnTo>
                    <a:lnTo>
                      <a:pt x="9056" y="18"/>
                    </a:lnTo>
                    <a:lnTo>
                      <a:pt x="9059" y="18"/>
                    </a:lnTo>
                    <a:lnTo>
                      <a:pt x="9061" y="19"/>
                    </a:lnTo>
                    <a:lnTo>
                      <a:pt x="9064" y="23"/>
                    </a:lnTo>
                    <a:lnTo>
                      <a:pt x="9066" y="29"/>
                    </a:lnTo>
                    <a:lnTo>
                      <a:pt x="9069" y="35"/>
                    </a:lnTo>
                    <a:lnTo>
                      <a:pt x="9071" y="36"/>
                    </a:lnTo>
                    <a:lnTo>
                      <a:pt x="9074" y="32"/>
                    </a:lnTo>
                    <a:lnTo>
                      <a:pt x="9076" y="27"/>
                    </a:lnTo>
                    <a:lnTo>
                      <a:pt x="9079" y="24"/>
                    </a:lnTo>
                    <a:lnTo>
                      <a:pt x="9082" y="22"/>
                    </a:lnTo>
                    <a:lnTo>
                      <a:pt x="9084" y="21"/>
                    </a:lnTo>
                    <a:lnTo>
                      <a:pt x="9087" y="20"/>
                    </a:lnTo>
                    <a:lnTo>
                      <a:pt x="9089" y="19"/>
                    </a:lnTo>
                    <a:lnTo>
                      <a:pt x="9092" y="19"/>
                    </a:lnTo>
                    <a:lnTo>
                      <a:pt x="9094" y="19"/>
                    </a:lnTo>
                    <a:lnTo>
                      <a:pt x="9097" y="18"/>
                    </a:lnTo>
                    <a:lnTo>
                      <a:pt x="9099" y="19"/>
                    </a:lnTo>
                    <a:lnTo>
                      <a:pt x="9102" y="22"/>
                    </a:lnTo>
                    <a:lnTo>
                      <a:pt x="9104" y="28"/>
                    </a:lnTo>
                    <a:lnTo>
                      <a:pt x="9107" y="36"/>
                    </a:lnTo>
                    <a:lnTo>
                      <a:pt x="9109" y="41"/>
                    </a:lnTo>
                    <a:lnTo>
                      <a:pt x="9112" y="41"/>
                    </a:lnTo>
                    <a:lnTo>
                      <a:pt x="9114" y="35"/>
                    </a:lnTo>
                    <a:lnTo>
                      <a:pt x="9117" y="28"/>
                    </a:lnTo>
                    <a:lnTo>
                      <a:pt x="9119" y="22"/>
                    </a:lnTo>
                    <a:lnTo>
                      <a:pt x="9122" y="20"/>
                    </a:lnTo>
                    <a:lnTo>
                      <a:pt x="9124" y="19"/>
                    </a:lnTo>
                    <a:lnTo>
                      <a:pt x="9127" y="18"/>
                    </a:lnTo>
                    <a:lnTo>
                      <a:pt x="9129" y="18"/>
                    </a:lnTo>
                    <a:lnTo>
                      <a:pt x="9132" y="18"/>
                    </a:lnTo>
                    <a:lnTo>
                      <a:pt x="9134" y="18"/>
                    </a:lnTo>
                    <a:lnTo>
                      <a:pt x="9137" y="18"/>
                    </a:lnTo>
                    <a:lnTo>
                      <a:pt x="9139" y="18"/>
                    </a:lnTo>
                    <a:lnTo>
                      <a:pt x="9142" y="18"/>
                    </a:lnTo>
                    <a:lnTo>
                      <a:pt x="9144" y="18"/>
                    </a:lnTo>
                    <a:lnTo>
                      <a:pt x="9147" y="18"/>
                    </a:lnTo>
                    <a:lnTo>
                      <a:pt x="9149" y="18"/>
                    </a:lnTo>
                    <a:lnTo>
                      <a:pt x="9152" y="17"/>
                    </a:lnTo>
                    <a:lnTo>
                      <a:pt x="9155" y="17"/>
                    </a:lnTo>
                    <a:lnTo>
                      <a:pt x="9157" y="16"/>
                    </a:lnTo>
                    <a:lnTo>
                      <a:pt x="9160" y="17"/>
                    </a:lnTo>
                    <a:lnTo>
                      <a:pt x="9162" y="17"/>
                    </a:lnTo>
                    <a:lnTo>
                      <a:pt x="9165" y="17"/>
                    </a:lnTo>
                    <a:lnTo>
                      <a:pt x="9167" y="17"/>
                    </a:lnTo>
                    <a:lnTo>
                      <a:pt x="9170" y="17"/>
                    </a:lnTo>
                    <a:lnTo>
                      <a:pt x="9172" y="17"/>
                    </a:lnTo>
                    <a:lnTo>
                      <a:pt x="9175" y="19"/>
                    </a:lnTo>
                    <a:lnTo>
                      <a:pt x="9177" y="23"/>
                    </a:lnTo>
                    <a:lnTo>
                      <a:pt x="9180" y="33"/>
                    </a:lnTo>
                    <a:lnTo>
                      <a:pt x="9182" y="40"/>
                    </a:lnTo>
                    <a:lnTo>
                      <a:pt x="9185" y="44"/>
                    </a:lnTo>
                    <a:lnTo>
                      <a:pt x="9187" y="39"/>
                    </a:lnTo>
                    <a:lnTo>
                      <a:pt x="9190" y="30"/>
                    </a:lnTo>
                    <a:lnTo>
                      <a:pt x="9192" y="23"/>
                    </a:lnTo>
                    <a:lnTo>
                      <a:pt x="9195" y="19"/>
                    </a:lnTo>
                    <a:lnTo>
                      <a:pt x="9197" y="18"/>
                    </a:lnTo>
                    <a:lnTo>
                      <a:pt x="9200" y="17"/>
                    </a:lnTo>
                    <a:lnTo>
                      <a:pt x="9202" y="17"/>
                    </a:lnTo>
                    <a:lnTo>
                      <a:pt x="9205" y="16"/>
                    </a:lnTo>
                    <a:lnTo>
                      <a:pt x="9207" y="16"/>
                    </a:lnTo>
                    <a:lnTo>
                      <a:pt x="9210" y="16"/>
                    </a:lnTo>
                    <a:lnTo>
                      <a:pt x="9212" y="17"/>
                    </a:lnTo>
                    <a:lnTo>
                      <a:pt x="9215" y="18"/>
                    </a:lnTo>
                    <a:lnTo>
                      <a:pt x="9217" y="20"/>
                    </a:lnTo>
                    <a:lnTo>
                      <a:pt x="9220" y="27"/>
                    </a:lnTo>
                    <a:lnTo>
                      <a:pt x="9222" y="39"/>
                    </a:lnTo>
                    <a:lnTo>
                      <a:pt x="9225" y="56"/>
                    </a:lnTo>
                    <a:lnTo>
                      <a:pt x="9228" y="69"/>
                    </a:lnTo>
                    <a:lnTo>
                      <a:pt x="9230" y="73"/>
                    </a:lnTo>
                    <a:lnTo>
                      <a:pt x="9233" y="72"/>
                    </a:lnTo>
                    <a:lnTo>
                      <a:pt x="9235" y="65"/>
                    </a:lnTo>
                    <a:lnTo>
                      <a:pt x="9238" y="58"/>
                    </a:lnTo>
                    <a:lnTo>
                      <a:pt x="9240" y="52"/>
                    </a:lnTo>
                    <a:lnTo>
                      <a:pt x="9243" y="48"/>
                    </a:lnTo>
                    <a:lnTo>
                      <a:pt x="9245" y="42"/>
                    </a:lnTo>
                    <a:lnTo>
                      <a:pt x="9248" y="39"/>
                    </a:lnTo>
                    <a:lnTo>
                      <a:pt x="9250" y="36"/>
                    </a:lnTo>
                    <a:lnTo>
                      <a:pt x="9253" y="34"/>
                    </a:lnTo>
                    <a:lnTo>
                      <a:pt x="9255" y="33"/>
                    </a:lnTo>
                    <a:lnTo>
                      <a:pt x="9258" y="31"/>
                    </a:lnTo>
                    <a:lnTo>
                      <a:pt x="9260" y="30"/>
                    </a:lnTo>
                    <a:lnTo>
                      <a:pt x="9263" y="28"/>
                    </a:lnTo>
                    <a:lnTo>
                      <a:pt x="9265" y="27"/>
                    </a:lnTo>
                    <a:lnTo>
                      <a:pt x="9268" y="25"/>
                    </a:lnTo>
                    <a:lnTo>
                      <a:pt x="9270" y="24"/>
                    </a:lnTo>
                    <a:lnTo>
                      <a:pt x="9273" y="24"/>
                    </a:lnTo>
                    <a:lnTo>
                      <a:pt x="9275" y="24"/>
                    </a:lnTo>
                    <a:lnTo>
                      <a:pt x="9278" y="23"/>
                    </a:lnTo>
                    <a:lnTo>
                      <a:pt x="9280" y="23"/>
                    </a:lnTo>
                    <a:lnTo>
                      <a:pt x="9283" y="23"/>
                    </a:lnTo>
                    <a:lnTo>
                      <a:pt x="9285" y="22"/>
                    </a:lnTo>
                    <a:lnTo>
                      <a:pt x="9288" y="21"/>
                    </a:lnTo>
                    <a:lnTo>
                      <a:pt x="9290" y="21"/>
                    </a:lnTo>
                    <a:lnTo>
                      <a:pt x="9293" y="20"/>
                    </a:lnTo>
                    <a:lnTo>
                      <a:pt x="9295" y="20"/>
                    </a:lnTo>
                    <a:lnTo>
                      <a:pt x="9298" y="20"/>
                    </a:lnTo>
                    <a:lnTo>
                      <a:pt x="9301" y="19"/>
                    </a:lnTo>
                    <a:lnTo>
                      <a:pt x="9303" y="19"/>
                    </a:lnTo>
                    <a:lnTo>
                      <a:pt x="9306" y="19"/>
                    </a:lnTo>
                    <a:lnTo>
                      <a:pt x="9308" y="19"/>
                    </a:lnTo>
                    <a:lnTo>
                      <a:pt x="9311" y="19"/>
                    </a:lnTo>
                    <a:lnTo>
                      <a:pt x="9313" y="18"/>
                    </a:lnTo>
                    <a:lnTo>
                      <a:pt x="9316" y="18"/>
                    </a:lnTo>
                    <a:lnTo>
                      <a:pt x="9318" y="18"/>
                    </a:lnTo>
                    <a:lnTo>
                      <a:pt x="9321" y="18"/>
                    </a:lnTo>
                    <a:lnTo>
                      <a:pt x="9323" y="18"/>
                    </a:lnTo>
                    <a:lnTo>
                      <a:pt x="9326" y="17"/>
                    </a:lnTo>
                    <a:lnTo>
                      <a:pt x="9328" y="18"/>
                    </a:lnTo>
                    <a:lnTo>
                      <a:pt x="9331" y="17"/>
                    </a:lnTo>
                    <a:lnTo>
                      <a:pt x="9333" y="18"/>
                    </a:lnTo>
                    <a:lnTo>
                      <a:pt x="9336" y="17"/>
                    </a:lnTo>
                    <a:lnTo>
                      <a:pt x="9338" y="16"/>
                    </a:lnTo>
                    <a:lnTo>
                      <a:pt x="9341" y="17"/>
                    </a:lnTo>
                    <a:lnTo>
                      <a:pt x="9343" y="16"/>
                    </a:lnTo>
                    <a:lnTo>
                      <a:pt x="9346" y="16"/>
                    </a:lnTo>
                    <a:lnTo>
                      <a:pt x="9348" y="17"/>
                    </a:lnTo>
                    <a:lnTo>
                      <a:pt x="9351" y="17"/>
                    </a:lnTo>
                    <a:lnTo>
                      <a:pt x="9353" y="16"/>
                    </a:lnTo>
                    <a:lnTo>
                      <a:pt x="9356" y="16"/>
                    </a:lnTo>
                    <a:lnTo>
                      <a:pt x="9358" y="16"/>
                    </a:lnTo>
                    <a:lnTo>
                      <a:pt x="9361" y="16"/>
                    </a:lnTo>
                    <a:lnTo>
                      <a:pt x="9363" y="16"/>
                    </a:lnTo>
                    <a:lnTo>
                      <a:pt x="9366" y="16"/>
                    </a:lnTo>
                    <a:lnTo>
                      <a:pt x="9368" y="16"/>
                    </a:lnTo>
                    <a:lnTo>
                      <a:pt x="9371" y="16"/>
                    </a:lnTo>
                    <a:lnTo>
                      <a:pt x="9374" y="15"/>
                    </a:lnTo>
                    <a:lnTo>
                      <a:pt x="9376" y="16"/>
                    </a:lnTo>
                    <a:lnTo>
                      <a:pt x="9379" y="16"/>
                    </a:lnTo>
                    <a:lnTo>
                      <a:pt x="9381" y="16"/>
                    </a:lnTo>
                    <a:lnTo>
                      <a:pt x="9384" y="16"/>
                    </a:lnTo>
                    <a:lnTo>
                      <a:pt x="9386" y="16"/>
                    </a:lnTo>
                    <a:lnTo>
                      <a:pt x="9389" y="16"/>
                    </a:lnTo>
                    <a:lnTo>
                      <a:pt x="9391" y="15"/>
                    </a:lnTo>
                    <a:lnTo>
                      <a:pt x="9394" y="15"/>
                    </a:lnTo>
                    <a:lnTo>
                      <a:pt x="9396" y="15"/>
                    </a:lnTo>
                    <a:lnTo>
                      <a:pt x="9399" y="15"/>
                    </a:lnTo>
                    <a:lnTo>
                      <a:pt x="9401" y="16"/>
                    </a:lnTo>
                    <a:lnTo>
                      <a:pt x="9404" y="16"/>
                    </a:lnTo>
                    <a:lnTo>
                      <a:pt x="9406" y="16"/>
                    </a:lnTo>
                    <a:lnTo>
                      <a:pt x="9409" y="16"/>
                    </a:lnTo>
                    <a:lnTo>
                      <a:pt x="9411" y="15"/>
                    </a:lnTo>
                    <a:lnTo>
                      <a:pt x="9414" y="15"/>
                    </a:lnTo>
                    <a:lnTo>
                      <a:pt x="9416" y="15"/>
                    </a:lnTo>
                    <a:lnTo>
                      <a:pt x="9419" y="15"/>
                    </a:lnTo>
                    <a:lnTo>
                      <a:pt x="9421" y="15"/>
                    </a:lnTo>
                    <a:lnTo>
                      <a:pt x="9424" y="15"/>
                    </a:lnTo>
                    <a:lnTo>
                      <a:pt x="9426" y="15"/>
                    </a:lnTo>
                    <a:lnTo>
                      <a:pt x="9429" y="15"/>
                    </a:lnTo>
                    <a:lnTo>
                      <a:pt x="9431" y="15"/>
                    </a:lnTo>
                    <a:lnTo>
                      <a:pt x="9434" y="15"/>
                    </a:lnTo>
                    <a:lnTo>
                      <a:pt x="9436" y="15"/>
                    </a:lnTo>
                    <a:lnTo>
                      <a:pt x="9439" y="14"/>
                    </a:lnTo>
                    <a:lnTo>
                      <a:pt x="9441" y="15"/>
                    </a:lnTo>
                    <a:lnTo>
                      <a:pt x="9444" y="15"/>
                    </a:lnTo>
                    <a:lnTo>
                      <a:pt x="9446" y="15"/>
                    </a:lnTo>
                    <a:lnTo>
                      <a:pt x="9449" y="14"/>
                    </a:lnTo>
                    <a:lnTo>
                      <a:pt x="9452" y="15"/>
                    </a:lnTo>
                    <a:lnTo>
                      <a:pt x="9454" y="15"/>
                    </a:lnTo>
                    <a:lnTo>
                      <a:pt x="9457" y="15"/>
                    </a:lnTo>
                    <a:lnTo>
                      <a:pt x="9459" y="16"/>
                    </a:lnTo>
                    <a:lnTo>
                      <a:pt x="9462" y="17"/>
                    </a:lnTo>
                    <a:lnTo>
                      <a:pt x="9464" y="19"/>
                    </a:lnTo>
                    <a:lnTo>
                      <a:pt x="9467" y="20"/>
                    </a:lnTo>
                    <a:lnTo>
                      <a:pt x="9469" y="20"/>
                    </a:lnTo>
                    <a:lnTo>
                      <a:pt x="9472" y="18"/>
                    </a:lnTo>
                    <a:lnTo>
                      <a:pt x="9474" y="17"/>
                    </a:lnTo>
                    <a:lnTo>
                      <a:pt x="9477" y="16"/>
                    </a:lnTo>
                    <a:lnTo>
                      <a:pt x="9479" y="15"/>
                    </a:lnTo>
                    <a:lnTo>
                      <a:pt x="9482" y="15"/>
                    </a:lnTo>
                    <a:lnTo>
                      <a:pt x="9484" y="15"/>
                    </a:lnTo>
                    <a:lnTo>
                      <a:pt x="9487" y="15"/>
                    </a:lnTo>
                    <a:lnTo>
                      <a:pt x="9489" y="15"/>
                    </a:lnTo>
                    <a:lnTo>
                      <a:pt x="9492" y="15"/>
                    </a:lnTo>
                    <a:lnTo>
                      <a:pt x="9494" y="15"/>
                    </a:lnTo>
                    <a:lnTo>
                      <a:pt x="9497" y="15"/>
                    </a:lnTo>
                    <a:lnTo>
                      <a:pt x="9499" y="15"/>
                    </a:lnTo>
                    <a:lnTo>
                      <a:pt x="9502" y="15"/>
                    </a:lnTo>
                    <a:lnTo>
                      <a:pt x="9504" y="15"/>
                    </a:lnTo>
                    <a:lnTo>
                      <a:pt x="9507" y="15"/>
                    </a:lnTo>
                    <a:lnTo>
                      <a:pt x="9509" y="15"/>
                    </a:lnTo>
                    <a:lnTo>
                      <a:pt x="9512" y="15"/>
                    </a:lnTo>
                    <a:lnTo>
                      <a:pt x="9514" y="15"/>
                    </a:lnTo>
                    <a:lnTo>
                      <a:pt x="9517" y="15"/>
                    </a:lnTo>
                    <a:lnTo>
                      <a:pt x="9519" y="14"/>
                    </a:lnTo>
                    <a:lnTo>
                      <a:pt x="9522" y="14"/>
                    </a:lnTo>
                    <a:lnTo>
                      <a:pt x="9525" y="14"/>
                    </a:lnTo>
                    <a:lnTo>
                      <a:pt x="9527" y="14"/>
                    </a:lnTo>
                    <a:lnTo>
                      <a:pt x="9530" y="14"/>
                    </a:lnTo>
                    <a:lnTo>
                      <a:pt x="9532" y="14"/>
                    </a:lnTo>
                    <a:lnTo>
                      <a:pt x="9535" y="14"/>
                    </a:lnTo>
                    <a:lnTo>
                      <a:pt x="9537" y="14"/>
                    </a:lnTo>
                    <a:lnTo>
                      <a:pt x="9540" y="14"/>
                    </a:lnTo>
                    <a:lnTo>
                      <a:pt x="9542" y="14"/>
                    </a:lnTo>
                    <a:lnTo>
                      <a:pt x="9545" y="13"/>
                    </a:lnTo>
                    <a:lnTo>
                      <a:pt x="9547" y="14"/>
                    </a:lnTo>
                    <a:lnTo>
                      <a:pt x="9550" y="14"/>
                    </a:lnTo>
                    <a:lnTo>
                      <a:pt x="9552" y="14"/>
                    </a:lnTo>
                    <a:lnTo>
                      <a:pt x="9555" y="14"/>
                    </a:lnTo>
                    <a:lnTo>
                      <a:pt x="9557" y="14"/>
                    </a:lnTo>
                    <a:lnTo>
                      <a:pt x="9560" y="14"/>
                    </a:lnTo>
                    <a:lnTo>
                      <a:pt x="9562" y="14"/>
                    </a:lnTo>
                    <a:lnTo>
                      <a:pt x="9565" y="14"/>
                    </a:lnTo>
                    <a:lnTo>
                      <a:pt x="9567" y="14"/>
                    </a:lnTo>
                    <a:lnTo>
                      <a:pt x="9570" y="14"/>
                    </a:lnTo>
                    <a:lnTo>
                      <a:pt x="9572" y="14"/>
                    </a:lnTo>
                    <a:lnTo>
                      <a:pt x="9575" y="14"/>
                    </a:lnTo>
                    <a:lnTo>
                      <a:pt x="9577" y="14"/>
                    </a:lnTo>
                    <a:lnTo>
                      <a:pt x="9580" y="14"/>
                    </a:lnTo>
                    <a:lnTo>
                      <a:pt x="9582" y="14"/>
                    </a:lnTo>
                    <a:lnTo>
                      <a:pt x="9585" y="13"/>
                    </a:lnTo>
                    <a:lnTo>
                      <a:pt x="9587" y="14"/>
                    </a:lnTo>
                    <a:lnTo>
                      <a:pt x="9590" y="14"/>
                    </a:lnTo>
                    <a:lnTo>
                      <a:pt x="9592" y="14"/>
                    </a:lnTo>
                    <a:lnTo>
                      <a:pt x="9595" y="13"/>
                    </a:lnTo>
                    <a:lnTo>
                      <a:pt x="9598" y="13"/>
                    </a:lnTo>
                    <a:lnTo>
                      <a:pt x="9600" y="14"/>
                    </a:lnTo>
                    <a:lnTo>
                      <a:pt x="9603" y="13"/>
                    </a:lnTo>
                    <a:lnTo>
                      <a:pt x="9605" y="14"/>
                    </a:lnTo>
                    <a:lnTo>
                      <a:pt x="9608" y="13"/>
                    </a:lnTo>
                    <a:lnTo>
                      <a:pt x="9610" y="14"/>
                    </a:lnTo>
                    <a:lnTo>
                      <a:pt x="9613" y="13"/>
                    </a:lnTo>
                    <a:lnTo>
                      <a:pt x="9615" y="13"/>
                    </a:lnTo>
                    <a:lnTo>
                      <a:pt x="9618" y="14"/>
                    </a:lnTo>
                    <a:lnTo>
                      <a:pt x="9620" y="13"/>
                    </a:lnTo>
                    <a:lnTo>
                      <a:pt x="9623" y="14"/>
                    </a:lnTo>
                    <a:lnTo>
                      <a:pt x="9625" y="14"/>
                    </a:lnTo>
                    <a:lnTo>
                      <a:pt x="9628" y="14"/>
                    </a:lnTo>
                    <a:lnTo>
                      <a:pt x="9630" y="14"/>
                    </a:lnTo>
                    <a:lnTo>
                      <a:pt x="9633" y="14"/>
                    </a:lnTo>
                    <a:lnTo>
                      <a:pt x="9635" y="14"/>
                    </a:lnTo>
                    <a:lnTo>
                      <a:pt x="9638" y="13"/>
                    </a:lnTo>
                    <a:lnTo>
                      <a:pt x="9640" y="13"/>
                    </a:lnTo>
                    <a:lnTo>
                      <a:pt x="9643" y="14"/>
                    </a:lnTo>
                    <a:lnTo>
                      <a:pt x="9645" y="13"/>
                    </a:lnTo>
                    <a:lnTo>
                      <a:pt x="9648" y="14"/>
                    </a:lnTo>
                    <a:lnTo>
                      <a:pt x="9650" y="14"/>
                    </a:lnTo>
                    <a:lnTo>
                      <a:pt x="9653" y="13"/>
                    </a:lnTo>
                    <a:lnTo>
                      <a:pt x="9655" y="14"/>
                    </a:lnTo>
                    <a:lnTo>
                      <a:pt x="9658" y="13"/>
                    </a:lnTo>
                    <a:lnTo>
                      <a:pt x="9660" y="14"/>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0" name="Google Shape;730;p31"/>
              <p:cNvSpPr/>
              <p:nvPr/>
            </p:nvSpPr>
            <p:spPr>
              <a:xfrm flipH="1" rot="10800000">
                <a:off x="4932" y="3889"/>
                <a:ext cx="695" cy="4"/>
              </a:xfrm>
              <a:custGeom>
                <a:rect b="b" l="l" r="r" t="t"/>
                <a:pathLst>
                  <a:path extrusionOk="0" h="16" w="1639">
                    <a:moveTo>
                      <a:pt x="0" y="5"/>
                    </a:moveTo>
                    <a:lnTo>
                      <a:pt x="2" y="6"/>
                    </a:lnTo>
                    <a:lnTo>
                      <a:pt x="5" y="6"/>
                    </a:lnTo>
                    <a:lnTo>
                      <a:pt x="7" y="6"/>
                    </a:lnTo>
                    <a:lnTo>
                      <a:pt x="10" y="6"/>
                    </a:lnTo>
                    <a:lnTo>
                      <a:pt x="13" y="6"/>
                    </a:lnTo>
                    <a:lnTo>
                      <a:pt x="15" y="6"/>
                    </a:lnTo>
                    <a:lnTo>
                      <a:pt x="18" y="7"/>
                    </a:lnTo>
                    <a:lnTo>
                      <a:pt x="20" y="8"/>
                    </a:lnTo>
                    <a:lnTo>
                      <a:pt x="23" y="11"/>
                    </a:lnTo>
                    <a:lnTo>
                      <a:pt x="25" y="13"/>
                    </a:lnTo>
                    <a:lnTo>
                      <a:pt x="28" y="16"/>
                    </a:lnTo>
                    <a:lnTo>
                      <a:pt x="30" y="16"/>
                    </a:lnTo>
                    <a:lnTo>
                      <a:pt x="33" y="16"/>
                    </a:lnTo>
                    <a:lnTo>
                      <a:pt x="35" y="15"/>
                    </a:lnTo>
                    <a:lnTo>
                      <a:pt x="38" y="14"/>
                    </a:lnTo>
                    <a:lnTo>
                      <a:pt x="40" y="12"/>
                    </a:lnTo>
                    <a:lnTo>
                      <a:pt x="43" y="11"/>
                    </a:lnTo>
                    <a:lnTo>
                      <a:pt x="45" y="9"/>
                    </a:lnTo>
                    <a:lnTo>
                      <a:pt x="48" y="8"/>
                    </a:lnTo>
                    <a:lnTo>
                      <a:pt x="50" y="8"/>
                    </a:lnTo>
                    <a:lnTo>
                      <a:pt x="53" y="6"/>
                    </a:lnTo>
                    <a:lnTo>
                      <a:pt x="55" y="6"/>
                    </a:lnTo>
                    <a:lnTo>
                      <a:pt x="58" y="5"/>
                    </a:lnTo>
                    <a:lnTo>
                      <a:pt x="60" y="6"/>
                    </a:lnTo>
                    <a:lnTo>
                      <a:pt x="63" y="5"/>
                    </a:lnTo>
                    <a:lnTo>
                      <a:pt x="65" y="5"/>
                    </a:lnTo>
                    <a:lnTo>
                      <a:pt x="68" y="5"/>
                    </a:lnTo>
                    <a:lnTo>
                      <a:pt x="70" y="5"/>
                    </a:lnTo>
                    <a:lnTo>
                      <a:pt x="73" y="5"/>
                    </a:lnTo>
                    <a:lnTo>
                      <a:pt x="75" y="5"/>
                    </a:lnTo>
                    <a:lnTo>
                      <a:pt x="78" y="5"/>
                    </a:lnTo>
                    <a:lnTo>
                      <a:pt x="80" y="5"/>
                    </a:lnTo>
                    <a:lnTo>
                      <a:pt x="83" y="5"/>
                    </a:lnTo>
                    <a:lnTo>
                      <a:pt x="86" y="5"/>
                    </a:lnTo>
                    <a:lnTo>
                      <a:pt x="88" y="6"/>
                    </a:lnTo>
                    <a:lnTo>
                      <a:pt x="91" y="5"/>
                    </a:lnTo>
                    <a:lnTo>
                      <a:pt x="93" y="6"/>
                    </a:lnTo>
                    <a:lnTo>
                      <a:pt x="96" y="7"/>
                    </a:lnTo>
                    <a:lnTo>
                      <a:pt x="98" y="6"/>
                    </a:lnTo>
                    <a:lnTo>
                      <a:pt x="101" y="7"/>
                    </a:lnTo>
                    <a:lnTo>
                      <a:pt x="103" y="6"/>
                    </a:lnTo>
                    <a:lnTo>
                      <a:pt x="106" y="6"/>
                    </a:lnTo>
                    <a:lnTo>
                      <a:pt x="108" y="6"/>
                    </a:lnTo>
                    <a:lnTo>
                      <a:pt x="111" y="6"/>
                    </a:lnTo>
                    <a:lnTo>
                      <a:pt x="113" y="6"/>
                    </a:lnTo>
                    <a:lnTo>
                      <a:pt x="116" y="6"/>
                    </a:lnTo>
                    <a:lnTo>
                      <a:pt x="118" y="6"/>
                    </a:lnTo>
                    <a:lnTo>
                      <a:pt x="121" y="6"/>
                    </a:lnTo>
                    <a:lnTo>
                      <a:pt x="123" y="6"/>
                    </a:lnTo>
                    <a:lnTo>
                      <a:pt x="126" y="6"/>
                    </a:lnTo>
                    <a:lnTo>
                      <a:pt x="128" y="7"/>
                    </a:lnTo>
                    <a:lnTo>
                      <a:pt x="131" y="9"/>
                    </a:lnTo>
                    <a:lnTo>
                      <a:pt x="133" y="10"/>
                    </a:lnTo>
                    <a:lnTo>
                      <a:pt x="136" y="12"/>
                    </a:lnTo>
                    <a:lnTo>
                      <a:pt x="138" y="13"/>
                    </a:lnTo>
                    <a:lnTo>
                      <a:pt x="141" y="12"/>
                    </a:lnTo>
                    <a:lnTo>
                      <a:pt x="143" y="12"/>
                    </a:lnTo>
                    <a:lnTo>
                      <a:pt x="146" y="10"/>
                    </a:lnTo>
                    <a:lnTo>
                      <a:pt x="148" y="8"/>
                    </a:lnTo>
                    <a:lnTo>
                      <a:pt x="151" y="6"/>
                    </a:lnTo>
                    <a:lnTo>
                      <a:pt x="153" y="6"/>
                    </a:lnTo>
                    <a:lnTo>
                      <a:pt x="156" y="6"/>
                    </a:lnTo>
                    <a:lnTo>
                      <a:pt x="159" y="5"/>
                    </a:lnTo>
                    <a:lnTo>
                      <a:pt x="161" y="5"/>
                    </a:lnTo>
                    <a:lnTo>
                      <a:pt x="164" y="5"/>
                    </a:lnTo>
                    <a:lnTo>
                      <a:pt x="166" y="5"/>
                    </a:lnTo>
                    <a:lnTo>
                      <a:pt x="169" y="5"/>
                    </a:lnTo>
                    <a:lnTo>
                      <a:pt x="171" y="5"/>
                    </a:lnTo>
                    <a:lnTo>
                      <a:pt x="174" y="5"/>
                    </a:lnTo>
                    <a:lnTo>
                      <a:pt x="176" y="4"/>
                    </a:lnTo>
                    <a:lnTo>
                      <a:pt x="179" y="5"/>
                    </a:lnTo>
                    <a:lnTo>
                      <a:pt x="181" y="4"/>
                    </a:lnTo>
                    <a:lnTo>
                      <a:pt x="184" y="5"/>
                    </a:lnTo>
                    <a:lnTo>
                      <a:pt x="186" y="4"/>
                    </a:lnTo>
                    <a:lnTo>
                      <a:pt x="189" y="5"/>
                    </a:lnTo>
                    <a:lnTo>
                      <a:pt x="191" y="4"/>
                    </a:lnTo>
                    <a:lnTo>
                      <a:pt x="194" y="4"/>
                    </a:lnTo>
                    <a:lnTo>
                      <a:pt x="196" y="4"/>
                    </a:lnTo>
                    <a:lnTo>
                      <a:pt x="199" y="4"/>
                    </a:lnTo>
                    <a:lnTo>
                      <a:pt x="201" y="5"/>
                    </a:lnTo>
                    <a:lnTo>
                      <a:pt x="204" y="4"/>
                    </a:lnTo>
                    <a:lnTo>
                      <a:pt x="206" y="4"/>
                    </a:lnTo>
                    <a:lnTo>
                      <a:pt x="209" y="4"/>
                    </a:lnTo>
                    <a:lnTo>
                      <a:pt x="211" y="4"/>
                    </a:lnTo>
                    <a:lnTo>
                      <a:pt x="214" y="5"/>
                    </a:lnTo>
                    <a:lnTo>
                      <a:pt x="216" y="5"/>
                    </a:lnTo>
                    <a:lnTo>
                      <a:pt x="219" y="5"/>
                    </a:lnTo>
                    <a:lnTo>
                      <a:pt x="221" y="6"/>
                    </a:lnTo>
                    <a:lnTo>
                      <a:pt x="224" y="6"/>
                    </a:lnTo>
                    <a:lnTo>
                      <a:pt x="226" y="5"/>
                    </a:lnTo>
                    <a:lnTo>
                      <a:pt x="229" y="5"/>
                    </a:lnTo>
                    <a:lnTo>
                      <a:pt x="232" y="5"/>
                    </a:lnTo>
                    <a:lnTo>
                      <a:pt x="234" y="4"/>
                    </a:lnTo>
                    <a:lnTo>
                      <a:pt x="237" y="5"/>
                    </a:lnTo>
                    <a:lnTo>
                      <a:pt x="239" y="4"/>
                    </a:lnTo>
                    <a:lnTo>
                      <a:pt x="242" y="4"/>
                    </a:lnTo>
                    <a:lnTo>
                      <a:pt x="244" y="4"/>
                    </a:lnTo>
                    <a:lnTo>
                      <a:pt x="247" y="4"/>
                    </a:lnTo>
                    <a:lnTo>
                      <a:pt x="249" y="4"/>
                    </a:lnTo>
                    <a:lnTo>
                      <a:pt x="252" y="4"/>
                    </a:lnTo>
                    <a:lnTo>
                      <a:pt x="254" y="4"/>
                    </a:lnTo>
                    <a:lnTo>
                      <a:pt x="257" y="4"/>
                    </a:lnTo>
                    <a:lnTo>
                      <a:pt x="259" y="4"/>
                    </a:lnTo>
                    <a:lnTo>
                      <a:pt x="262" y="4"/>
                    </a:lnTo>
                    <a:lnTo>
                      <a:pt x="264" y="4"/>
                    </a:lnTo>
                    <a:lnTo>
                      <a:pt x="267" y="4"/>
                    </a:lnTo>
                    <a:lnTo>
                      <a:pt x="269" y="4"/>
                    </a:lnTo>
                    <a:lnTo>
                      <a:pt x="272" y="5"/>
                    </a:lnTo>
                    <a:lnTo>
                      <a:pt x="274" y="4"/>
                    </a:lnTo>
                    <a:lnTo>
                      <a:pt x="277" y="5"/>
                    </a:lnTo>
                    <a:lnTo>
                      <a:pt x="279" y="4"/>
                    </a:lnTo>
                    <a:lnTo>
                      <a:pt x="282" y="4"/>
                    </a:lnTo>
                    <a:lnTo>
                      <a:pt x="284" y="4"/>
                    </a:lnTo>
                    <a:lnTo>
                      <a:pt x="287" y="4"/>
                    </a:lnTo>
                    <a:lnTo>
                      <a:pt x="289" y="4"/>
                    </a:lnTo>
                    <a:lnTo>
                      <a:pt x="292" y="4"/>
                    </a:lnTo>
                    <a:lnTo>
                      <a:pt x="294" y="4"/>
                    </a:lnTo>
                    <a:lnTo>
                      <a:pt x="297" y="4"/>
                    </a:lnTo>
                    <a:lnTo>
                      <a:pt x="299" y="4"/>
                    </a:lnTo>
                    <a:lnTo>
                      <a:pt x="302" y="4"/>
                    </a:lnTo>
                    <a:lnTo>
                      <a:pt x="305" y="4"/>
                    </a:lnTo>
                    <a:lnTo>
                      <a:pt x="307" y="4"/>
                    </a:lnTo>
                    <a:lnTo>
                      <a:pt x="310" y="4"/>
                    </a:lnTo>
                    <a:lnTo>
                      <a:pt x="312" y="4"/>
                    </a:lnTo>
                    <a:lnTo>
                      <a:pt x="315" y="4"/>
                    </a:lnTo>
                    <a:lnTo>
                      <a:pt x="317" y="4"/>
                    </a:lnTo>
                    <a:lnTo>
                      <a:pt x="320" y="4"/>
                    </a:lnTo>
                    <a:lnTo>
                      <a:pt x="322" y="4"/>
                    </a:lnTo>
                    <a:lnTo>
                      <a:pt x="325" y="4"/>
                    </a:lnTo>
                    <a:lnTo>
                      <a:pt x="327" y="4"/>
                    </a:lnTo>
                    <a:lnTo>
                      <a:pt x="330" y="3"/>
                    </a:lnTo>
                    <a:lnTo>
                      <a:pt x="332" y="4"/>
                    </a:lnTo>
                    <a:lnTo>
                      <a:pt x="335" y="4"/>
                    </a:lnTo>
                    <a:lnTo>
                      <a:pt x="337" y="4"/>
                    </a:lnTo>
                    <a:lnTo>
                      <a:pt x="340" y="4"/>
                    </a:lnTo>
                    <a:lnTo>
                      <a:pt x="342" y="4"/>
                    </a:lnTo>
                    <a:lnTo>
                      <a:pt x="345" y="4"/>
                    </a:lnTo>
                    <a:lnTo>
                      <a:pt x="347" y="4"/>
                    </a:lnTo>
                    <a:lnTo>
                      <a:pt x="350" y="4"/>
                    </a:lnTo>
                    <a:lnTo>
                      <a:pt x="352" y="3"/>
                    </a:lnTo>
                    <a:lnTo>
                      <a:pt x="355" y="3"/>
                    </a:lnTo>
                    <a:lnTo>
                      <a:pt x="357" y="4"/>
                    </a:lnTo>
                    <a:lnTo>
                      <a:pt x="360" y="4"/>
                    </a:lnTo>
                    <a:lnTo>
                      <a:pt x="362" y="4"/>
                    </a:lnTo>
                    <a:lnTo>
                      <a:pt x="365" y="4"/>
                    </a:lnTo>
                    <a:lnTo>
                      <a:pt x="367" y="4"/>
                    </a:lnTo>
                    <a:lnTo>
                      <a:pt x="370" y="4"/>
                    </a:lnTo>
                    <a:lnTo>
                      <a:pt x="372" y="4"/>
                    </a:lnTo>
                    <a:lnTo>
                      <a:pt x="375" y="4"/>
                    </a:lnTo>
                    <a:lnTo>
                      <a:pt x="378" y="3"/>
                    </a:lnTo>
                    <a:lnTo>
                      <a:pt x="380" y="4"/>
                    </a:lnTo>
                    <a:lnTo>
                      <a:pt x="383" y="4"/>
                    </a:lnTo>
                    <a:lnTo>
                      <a:pt x="385" y="4"/>
                    </a:lnTo>
                    <a:lnTo>
                      <a:pt x="388" y="4"/>
                    </a:lnTo>
                    <a:lnTo>
                      <a:pt x="390" y="4"/>
                    </a:lnTo>
                    <a:lnTo>
                      <a:pt x="393" y="4"/>
                    </a:lnTo>
                    <a:lnTo>
                      <a:pt x="395" y="4"/>
                    </a:lnTo>
                    <a:lnTo>
                      <a:pt x="398" y="4"/>
                    </a:lnTo>
                    <a:lnTo>
                      <a:pt x="400" y="4"/>
                    </a:lnTo>
                    <a:lnTo>
                      <a:pt x="403" y="4"/>
                    </a:lnTo>
                    <a:lnTo>
                      <a:pt x="405" y="4"/>
                    </a:lnTo>
                    <a:lnTo>
                      <a:pt x="408" y="4"/>
                    </a:lnTo>
                    <a:lnTo>
                      <a:pt x="410" y="4"/>
                    </a:lnTo>
                    <a:lnTo>
                      <a:pt x="413" y="4"/>
                    </a:lnTo>
                    <a:lnTo>
                      <a:pt x="415" y="4"/>
                    </a:lnTo>
                    <a:lnTo>
                      <a:pt x="418" y="4"/>
                    </a:lnTo>
                    <a:lnTo>
                      <a:pt x="420" y="3"/>
                    </a:lnTo>
                    <a:lnTo>
                      <a:pt x="423" y="3"/>
                    </a:lnTo>
                    <a:lnTo>
                      <a:pt x="425" y="4"/>
                    </a:lnTo>
                    <a:lnTo>
                      <a:pt x="428" y="4"/>
                    </a:lnTo>
                    <a:lnTo>
                      <a:pt x="430" y="3"/>
                    </a:lnTo>
                    <a:lnTo>
                      <a:pt x="433" y="3"/>
                    </a:lnTo>
                    <a:lnTo>
                      <a:pt x="435" y="3"/>
                    </a:lnTo>
                    <a:lnTo>
                      <a:pt x="438" y="4"/>
                    </a:lnTo>
                    <a:lnTo>
                      <a:pt x="440" y="3"/>
                    </a:lnTo>
                    <a:lnTo>
                      <a:pt x="443" y="3"/>
                    </a:lnTo>
                    <a:lnTo>
                      <a:pt x="445" y="3"/>
                    </a:lnTo>
                    <a:lnTo>
                      <a:pt x="448" y="3"/>
                    </a:lnTo>
                    <a:lnTo>
                      <a:pt x="451" y="4"/>
                    </a:lnTo>
                    <a:lnTo>
                      <a:pt x="453" y="3"/>
                    </a:lnTo>
                    <a:lnTo>
                      <a:pt x="456" y="3"/>
                    </a:lnTo>
                    <a:lnTo>
                      <a:pt x="458" y="3"/>
                    </a:lnTo>
                    <a:lnTo>
                      <a:pt x="461" y="3"/>
                    </a:lnTo>
                    <a:lnTo>
                      <a:pt x="463" y="3"/>
                    </a:lnTo>
                    <a:lnTo>
                      <a:pt x="466" y="4"/>
                    </a:lnTo>
                    <a:lnTo>
                      <a:pt x="468" y="3"/>
                    </a:lnTo>
                    <a:lnTo>
                      <a:pt x="471" y="4"/>
                    </a:lnTo>
                    <a:lnTo>
                      <a:pt x="473" y="3"/>
                    </a:lnTo>
                    <a:lnTo>
                      <a:pt x="476" y="3"/>
                    </a:lnTo>
                    <a:lnTo>
                      <a:pt x="478" y="3"/>
                    </a:lnTo>
                    <a:lnTo>
                      <a:pt x="481" y="3"/>
                    </a:lnTo>
                    <a:lnTo>
                      <a:pt x="483" y="3"/>
                    </a:lnTo>
                    <a:lnTo>
                      <a:pt x="486" y="3"/>
                    </a:lnTo>
                    <a:lnTo>
                      <a:pt x="488" y="4"/>
                    </a:lnTo>
                    <a:lnTo>
                      <a:pt x="491" y="3"/>
                    </a:lnTo>
                    <a:lnTo>
                      <a:pt x="493" y="3"/>
                    </a:lnTo>
                    <a:lnTo>
                      <a:pt x="496" y="3"/>
                    </a:lnTo>
                    <a:lnTo>
                      <a:pt x="498" y="3"/>
                    </a:lnTo>
                    <a:lnTo>
                      <a:pt x="501" y="3"/>
                    </a:lnTo>
                    <a:lnTo>
                      <a:pt x="503" y="3"/>
                    </a:lnTo>
                    <a:lnTo>
                      <a:pt x="506" y="3"/>
                    </a:lnTo>
                    <a:lnTo>
                      <a:pt x="508" y="3"/>
                    </a:lnTo>
                    <a:lnTo>
                      <a:pt x="511" y="3"/>
                    </a:lnTo>
                    <a:lnTo>
                      <a:pt x="513" y="3"/>
                    </a:lnTo>
                    <a:lnTo>
                      <a:pt x="516" y="3"/>
                    </a:lnTo>
                    <a:lnTo>
                      <a:pt x="518" y="3"/>
                    </a:lnTo>
                    <a:lnTo>
                      <a:pt x="521" y="3"/>
                    </a:lnTo>
                    <a:lnTo>
                      <a:pt x="524" y="4"/>
                    </a:lnTo>
                    <a:lnTo>
                      <a:pt x="526" y="4"/>
                    </a:lnTo>
                    <a:lnTo>
                      <a:pt x="529" y="4"/>
                    </a:lnTo>
                    <a:lnTo>
                      <a:pt x="531" y="4"/>
                    </a:lnTo>
                    <a:lnTo>
                      <a:pt x="534" y="4"/>
                    </a:lnTo>
                    <a:lnTo>
                      <a:pt x="536" y="4"/>
                    </a:lnTo>
                    <a:lnTo>
                      <a:pt x="539" y="4"/>
                    </a:lnTo>
                    <a:lnTo>
                      <a:pt x="541" y="4"/>
                    </a:lnTo>
                    <a:lnTo>
                      <a:pt x="544" y="3"/>
                    </a:lnTo>
                    <a:lnTo>
                      <a:pt x="546" y="3"/>
                    </a:lnTo>
                    <a:lnTo>
                      <a:pt x="549" y="3"/>
                    </a:lnTo>
                    <a:lnTo>
                      <a:pt x="551" y="3"/>
                    </a:lnTo>
                    <a:lnTo>
                      <a:pt x="554" y="3"/>
                    </a:lnTo>
                    <a:lnTo>
                      <a:pt x="556" y="3"/>
                    </a:lnTo>
                    <a:lnTo>
                      <a:pt x="559" y="3"/>
                    </a:lnTo>
                    <a:lnTo>
                      <a:pt x="561" y="3"/>
                    </a:lnTo>
                    <a:lnTo>
                      <a:pt x="564" y="3"/>
                    </a:lnTo>
                    <a:lnTo>
                      <a:pt x="566" y="3"/>
                    </a:lnTo>
                    <a:lnTo>
                      <a:pt x="569" y="3"/>
                    </a:lnTo>
                    <a:lnTo>
                      <a:pt x="571" y="3"/>
                    </a:lnTo>
                    <a:lnTo>
                      <a:pt x="574" y="3"/>
                    </a:lnTo>
                    <a:lnTo>
                      <a:pt x="576" y="3"/>
                    </a:lnTo>
                    <a:lnTo>
                      <a:pt x="579" y="3"/>
                    </a:lnTo>
                    <a:lnTo>
                      <a:pt x="581" y="3"/>
                    </a:lnTo>
                    <a:lnTo>
                      <a:pt x="584" y="3"/>
                    </a:lnTo>
                    <a:lnTo>
                      <a:pt x="586" y="3"/>
                    </a:lnTo>
                    <a:lnTo>
                      <a:pt x="589" y="3"/>
                    </a:lnTo>
                    <a:lnTo>
                      <a:pt x="591" y="3"/>
                    </a:lnTo>
                    <a:lnTo>
                      <a:pt x="594" y="2"/>
                    </a:lnTo>
                    <a:lnTo>
                      <a:pt x="597" y="3"/>
                    </a:lnTo>
                    <a:lnTo>
                      <a:pt x="599" y="3"/>
                    </a:lnTo>
                    <a:lnTo>
                      <a:pt x="602" y="3"/>
                    </a:lnTo>
                    <a:lnTo>
                      <a:pt x="604" y="3"/>
                    </a:lnTo>
                    <a:lnTo>
                      <a:pt x="607" y="3"/>
                    </a:lnTo>
                    <a:lnTo>
                      <a:pt x="609" y="3"/>
                    </a:lnTo>
                    <a:lnTo>
                      <a:pt x="612" y="3"/>
                    </a:lnTo>
                    <a:lnTo>
                      <a:pt x="614" y="3"/>
                    </a:lnTo>
                    <a:lnTo>
                      <a:pt x="617" y="3"/>
                    </a:lnTo>
                    <a:lnTo>
                      <a:pt x="619" y="3"/>
                    </a:lnTo>
                    <a:lnTo>
                      <a:pt x="622" y="3"/>
                    </a:lnTo>
                    <a:lnTo>
                      <a:pt x="624" y="3"/>
                    </a:lnTo>
                    <a:lnTo>
                      <a:pt x="627" y="3"/>
                    </a:lnTo>
                    <a:lnTo>
                      <a:pt x="629" y="3"/>
                    </a:lnTo>
                    <a:lnTo>
                      <a:pt x="632" y="3"/>
                    </a:lnTo>
                    <a:lnTo>
                      <a:pt x="634" y="3"/>
                    </a:lnTo>
                    <a:lnTo>
                      <a:pt x="637" y="3"/>
                    </a:lnTo>
                    <a:lnTo>
                      <a:pt x="639" y="2"/>
                    </a:lnTo>
                    <a:lnTo>
                      <a:pt x="642" y="2"/>
                    </a:lnTo>
                    <a:lnTo>
                      <a:pt x="644" y="2"/>
                    </a:lnTo>
                    <a:lnTo>
                      <a:pt x="647" y="2"/>
                    </a:lnTo>
                    <a:lnTo>
                      <a:pt x="649" y="3"/>
                    </a:lnTo>
                    <a:lnTo>
                      <a:pt x="652" y="3"/>
                    </a:lnTo>
                    <a:lnTo>
                      <a:pt x="654" y="3"/>
                    </a:lnTo>
                    <a:lnTo>
                      <a:pt x="657" y="3"/>
                    </a:lnTo>
                    <a:lnTo>
                      <a:pt x="659" y="3"/>
                    </a:lnTo>
                    <a:lnTo>
                      <a:pt x="662" y="3"/>
                    </a:lnTo>
                    <a:lnTo>
                      <a:pt x="664" y="2"/>
                    </a:lnTo>
                    <a:lnTo>
                      <a:pt x="667" y="2"/>
                    </a:lnTo>
                    <a:lnTo>
                      <a:pt x="670" y="2"/>
                    </a:lnTo>
                    <a:lnTo>
                      <a:pt x="672" y="3"/>
                    </a:lnTo>
                    <a:lnTo>
                      <a:pt x="675" y="3"/>
                    </a:lnTo>
                    <a:lnTo>
                      <a:pt x="677" y="2"/>
                    </a:lnTo>
                    <a:lnTo>
                      <a:pt x="680" y="2"/>
                    </a:lnTo>
                    <a:lnTo>
                      <a:pt x="682" y="2"/>
                    </a:lnTo>
                    <a:lnTo>
                      <a:pt x="685" y="3"/>
                    </a:lnTo>
                    <a:lnTo>
                      <a:pt x="687" y="3"/>
                    </a:lnTo>
                    <a:lnTo>
                      <a:pt x="690" y="2"/>
                    </a:lnTo>
                    <a:lnTo>
                      <a:pt x="692" y="3"/>
                    </a:lnTo>
                    <a:lnTo>
                      <a:pt x="695" y="3"/>
                    </a:lnTo>
                    <a:lnTo>
                      <a:pt x="697" y="2"/>
                    </a:lnTo>
                    <a:lnTo>
                      <a:pt x="700" y="2"/>
                    </a:lnTo>
                    <a:lnTo>
                      <a:pt x="702" y="3"/>
                    </a:lnTo>
                    <a:lnTo>
                      <a:pt x="705" y="2"/>
                    </a:lnTo>
                    <a:lnTo>
                      <a:pt x="707" y="2"/>
                    </a:lnTo>
                    <a:lnTo>
                      <a:pt x="710" y="2"/>
                    </a:lnTo>
                    <a:lnTo>
                      <a:pt x="712" y="2"/>
                    </a:lnTo>
                    <a:lnTo>
                      <a:pt x="715" y="2"/>
                    </a:lnTo>
                    <a:lnTo>
                      <a:pt x="717" y="2"/>
                    </a:lnTo>
                    <a:lnTo>
                      <a:pt x="720" y="2"/>
                    </a:lnTo>
                    <a:lnTo>
                      <a:pt x="722" y="2"/>
                    </a:lnTo>
                    <a:lnTo>
                      <a:pt x="725" y="2"/>
                    </a:lnTo>
                    <a:lnTo>
                      <a:pt x="727" y="2"/>
                    </a:lnTo>
                    <a:lnTo>
                      <a:pt x="730" y="2"/>
                    </a:lnTo>
                    <a:lnTo>
                      <a:pt x="732" y="3"/>
                    </a:lnTo>
                    <a:lnTo>
                      <a:pt x="735" y="3"/>
                    </a:lnTo>
                    <a:lnTo>
                      <a:pt x="737" y="2"/>
                    </a:lnTo>
                    <a:lnTo>
                      <a:pt x="740" y="2"/>
                    </a:lnTo>
                    <a:lnTo>
                      <a:pt x="743" y="2"/>
                    </a:lnTo>
                    <a:lnTo>
                      <a:pt x="745" y="3"/>
                    </a:lnTo>
                    <a:lnTo>
                      <a:pt x="748" y="2"/>
                    </a:lnTo>
                    <a:lnTo>
                      <a:pt x="750" y="3"/>
                    </a:lnTo>
                    <a:lnTo>
                      <a:pt x="753" y="2"/>
                    </a:lnTo>
                    <a:lnTo>
                      <a:pt x="755" y="3"/>
                    </a:lnTo>
                    <a:lnTo>
                      <a:pt x="758" y="3"/>
                    </a:lnTo>
                    <a:lnTo>
                      <a:pt x="760" y="2"/>
                    </a:lnTo>
                    <a:lnTo>
                      <a:pt x="763" y="2"/>
                    </a:lnTo>
                    <a:lnTo>
                      <a:pt x="765" y="2"/>
                    </a:lnTo>
                    <a:lnTo>
                      <a:pt x="768" y="2"/>
                    </a:lnTo>
                    <a:lnTo>
                      <a:pt x="770" y="2"/>
                    </a:lnTo>
                    <a:lnTo>
                      <a:pt x="773" y="2"/>
                    </a:lnTo>
                    <a:lnTo>
                      <a:pt x="775" y="2"/>
                    </a:lnTo>
                    <a:lnTo>
                      <a:pt x="778" y="2"/>
                    </a:lnTo>
                    <a:lnTo>
                      <a:pt x="780" y="2"/>
                    </a:lnTo>
                    <a:lnTo>
                      <a:pt x="783" y="2"/>
                    </a:lnTo>
                    <a:lnTo>
                      <a:pt x="785" y="2"/>
                    </a:lnTo>
                    <a:lnTo>
                      <a:pt x="788" y="2"/>
                    </a:lnTo>
                    <a:lnTo>
                      <a:pt x="790" y="2"/>
                    </a:lnTo>
                    <a:lnTo>
                      <a:pt x="793" y="2"/>
                    </a:lnTo>
                    <a:lnTo>
                      <a:pt x="795" y="2"/>
                    </a:lnTo>
                    <a:lnTo>
                      <a:pt x="798" y="2"/>
                    </a:lnTo>
                    <a:lnTo>
                      <a:pt x="800" y="2"/>
                    </a:lnTo>
                    <a:lnTo>
                      <a:pt x="803" y="2"/>
                    </a:lnTo>
                    <a:lnTo>
                      <a:pt x="805" y="2"/>
                    </a:lnTo>
                    <a:lnTo>
                      <a:pt x="808" y="2"/>
                    </a:lnTo>
                    <a:lnTo>
                      <a:pt x="810" y="2"/>
                    </a:lnTo>
                    <a:lnTo>
                      <a:pt x="813" y="2"/>
                    </a:lnTo>
                    <a:lnTo>
                      <a:pt x="816" y="3"/>
                    </a:lnTo>
                    <a:lnTo>
                      <a:pt x="818" y="3"/>
                    </a:lnTo>
                    <a:lnTo>
                      <a:pt x="821" y="3"/>
                    </a:lnTo>
                    <a:lnTo>
                      <a:pt x="823" y="3"/>
                    </a:lnTo>
                    <a:lnTo>
                      <a:pt x="826" y="4"/>
                    </a:lnTo>
                    <a:lnTo>
                      <a:pt x="828" y="4"/>
                    </a:lnTo>
                    <a:lnTo>
                      <a:pt x="831" y="5"/>
                    </a:lnTo>
                    <a:lnTo>
                      <a:pt x="833" y="6"/>
                    </a:lnTo>
                    <a:lnTo>
                      <a:pt x="836" y="6"/>
                    </a:lnTo>
                    <a:lnTo>
                      <a:pt x="838" y="7"/>
                    </a:lnTo>
                    <a:lnTo>
                      <a:pt x="841" y="8"/>
                    </a:lnTo>
                    <a:lnTo>
                      <a:pt x="843" y="8"/>
                    </a:lnTo>
                    <a:lnTo>
                      <a:pt x="846" y="8"/>
                    </a:lnTo>
                    <a:lnTo>
                      <a:pt x="848" y="7"/>
                    </a:lnTo>
                    <a:lnTo>
                      <a:pt x="851" y="7"/>
                    </a:lnTo>
                    <a:lnTo>
                      <a:pt x="853" y="5"/>
                    </a:lnTo>
                    <a:lnTo>
                      <a:pt x="856" y="5"/>
                    </a:lnTo>
                    <a:lnTo>
                      <a:pt x="858" y="4"/>
                    </a:lnTo>
                    <a:lnTo>
                      <a:pt x="861" y="4"/>
                    </a:lnTo>
                    <a:lnTo>
                      <a:pt x="863" y="3"/>
                    </a:lnTo>
                    <a:lnTo>
                      <a:pt x="866" y="3"/>
                    </a:lnTo>
                    <a:lnTo>
                      <a:pt x="868" y="3"/>
                    </a:lnTo>
                    <a:lnTo>
                      <a:pt x="871" y="3"/>
                    </a:lnTo>
                    <a:lnTo>
                      <a:pt x="873" y="3"/>
                    </a:lnTo>
                    <a:lnTo>
                      <a:pt x="876" y="3"/>
                    </a:lnTo>
                    <a:lnTo>
                      <a:pt x="878" y="2"/>
                    </a:lnTo>
                    <a:lnTo>
                      <a:pt x="881" y="3"/>
                    </a:lnTo>
                    <a:lnTo>
                      <a:pt x="883" y="2"/>
                    </a:lnTo>
                    <a:lnTo>
                      <a:pt x="886" y="3"/>
                    </a:lnTo>
                    <a:lnTo>
                      <a:pt x="889" y="3"/>
                    </a:lnTo>
                    <a:lnTo>
                      <a:pt x="891" y="3"/>
                    </a:lnTo>
                    <a:lnTo>
                      <a:pt x="894" y="2"/>
                    </a:lnTo>
                    <a:lnTo>
                      <a:pt x="896" y="2"/>
                    </a:lnTo>
                    <a:lnTo>
                      <a:pt x="899" y="3"/>
                    </a:lnTo>
                    <a:lnTo>
                      <a:pt x="901" y="2"/>
                    </a:lnTo>
                    <a:lnTo>
                      <a:pt x="904" y="2"/>
                    </a:lnTo>
                    <a:lnTo>
                      <a:pt x="906" y="2"/>
                    </a:lnTo>
                    <a:lnTo>
                      <a:pt x="909" y="2"/>
                    </a:lnTo>
                    <a:lnTo>
                      <a:pt x="911" y="2"/>
                    </a:lnTo>
                    <a:lnTo>
                      <a:pt x="914" y="2"/>
                    </a:lnTo>
                    <a:lnTo>
                      <a:pt x="916" y="2"/>
                    </a:lnTo>
                    <a:lnTo>
                      <a:pt x="919" y="2"/>
                    </a:lnTo>
                    <a:lnTo>
                      <a:pt x="921" y="2"/>
                    </a:lnTo>
                    <a:lnTo>
                      <a:pt x="924" y="2"/>
                    </a:lnTo>
                    <a:lnTo>
                      <a:pt x="926" y="2"/>
                    </a:lnTo>
                    <a:lnTo>
                      <a:pt x="929" y="2"/>
                    </a:lnTo>
                    <a:lnTo>
                      <a:pt x="931" y="2"/>
                    </a:lnTo>
                    <a:lnTo>
                      <a:pt x="934" y="2"/>
                    </a:lnTo>
                    <a:lnTo>
                      <a:pt x="936" y="2"/>
                    </a:lnTo>
                    <a:lnTo>
                      <a:pt x="939" y="2"/>
                    </a:lnTo>
                    <a:lnTo>
                      <a:pt x="941" y="2"/>
                    </a:lnTo>
                    <a:lnTo>
                      <a:pt x="944" y="2"/>
                    </a:lnTo>
                    <a:lnTo>
                      <a:pt x="946" y="2"/>
                    </a:lnTo>
                    <a:lnTo>
                      <a:pt x="949" y="2"/>
                    </a:lnTo>
                    <a:lnTo>
                      <a:pt x="951" y="2"/>
                    </a:lnTo>
                    <a:lnTo>
                      <a:pt x="954" y="1"/>
                    </a:lnTo>
                    <a:lnTo>
                      <a:pt x="956" y="2"/>
                    </a:lnTo>
                    <a:lnTo>
                      <a:pt x="959" y="2"/>
                    </a:lnTo>
                    <a:lnTo>
                      <a:pt x="962" y="2"/>
                    </a:lnTo>
                    <a:lnTo>
                      <a:pt x="964" y="2"/>
                    </a:lnTo>
                    <a:lnTo>
                      <a:pt x="967" y="2"/>
                    </a:lnTo>
                    <a:lnTo>
                      <a:pt x="969" y="2"/>
                    </a:lnTo>
                    <a:lnTo>
                      <a:pt x="972" y="2"/>
                    </a:lnTo>
                    <a:lnTo>
                      <a:pt x="974" y="2"/>
                    </a:lnTo>
                    <a:lnTo>
                      <a:pt x="977" y="2"/>
                    </a:lnTo>
                    <a:lnTo>
                      <a:pt x="979" y="2"/>
                    </a:lnTo>
                    <a:lnTo>
                      <a:pt x="982" y="2"/>
                    </a:lnTo>
                    <a:lnTo>
                      <a:pt x="984" y="2"/>
                    </a:lnTo>
                    <a:lnTo>
                      <a:pt x="987" y="2"/>
                    </a:lnTo>
                    <a:lnTo>
                      <a:pt x="989" y="2"/>
                    </a:lnTo>
                    <a:lnTo>
                      <a:pt x="992" y="3"/>
                    </a:lnTo>
                    <a:lnTo>
                      <a:pt x="994" y="3"/>
                    </a:lnTo>
                    <a:lnTo>
                      <a:pt x="997" y="3"/>
                    </a:lnTo>
                    <a:lnTo>
                      <a:pt x="999" y="3"/>
                    </a:lnTo>
                    <a:lnTo>
                      <a:pt x="1002" y="4"/>
                    </a:lnTo>
                    <a:lnTo>
                      <a:pt x="1004" y="3"/>
                    </a:lnTo>
                    <a:lnTo>
                      <a:pt x="1007" y="3"/>
                    </a:lnTo>
                    <a:lnTo>
                      <a:pt x="1009" y="3"/>
                    </a:lnTo>
                    <a:lnTo>
                      <a:pt x="1012" y="3"/>
                    </a:lnTo>
                    <a:lnTo>
                      <a:pt x="1014" y="3"/>
                    </a:lnTo>
                    <a:lnTo>
                      <a:pt x="1017" y="3"/>
                    </a:lnTo>
                    <a:lnTo>
                      <a:pt x="1019" y="2"/>
                    </a:lnTo>
                    <a:lnTo>
                      <a:pt x="1022" y="2"/>
                    </a:lnTo>
                    <a:lnTo>
                      <a:pt x="1024" y="2"/>
                    </a:lnTo>
                    <a:lnTo>
                      <a:pt x="1027" y="2"/>
                    </a:lnTo>
                    <a:lnTo>
                      <a:pt x="1029" y="2"/>
                    </a:lnTo>
                    <a:lnTo>
                      <a:pt x="1032" y="2"/>
                    </a:lnTo>
                    <a:lnTo>
                      <a:pt x="1034" y="1"/>
                    </a:lnTo>
                    <a:lnTo>
                      <a:pt x="1037" y="2"/>
                    </a:lnTo>
                    <a:lnTo>
                      <a:pt x="1040" y="2"/>
                    </a:lnTo>
                    <a:lnTo>
                      <a:pt x="1042" y="2"/>
                    </a:lnTo>
                    <a:lnTo>
                      <a:pt x="1045" y="2"/>
                    </a:lnTo>
                    <a:lnTo>
                      <a:pt x="1047" y="1"/>
                    </a:lnTo>
                    <a:lnTo>
                      <a:pt x="1050" y="2"/>
                    </a:lnTo>
                    <a:lnTo>
                      <a:pt x="1052" y="1"/>
                    </a:lnTo>
                    <a:lnTo>
                      <a:pt x="1055" y="2"/>
                    </a:lnTo>
                    <a:lnTo>
                      <a:pt x="1057" y="2"/>
                    </a:lnTo>
                    <a:lnTo>
                      <a:pt x="1060" y="2"/>
                    </a:lnTo>
                    <a:lnTo>
                      <a:pt x="1062" y="2"/>
                    </a:lnTo>
                    <a:lnTo>
                      <a:pt x="1065" y="2"/>
                    </a:lnTo>
                    <a:lnTo>
                      <a:pt x="1067" y="2"/>
                    </a:lnTo>
                    <a:lnTo>
                      <a:pt x="1070" y="1"/>
                    </a:lnTo>
                    <a:lnTo>
                      <a:pt x="1072" y="1"/>
                    </a:lnTo>
                    <a:lnTo>
                      <a:pt x="1075" y="1"/>
                    </a:lnTo>
                    <a:lnTo>
                      <a:pt x="1077" y="1"/>
                    </a:lnTo>
                    <a:lnTo>
                      <a:pt x="1080" y="2"/>
                    </a:lnTo>
                    <a:lnTo>
                      <a:pt x="1082" y="1"/>
                    </a:lnTo>
                    <a:lnTo>
                      <a:pt x="1085" y="1"/>
                    </a:lnTo>
                    <a:lnTo>
                      <a:pt x="1087" y="2"/>
                    </a:lnTo>
                    <a:lnTo>
                      <a:pt x="1090" y="2"/>
                    </a:lnTo>
                    <a:lnTo>
                      <a:pt x="1092" y="2"/>
                    </a:lnTo>
                    <a:lnTo>
                      <a:pt x="1095" y="1"/>
                    </a:lnTo>
                    <a:lnTo>
                      <a:pt x="1097" y="1"/>
                    </a:lnTo>
                    <a:lnTo>
                      <a:pt x="1100" y="1"/>
                    </a:lnTo>
                    <a:lnTo>
                      <a:pt x="1102" y="2"/>
                    </a:lnTo>
                    <a:lnTo>
                      <a:pt x="1105" y="1"/>
                    </a:lnTo>
                    <a:lnTo>
                      <a:pt x="1107" y="1"/>
                    </a:lnTo>
                    <a:lnTo>
                      <a:pt x="1110" y="2"/>
                    </a:lnTo>
                    <a:lnTo>
                      <a:pt x="1113" y="1"/>
                    </a:lnTo>
                    <a:lnTo>
                      <a:pt x="1115" y="1"/>
                    </a:lnTo>
                    <a:lnTo>
                      <a:pt x="1118" y="1"/>
                    </a:lnTo>
                    <a:lnTo>
                      <a:pt x="1120" y="1"/>
                    </a:lnTo>
                    <a:lnTo>
                      <a:pt x="1123" y="1"/>
                    </a:lnTo>
                    <a:lnTo>
                      <a:pt x="1125" y="2"/>
                    </a:lnTo>
                    <a:lnTo>
                      <a:pt x="1128" y="1"/>
                    </a:lnTo>
                    <a:lnTo>
                      <a:pt x="1130" y="2"/>
                    </a:lnTo>
                    <a:lnTo>
                      <a:pt x="1133" y="2"/>
                    </a:lnTo>
                    <a:lnTo>
                      <a:pt x="1135" y="1"/>
                    </a:lnTo>
                    <a:lnTo>
                      <a:pt x="1138" y="2"/>
                    </a:lnTo>
                    <a:lnTo>
                      <a:pt x="1140" y="1"/>
                    </a:lnTo>
                    <a:lnTo>
                      <a:pt x="1143" y="1"/>
                    </a:lnTo>
                    <a:lnTo>
                      <a:pt x="1145" y="1"/>
                    </a:lnTo>
                    <a:lnTo>
                      <a:pt x="1148" y="1"/>
                    </a:lnTo>
                    <a:lnTo>
                      <a:pt x="1150" y="2"/>
                    </a:lnTo>
                    <a:lnTo>
                      <a:pt x="1153" y="2"/>
                    </a:lnTo>
                    <a:lnTo>
                      <a:pt x="1155" y="1"/>
                    </a:lnTo>
                    <a:lnTo>
                      <a:pt x="1158" y="1"/>
                    </a:lnTo>
                    <a:lnTo>
                      <a:pt x="1160" y="1"/>
                    </a:lnTo>
                    <a:lnTo>
                      <a:pt x="1163" y="1"/>
                    </a:lnTo>
                    <a:lnTo>
                      <a:pt x="1165" y="1"/>
                    </a:lnTo>
                    <a:lnTo>
                      <a:pt x="1168" y="1"/>
                    </a:lnTo>
                    <a:lnTo>
                      <a:pt x="1170" y="1"/>
                    </a:lnTo>
                    <a:lnTo>
                      <a:pt x="1173" y="1"/>
                    </a:lnTo>
                    <a:lnTo>
                      <a:pt x="1175" y="1"/>
                    </a:lnTo>
                    <a:lnTo>
                      <a:pt x="1178" y="1"/>
                    </a:lnTo>
                    <a:lnTo>
                      <a:pt x="1180" y="1"/>
                    </a:lnTo>
                    <a:lnTo>
                      <a:pt x="1183" y="1"/>
                    </a:lnTo>
                    <a:lnTo>
                      <a:pt x="1186" y="1"/>
                    </a:lnTo>
                    <a:lnTo>
                      <a:pt x="1188" y="1"/>
                    </a:lnTo>
                    <a:lnTo>
                      <a:pt x="1191" y="1"/>
                    </a:lnTo>
                    <a:lnTo>
                      <a:pt x="1193" y="1"/>
                    </a:lnTo>
                    <a:lnTo>
                      <a:pt x="1196" y="1"/>
                    </a:lnTo>
                    <a:lnTo>
                      <a:pt x="1198" y="1"/>
                    </a:lnTo>
                    <a:lnTo>
                      <a:pt x="1201" y="1"/>
                    </a:lnTo>
                    <a:lnTo>
                      <a:pt x="1203" y="1"/>
                    </a:lnTo>
                    <a:lnTo>
                      <a:pt x="1206" y="1"/>
                    </a:lnTo>
                    <a:lnTo>
                      <a:pt x="1208" y="1"/>
                    </a:lnTo>
                    <a:lnTo>
                      <a:pt x="1211" y="1"/>
                    </a:lnTo>
                    <a:lnTo>
                      <a:pt x="1213" y="1"/>
                    </a:lnTo>
                    <a:lnTo>
                      <a:pt x="1216" y="1"/>
                    </a:lnTo>
                    <a:lnTo>
                      <a:pt x="1218" y="2"/>
                    </a:lnTo>
                    <a:lnTo>
                      <a:pt x="1221" y="2"/>
                    </a:lnTo>
                    <a:lnTo>
                      <a:pt x="1223" y="2"/>
                    </a:lnTo>
                    <a:lnTo>
                      <a:pt x="1226" y="1"/>
                    </a:lnTo>
                    <a:lnTo>
                      <a:pt x="1228" y="1"/>
                    </a:lnTo>
                    <a:lnTo>
                      <a:pt x="1231" y="1"/>
                    </a:lnTo>
                    <a:lnTo>
                      <a:pt x="1233" y="1"/>
                    </a:lnTo>
                    <a:lnTo>
                      <a:pt x="1236" y="1"/>
                    </a:lnTo>
                    <a:lnTo>
                      <a:pt x="1238" y="1"/>
                    </a:lnTo>
                    <a:lnTo>
                      <a:pt x="1241" y="1"/>
                    </a:lnTo>
                    <a:lnTo>
                      <a:pt x="1243" y="1"/>
                    </a:lnTo>
                    <a:lnTo>
                      <a:pt x="1246" y="1"/>
                    </a:lnTo>
                    <a:lnTo>
                      <a:pt x="1248" y="1"/>
                    </a:lnTo>
                    <a:lnTo>
                      <a:pt x="1251" y="1"/>
                    </a:lnTo>
                    <a:lnTo>
                      <a:pt x="1253" y="1"/>
                    </a:lnTo>
                    <a:lnTo>
                      <a:pt x="1256" y="1"/>
                    </a:lnTo>
                    <a:lnTo>
                      <a:pt x="1259" y="1"/>
                    </a:lnTo>
                    <a:lnTo>
                      <a:pt x="1261" y="1"/>
                    </a:lnTo>
                    <a:lnTo>
                      <a:pt x="1264" y="1"/>
                    </a:lnTo>
                    <a:lnTo>
                      <a:pt x="1266" y="1"/>
                    </a:lnTo>
                    <a:lnTo>
                      <a:pt x="1269" y="1"/>
                    </a:lnTo>
                    <a:lnTo>
                      <a:pt x="1271" y="1"/>
                    </a:lnTo>
                    <a:lnTo>
                      <a:pt x="1274" y="1"/>
                    </a:lnTo>
                    <a:lnTo>
                      <a:pt x="1276" y="1"/>
                    </a:lnTo>
                    <a:lnTo>
                      <a:pt x="1279" y="1"/>
                    </a:lnTo>
                    <a:lnTo>
                      <a:pt x="1281" y="1"/>
                    </a:lnTo>
                    <a:lnTo>
                      <a:pt x="1284" y="1"/>
                    </a:lnTo>
                    <a:lnTo>
                      <a:pt x="1286" y="1"/>
                    </a:lnTo>
                    <a:lnTo>
                      <a:pt x="1289" y="1"/>
                    </a:lnTo>
                    <a:lnTo>
                      <a:pt x="1291" y="1"/>
                    </a:lnTo>
                    <a:lnTo>
                      <a:pt x="1294" y="1"/>
                    </a:lnTo>
                    <a:lnTo>
                      <a:pt x="1296" y="1"/>
                    </a:lnTo>
                    <a:lnTo>
                      <a:pt x="1299" y="1"/>
                    </a:lnTo>
                    <a:lnTo>
                      <a:pt x="1301" y="1"/>
                    </a:lnTo>
                    <a:lnTo>
                      <a:pt x="1304" y="1"/>
                    </a:lnTo>
                    <a:lnTo>
                      <a:pt x="1306" y="1"/>
                    </a:lnTo>
                    <a:lnTo>
                      <a:pt x="1309" y="1"/>
                    </a:lnTo>
                    <a:lnTo>
                      <a:pt x="1311" y="1"/>
                    </a:lnTo>
                    <a:lnTo>
                      <a:pt x="1314" y="1"/>
                    </a:lnTo>
                    <a:lnTo>
                      <a:pt x="1316" y="1"/>
                    </a:lnTo>
                    <a:lnTo>
                      <a:pt x="1319" y="1"/>
                    </a:lnTo>
                    <a:lnTo>
                      <a:pt x="1321" y="1"/>
                    </a:lnTo>
                    <a:lnTo>
                      <a:pt x="1324" y="1"/>
                    </a:lnTo>
                    <a:lnTo>
                      <a:pt x="1326" y="1"/>
                    </a:lnTo>
                    <a:lnTo>
                      <a:pt x="1329" y="1"/>
                    </a:lnTo>
                    <a:lnTo>
                      <a:pt x="1332" y="1"/>
                    </a:lnTo>
                    <a:lnTo>
                      <a:pt x="1334" y="1"/>
                    </a:lnTo>
                    <a:lnTo>
                      <a:pt x="1337" y="1"/>
                    </a:lnTo>
                    <a:lnTo>
                      <a:pt x="1339" y="1"/>
                    </a:lnTo>
                    <a:lnTo>
                      <a:pt x="1342" y="1"/>
                    </a:lnTo>
                    <a:lnTo>
                      <a:pt x="1344" y="1"/>
                    </a:lnTo>
                    <a:lnTo>
                      <a:pt x="1347" y="1"/>
                    </a:lnTo>
                    <a:lnTo>
                      <a:pt x="1349" y="1"/>
                    </a:lnTo>
                    <a:lnTo>
                      <a:pt x="1352" y="1"/>
                    </a:lnTo>
                    <a:lnTo>
                      <a:pt x="1354" y="1"/>
                    </a:lnTo>
                    <a:lnTo>
                      <a:pt x="1357" y="1"/>
                    </a:lnTo>
                    <a:lnTo>
                      <a:pt x="1359" y="1"/>
                    </a:lnTo>
                    <a:lnTo>
                      <a:pt x="1362" y="1"/>
                    </a:lnTo>
                    <a:lnTo>
                      <a:pt x="1364" y="1"/>
                    </a:lnTo>
                    <a:lnTo>
                      <a:pt x="1367" y="1"/>
                    </a:lnTo>
                    <a:lnTo>
                      <a:pt x="1369" y="1"/>
                    </a:lnTo>
                    <a:lnTo>
                      <a:pt x="1372" y="1"/>
                    </a:lnTo>
                    <a:lnTo>
                      <a:pt x="1374" y="1"/>
                    </a:lnTo>
                    <a:lnTo>
                      <a:pt x="1377" y="1"/>
                    </a:lnTo>
                    <a:lnTo>
                      <a:pt x="1379" y="1"/>
                    </a:lnTo>
                    <a:lnTo>
                      <a:pt x="1382" y="1"/>
                    </a:lnTo>
                    <a:lnTo>
                      <a:pt x="1384" y="1"/>
                    </a:lnTo>
                    <a:lnTo>
                      <a:pt x="1387" y="1"/>
                    </a:lnTo>
                    <a:lnTo>
                      <a:pt x="1389" y="1"/>
                    </a:lnTo>
                    <a:lnTo>
                      <a:pt x="1392" y="1"/>
                    </a:lnTo>
                    <a:lnTo>
                      <a:pt x="1394" y="1"/>
                    </a:lnTo>
                    <a:lnTo>
                      <a:pt x="1397" y="1"/>
                    </a:lnTo>
                    <a:lnTo>
                      <a:pt x="1399" y="1"/>
                    </a:lnTo>
                    <a:lnTo>
                      <a:pt x="1402" y="1"/>
                    </a:lnTo>
                    <a:lnTo>
                      <a:pt x="1405" y="1"/>
                    </a:lnTo>
                    <a:lnTo>
                      <a:pt x="1407" y="1"/>
                    </a:lnTo>
                    <a:lnTo>
                      <a:pt x="1410" y="1"/>
                    </a:lnTo>
                    <a:lnTo>
                      <a:pt x="1412" y="1"/>
                    </a:lnTo>
                    <a:lnTo>
                      <a:pt x="1415" y="1"/>
                    </a:lnTo>
                    <a:lnTo>
                      <a:pt x="1417" y="1"/>
                    </a:lnTo>
                    <a:lnTo>
                      <a:pt x="1420" y="1"/>
                    </a:lnTo>
                    <a:lnTo>
                      <a:pt x="1422" y="1"/>
                    </a:lnTo>
                    <a:lnTo>
                      <a:pt x="1425" y="1"/>
                    </a:lnTo>
                    <a:lnTo>
                      <a:pt x="1427" y="1"/>
                    </a:lnTo>
                    <a:lnTo>
                      <a:pt x="1430" y="1"/>
                    </a:lnTo>
                    <a:lnTo>
                      <a:pt x="1432" y="1"/>
                    </a:lnTo>
                    <a:lnTo>
                      <a:pt x="1435" y="1"/>
                    </a:lnTo>
                    <a:lnTo>
                      <a:pt x="1437" y="1"/>
                    </a:lnTo>
                    <a:lnTo>
                      <a:pt x="1440" y="1"/>
                    </a:lnTo>
                    <a:lnTo>
                      <a:pt x="1442" y="1"/>
                    </a:lnTo>
                    <a:lnTo>
                      <a:pt x="1445" y="1"/>
                    </a:lnTo>
                    <a:lnTo>
                      <a:pt x="1447" y="1"/>
                    </a:lnTo>
                    <a:lnTo>
                      <a:pt x="1450" y="1"/>
                    </a:lnTo>
                    <a:lnTo>
                      <a:pt x="1452" y="1"/>
                    </a:lnTo>
                    <a:lnTo>
                      <a:pt x="1455" y="1"/>
                    </a:lnTo>
                    <a:lnTo>
                      <a:pt x="1457" y="1"/>
                    </a:lnTo>
                    <a:lnTo>
                      <a:pt x="1460" y="1"/>
                    </a:lnTo>
                    <a:lnTo>
                      <a:pt x="1462" y="0"/>
                    </a:lnTo>
                    <a:lnTo>
                      <a:pt x="1465" y="1"/>
                    </a:lnTo>
                    <a:lnTo>
                      <a:pt x="1467" y="1"/>
                    </a:lnTo>
                    <a:lnTo>
                      <a:pt x="1470" y="1"/>
                    </a:lnTo>
                    <a:lnTo>
                      <a:pt x="1472" y="1"/>
                    </a:lnTo>
                    <a:lnTo>
                      <a:pt x="1475" y="1"/>
                    </a:lnTo>
                    <a:lnTo>
                      <a:pt x="1478" y="0"/>
                    </a:lnTo>
                    <a:lnTo>
                      <a:pt x="1480" y="1"/>
                    </a:lnTo>
                    <a:lnTo>
                      <a:pt x="1483" y="1"/>
                    </a:lnTo>
                    <a:lnTo>
                      <a:pt x="1485" y="1"/>
                    </a:lnTo>
                    <a:lnTo>
                      <a:pt x="1488" y="1"/>
                    </a:lnTo>
                    <a:lnTo>
                      <a:pt x="1490" y="1"/>
                    </a:lnTo>
                    <a:lnTo>
                      <a:pt x="1493" y="1"/>
                    </a:lnTo>
                    <a:lnTo>
                      <a:pt x="1495" y="1"/>
                    </a:lnTo>
                    <a:lnTo>
                      <a:pt x="1498" y="1"/>
                    </a:lnTo>
                    <a:lnTo>
                      <a:pt x="1500" y="0"/>
                    </a:lnTo>
                    <a:lnTo>
                      <a:pt x="1503" y="0"/>
                    </a:lnTo>
                    <a:lnTo>
                      <a:pt x="1505" y="1"/>
                    </a:lnTo>
                    <a:lnTo>
                      <a:pt x="1508" y="1"/>
                    </a:lnTo>
                    <a:lnTo>
                      <a:pt x="1510" y="1"/>
                    </a:lnTo>
                    <a:lnTo>
                      <a:pt x="1513" y="1"/>
                    </a:lnTo>
                    <a:lnTo>
                      <a:pt x="1515" y="1"/>
                    </a:lnTo>
                    <a:lnTo>
                      <a:pt x="1518" y="1"/>
                    </a:lnTo>
                    <a:lnTo>
                      <a:pt x="1520" y="0"/>
                    </a:lnTo>
                    <a:lnTo>
                      <a:pt x="1523" y="1"/>
                    </a:lnTo>
                    <a:lnTo>
                      <a:pt x="1525" y="0"/>
                    </a:lnTo>
                    <a:lnTo>
                      <a:pt x="1528" y="1"/>
                    </a:lnTo>
                    <a:lnTo>
                      <a:pt x="1530" y="1"/>
                    </a:lnTo>
                    <a:lnTo>
                      <a:pt x="1533" y="1"/>
                    </a:lnTo>
                    <a:lnTo>
                      <a:pt x="1535" y="1"/>
                    </a:lnTo>
                    <a:lnTo>
                      <a:pt x="1538" y="0"/>
                    </a:lnTo>
                    <a:lnTo>
                      <a:pt x="1540" y="1"/>
                    </a:lnTo>
                    <a:lnTo>
                      <a:pt x="1543" y="1"/>
                    </a:lnTo>
                    <a:lnTo>
                      <a:pt x="1545" y="1"/>
                    </a:lnTo>
                    <a:lnTo>
                      <a:pt x="1548" y="1"/>
                    </a:lnTo>
                    <a:lnTo>
                      <a:pt x="1551" y="1"/>
                    </a:lnTo>
                    <a:lnTo>
                      <a:pt x="1553" y="1"/>
                    </a:lnTo>
                    <a:lnTo>
                      <a:pt x="1556" y="1"/>
                    </a:lnTo>
                    <a:lnTo>
                      <a:pt x="1558" y="1"/>
                    </a:lnTo>
                    <a:lnTo>
                      <a:pt x="1561" y="1"/>
                    </a:lnTo>
                    <a:lnTo>
                      <a:pt x="1563" y="1"/>
                    </a:lnTo>
                    <a:lnTo>
                      <a:pt x="1566" y="1"/>
                    </a:lnTo>
                    <a:lnTo>
                      <a:pt x="1568" y="1"/>
                    </a:lnTo>
                    <a:lnTo>
                      <a:pt x="1571" y="1"/>
                    </a:lnTo>
                    <a:lnTo>
                      <a:pt x="1573" y="1"/>
                    </a:lnTo>
                    <a:lnTo>
                      <a:pt x="1576" y="1"/>
                    </a:lnTo>
                    <a:lnTo>
                      <a:pt x="1578" y="0"/>
                    </a:lnTo>
                    <a:lnTo>
                      <a:pt x="1581" y="1"/>
                    </a:lnTo>
                    <a:lnTo>
                      <a:pt x="1583" y="0"/>
                    </a:lnTo>
                    <a:lnTo>
                      <a:pt x="1586" y="0"/>
                    </a:lnTo>
                    <a:lnTo>
                      <a:pt x="1588" y="1"/>
                    </a:lnTo>
                    <a:lnTo>
                      <a:pt x="1591" y="0"/>
                    </a:lnTo>
                    <a:lnTo>
                      <a:pt x="1593" y="1"/>
                    </a:lnTo>
                    <a:lnTo>
                      <a:pt x="1596" y="1"/>
                    </a:lnTo>
                    <a:lnTo>
                      <a:pt x="1598" y="1"/>
                    </a:lnTo>
                    <a:lnTo>
                      <a:pt x="1601" y="0"/>
                    </a:lnTo>
                    <a:lnTo>
                      <a:pt x="1603" y="1"/>
                    </a:lnTo>
                    <a:lnTo>
                      <a:pt x="1606" y="0"/>
                    </a:lnTo>
                    <a:lnTo>
                      <a:pt x="1608" y="0"/>
                    </a:lnTo>
                    <a:lnTo>
                      <a:pt x="1611" y="0"/>
                    </a:lnTo>
                    <a:lnTo>
                      <a:pt x="1613" y="1"/>
                    </a:lnTo>
                    <a:lnTo>
                      <a:pt x="1616" y="1"/>
                    </a:lnTo>
                    <a:lnTo>
                      <a:pt x="1618" y="0"/>
                    </a:lnTo>
                    <a:lnTo>
                      <a:pt x="1621" y="1"/>
                    </a:lnTo>
                    <a:lnTo>
                      <a:pt x="1624" y="1"/>
                    </a:lnTo>
                    <a:lnTo>
                      <a:pt x="1626" y="1"/>
                    </a:lnTo>
                    <a:lnTo>
                      <a:pt x="1629" y="0"/>
                    </a:lnTo>
                    <a:lnTo>
                      <a:pt x="1631" y="0"/>
                    </a:lnTo>
                    <a:lnTo>
                      <a:pt x="1634" y="1"/>
                    </a:lnTo>
                    <a:lnTo>
                      <a:pt x="1636" y="0"/>
                    </a:lnTo>
                    <a:lnTo>
                      <a:pt x="1639" y="0"/>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1" name="Google Shape;731;p31"/>
              <p:cNvSpPr/>
              <p:nvPr/>
            </p:nvSpPr>
            <p:spPr>
              <a:xfrm flipH="1" rot="10800000">
                <a:off x="837" y="1848"/>
                <a:ext cx="4096" cy="2048"/>
              </a:xfrm>
              <a:custGeom>
                <a:rect b="b" l="l" r="r" t="t"/>
                <a:pathLst>
                  <a:path extrusionOk="0" h="7588" w="9660">
                    <a:moveTo>
                      <a:pt x="0" y="332"/>
                    </a:moveTo>
                    <a:lnTo>
                      <a:pt x="2" y="359"/>
                    </a:lnTo>
                    <a:lnTo>
                      <a:pt x="5" y="315"/>
                    </a:lnTo>
                    <a:lnTo>
                      <a:pt x="7" y="207"/>
                    </a:lnTo>
                    <a:lnTo>
                      <a:pt x="10" y="124"/>
                    </a:lnTo>
                    <a:lnTo>
                      <a:pt x="12" y="70"/>
                    </a:lnTo>
                    <a:lnTo>
                      <a:pt x="15" y="38"/>
                    </a:lnTo>
                    <a:lnTo>
                      <a:pt x="17" y="27"/>
                    </a:lnTo>
                    <a:lnTo>
                      <a:pt x="20" y="24"/>
                    </a:lnTo>
                    <a:lnTo>
                      <a:pt x="22" y="22"/>
                    </a:lnTo>
                    <a:lnTo>
                      <a:pt x="25" y="24"/>
                    </a:lnTo>
                    <a:lnTo>
                      <a:pt x="27" y="26"/>
                    </a:lnTo>
                    <a:lnTo>
                      <a:pt x="30" y="28"/>
                    </a:lnTo>
                    <a:lnTo>
                      <a:pt x="32" y="29"/>
                    </a:lnTo>
                    <a:lnTo>
                      <a:pt x="35" y="29"/>
                    </a:lnTo>
                    <a:lnTo>
                      <a:pt x="37" y="26"/>
                    </a:lnTo>
                    <a:lnTo>
                      <a:pt x="40" y="22"/>
                    </a:lnTo>
                    <a:lnTo>
                      <a:pt x="42" y="18"/>
                    </a:lnTo>
                    <a:lnTo>
                      <a:pt x="45" y="15"/>
                    </a:lnTo>
                    <a:lnTo>
                      <a:pt x="47" y="14"/>
                    </a:lnTo>
                    <a:lnTo>
                      <a:pt x="50" y="13"/>
                    </a:lnTo>
                    <a:lnTo>
                      <a:pt x="52" y="13"/>
                    </a:lnTo>
                    <a:lnTo>
                      <a:pt x="55" y="12"/>
                    </a:lnTo>
                    <a:lnTo>
                      <a:pt x="57" y="12"/>
                    </a:lnTo>
                    <a:lnTo>
                      <a:pt x="60" y="12"/>
                    </a:lnTo>
                    <a:lnTo>
                      <a:pt x="62" y="12"/>
                    </a:lnTo>
                    <a:lnTo>
                      <a:pt x="65" y="12"/>
                    </a:lnTo>
                    <a:lnTo>
                      <a:pt x="68" y="12"/>
                    </a:lnTo>
                    <a:lnTo>
                      <a:pt x="70" y="12"/>
                    </a:lnTo>
                    <a:lnTo>
                      <a:pt x="73" y="12"/>
                    </a:lnTo>
                    <a:lnTo>
                      <a:pt x="75" y="12"/>
                    </a:lnTo>
                    <a:lnTo>
                      <a:pt x="78" y="12"/>
                    </a:lnTo>
                    <a:lnTo>
                      <a:pt x="80" y="13"/>
                    </a:lnTo>
                    <a:lnTo>
                      <a:pt x="83" y="13"/>
                    </a:lnTo>
                    <a:lnTo>
                      <a:pt x="85" y="13"/>
                    </a:lnTo>
                    <a:lnTo>
                      <a:pt x="88" y="13"/>
                    </a:lnTo>
                    <a:lnTo>
                      <a:pt x="90" y="13"/>
                    </a:lnTo>
                    <a:lnTo>
                      <a:pt x="93" y="12"/>
                    </a:lnTo>
                    <a:lnTo>
                      <a:pt x="95" y="13"/>
                    </a:lnTo>
                    <a:lnTo>
                      <a:pt x="98" y="13"/>
                    </a:lnTo>
                    <a:lnTo>
                      <a:pt x="100" y="13"/>
                    </a:lnTo>
                    <a:lnTo>
                      <a:pt x="103" y="14"/>
                    </a:lnTo>
                    <a:lnTo>
                      <a:pt x="105" y="14"/>
                    </a:lnTo>
                    <a:lnTo>
                      <a:pt x="108" y="14"/>
                    </a:lnTo>
                    <a:lnTo>
                      <a:pt x="110" y="14"/>
                    </a:lnTo>
                    <a:lnTo>
                      <a:pt x="113" y="14"/>
                    </a:lnTo>
                    <a:lnTo>
                      <a:pt x="115" y="14"/>
                    </a:lnTo>
                    <a:lnTo>
                      <a:pt x="118" y="15"/>
                    </a:lnTo>
                    <a:lnTo>
                      <a:pt x="120" y="15"/>
                    </a:lnTo>
                    <a:lnTo>
                      <a:pt x="123" y="15"/>
                    </a:lnTo>
                    <a:lnTo>
                      <a:pt x="125" y="15"/>
                    </a:lnTo>
                    <a:lnTo>
                      <a:pt x="128" y="16"/>
                    </a:lnTo>
                    <a:lnTo>
                      <a:pt x="130" y="17"/>
                    </a:lnTo>
                    <a:lnTo>
                      <a:pt x="133" y="19"/>
                    </a:lnTo>
                    <a:lnTo>
                      <a:pt x="135" y="21"/>
                    </a:lnTo>
                    <a:lnTo>
                      <a:pt x="138" y="26"/>
                    </a:lnTo>
                    <a:lnTo>
                      <a:pt x="141" y="36"/>
                    </a:lnTo>
                    <a:lnTo>
                      <a:pt x="143" y="54"/>
                    </a:lnTo>
                    <a:lnTo>
                      <a:pt x="146" y="84"/>
                    </a:lnTo>
                    <a:lnTo>
                      <a:pt x="148" y="114"/>
                    </a:lnTo>
                    <a:lnTo>
                      <a:pt x="151" y="137"/>
                    </a:lnTo>
                    <a:lnTo>
                      <a:pt x="153" y="148"/>
                    </a:lnTo>
                    <a:lnTo>
                      <a:pt x="156" y="138"/>
                    </a:lnTo>
                    <a:lnTo>
                      <a:pt x="158" y="110"/>
                    </a:lnTo>
                    <a:lnTo>
                      <a:pt x="161" y="75"/>
                    </a:lnTo>
                    <a:lnTo>
                      <a:pt x="163" y="49"/>
                    </a:lnTo>
                    <a:lnTo>
                      <a:pt x="166" y="33"/>
                    </a:lnTo>
                    <a:lnTo>
                      <a:pt x="168" y="27"/>
                    </a:lnTo>
                    <a:lnTo>
                      <a:pt x="171" y="23"/>
                    </a:lnTo>
                    <a:lnTo>
                      <a:pt x="173" y="22"/>
                    </a:lnTo>
                    <a:lnTo>
                      <a:pt x="176" y="21"/>
                    </a:lnTo>
                    <a:lnTo>
                      <a:pt x="178" y="22"/>
                    </a:lnTo>
                    <a:lnTo>
                      <a:pt x="181" y="21"/>
                    </a:lnTo>
                    <a:lnTo>
                      <a:pt x="183" y="22"/>
                    </a:lnTo>
                    <a:lnTo>
                      <a:pt x="186" y="21"/>
                    </a:lnTo>
                    <a:lnTo>
                      <a:pt x="188" y="23"/>
                    </a:lnTo>
                    <a:lnTo>
                      <a:pt x="191" y="22"/>
                    </a:lnTo>
                    <a:lnTo>
                      <a:pt x="193" y="23"/>
                    </a:lnTo>
                    <a:lnTo>
                      <a:pt x="196" y="23"/>
                    </a:lnTo>
                    <a:lnTo>
                      <a:pt x="198" y="24"/>
                    </a:lnTo>
                    <a:lnTo>
                      <a:pt x="201" y="25"/>
                    </a:lnTo>
                    <a:lnTo>
                      <a:pt x="203" y="28"/>
                    </a:lnTo>
                    <a:lnTo>
                      <a:pt x="206" y="36"/>
                    </a:lnTo>
                    <a:lnTo>
                      <a:pt x="208" y="83"/>
                    </a:lnTo>
                    <a:lnTo>
                      <a:pt x="211" y="258"/>
                    </a:lnTo>
                    <a:lnTo>
                      <a:pt x="214" y="540"/>
                    </a:lnTo>
                    <a:lnTo>
                      <a:pt x="216" y="824"/>
                    </a:lnTo>
                    <a:lnTo>
                      <a:pt x="219" y="1230"/>
                    </a:lnTo>
                    <a:lnTo>
                      <a:pt x="221" y="1584"/>
                    </a:lnTo>
                    <a:lnTo>
                      <a:pt x="224" y="1792"/>
                    </a:lnTo>
                    <a:lnTo>
                      <a:pt x="226" y="2232"/>
                    </a:lnTo>
                    <a:lnTo>
                      <a:pt x="229" y="2369"/>
                    </a:lnTo>
                    <a:lnTo>
                      <a:pt x="231" y="2439"/>
                    </a:lnTo>
                    <a:lnTo>
                      <a:pt x="234" y="2473"/>
                    </a:lnTo>
                    <a:lnTo>
                      <a:pt x="236" y="2503"/>
                    </a:lnTo>
                    <a:lnTo>
                      <a:pt x="239" y="2517"/>
                    </a:lnTo>
                    <a:lnTo>
                      <a:pt x="241" y="2522"/>
                    </a:lnTo>
                    <a:lnTo>
                      <a:pt x="244" y="2385"/>
                    </a:lnTo>
                    <a:lnTo>
                      <a:pt x="246" y="472"/>
                    </a:lnTo>
                    <a:lnTo>
                      <a:pt x="249" y="196"/>
                    </a:lnTo>
                    <a:lnTo>
                      <a:pt x="251" y="168"/>
                    </a:lnTo>
                    <a:lnTo>
                      <a:pt x="254" y="149"/>
                    </a:lnTo>
                    <a:lnTo>
                      <a:pt x="256" y="137"/>
                    </a:lnTo>
                    <a:lnTo>
                      <a:pt x="259" y="124"/>
                    </a:lnTo>
                    <a:lnTo>
                      <a:pt x="261" y="113"/>
                    </a:lnTo>
                    <a:lnTo>
                      <a:pt x="264" y="106"/>
                    </a:lnTo>
                    <a:lnTo>
                      <a:pt x="266" y="98"/>
                    </a:lnTo>
                    <a:lnTo>
                      <a:pt x="269" y="91"/>
                    </a:lnTo>
                    <a:lnTo>
                      <a:pt x="271" y="88"/>
                    </a:lnTo>
                    <a:lnTo>
                      <a:pt x="274" y="83"/>
                    </a:lnTo>
                    <a:lnTo>
                      <a:pt x="276" y="79"/>
                    </a:lnTo>
                    <a:lnTo>
                      <a:pt x="279" y="75"/>
                    </a:lnTo>
                    <a:lnTo>
                      <a:pt x="281" y="72"/>
                    </a:lnTo>
                    <a:lnTo>
                      <a:pt x="284" y="69"/>
                    </a:lnTo>
                    <a:lnTo>
                      <a:pt x="287" y="67"/>
                    </a:lnTo>
                    <a:lnTo>
                      <a:pt x="289" y="64"/>
                    </a:lnTo>
                    <a:lnTo>
                      <a:pt x="292" y="61"/>
                    </a:lnTo>
                    <a:lnTo>
                      <a:pt x="294" y="60"/>
                    </a:lnTo>
                    <a:lnTo>
                      <a:pt x="297" y="57"/>
                    </a:lnTo>
                    <a:lnTo>
                      <a:pt x="299" y="57"/>
                    </a:lnTo>
                    <a:lnTo>
                      <a:pt x="302" y="54"/>
                    </a:lnTo>
                    <a:lnTo>
                      <a:pt x="304" y="52"/>
                    </a:lnTo>
                    <a:lnTo>
                      <a:pt x="307" y="52"/>
                    </a:lnTo>
                    <a:lnTo>
                      <a:pt x="309" y="62"/>
                    </a:lnTo>
                    <a:lnTo>
                      <a:pt x="312" y="106"/>
                    </a:lnTo>
                    <a:lnTo>
                      <a:pt x="314" y="211"/>
                    </a:lnTo>
                    <a:lnTo>
                      <a:pt x="317" y="377"/>
                    </a:lnTo>
                    <a:lnTo>
                      <a:pt x="319" y="580"/>
                    </a:lnTo>
                    <a:lnTo>
                      <a:pt x="322" y="810"/>
                    </a:lnTo>
                    <a:lnTo>
                      <a:pt x="324" y="1004"/>
                    </a:lnTo>
                    <a:lnTo>
                      <a:pt x="327" y="1158"/>
                    </a:lnTo>
                    <a:lnTo>
                      <a:pt x="329" y="1258"/>
                    </a:lnTo>
                    <a:lnTo>
                      <a:pt x="332" y="1320"/>
                    </a:lnTo>
                    <a:lnTo>
                      <a:pt x="334" y="1377"/>
                    </a:lnTo>
                    <a:lnTo>
                      <a:pt x="337" y="1435"/>
                    </a:lnTo>
                    <a:lnTo>
                      <a:pt x="339" y="1495"/>
                    </a:lnTo>
                    <a:lnTo>
                      <a:pt x="342" y="1563"/>
                    </a:lnTo>
                    <a:lnTo>
                      <a:pt x="344" y="1402"/>
                    </a:lnTo>
                    <a:lnTo>
                      <a:pt x="347" y="345"/>
                    </a:lnTo>
                    <a:lnTo>
                      <a:pt x="349" y="119"/>
                    </a:lnTo>
                    <a:lnTo>
                      <a:pt x="352" y="99"/>
                    </a:lnTo>
                    <a:lnTo>
                      <a:pt x="354" y="92"/>
                    </a:lnTo>
                    <a:lnTo>
                      <a:pt x="357" y="87"/>
                    </a:lnTo>
                    <a:lnTo>
                      <a:pt x="360" y="83"/>
                    </a:lnTo>
                    <a:lnTo>
                      <a:pt x="362" y="80"/>
                    </a:lnTo>
                    <a:lnTo>
                      <a:pt x="365" y="77"/>
                    </a:lnTo>
                    <a:lnTo>
                      <a:pt x="367" y="75"/>
                    </a:lnTo>
                    <a:lnTo>
                      <a:pt x="370" y="73"/>
                    </a:lnTo>
                    <a:lnTo>
                      <a:pt x="372" y="72"/>
                    </a:lnTo>
                    <a:lnTo>
                      <a:pt x="375" y="70"/>
                    </a:lnTo>
                    <a:lnTo>
                      <a:pt x="377" y="68"/>
                    </a:lnTo>
                    <a:lnTo>
                      <a:pt x="380" y="68"/>
                    </a:lnTo>
                    <a:lnTo>
                      <a:pt x="382" y="66"/>
                    </a:lnTo>
                    <a:lnTo>
                      <a:pt x="385" y="65"/>
                    </a:lnTo>
                    <a:lnTo>
                      <a:pt x="387" y="64"/>
                    </a:lnTo>
                    <a:lnTo>
                      <a:pt x="390" y="63"/>
                    </a:lnTo>
                    <a:lnTo>
                      <a:pt x="392" y="63"/>
                    </a:lnTo>
                    <a:lnTo>
                      <a:pt x="395" y="62"/>
                    </a:lnTo>
                    <a:lnTo>
                      <a:pt x="397" y="61"/>
                    </a:lnTo>
                    <a:lnTo>
                      <a:pt x="400" y="59"/>
                    </a:lnTo>
                    <a:lnTo>
                      <a:pt x="402" y="59"/>
                    </a:lnTo>
                    <a:lnTo>
                      <a:pt x="405" y="57"/>
                    </a:lnTo>
                    <a:lnTo>
                      <a:pt x="407" y="57"/>
                    </a:lnTo>
                    <a:lnTo>
                      <a:pt x="410" y="57"/>
                    </a:lnTo>
                    <a:lnTo>
                      <a:pt x="412" y="56"/>
                    </a:lnTo>
                    <a:lnTo>
                      <a:pt x="415" y="56"/>
                    </a:lnTo>
                    <a:lnTo>
                      <a:pt x="417" y="55"/>
                    </a:lnTo>
                    <a:lnTo>
                      <a:pt x="420" y="54"/>
                    </a:lnTo>
                    <a:lnTo>
                      <a:pt x="422" y="54"/>
                    </a:lnTo>
                    <a:lnTo>
                      <a:pt x="425" y="54"/>
                    </a:lnTo>
                    <a:lnTo>
                      <a:pt x="427" y="53"/>
                    </a:lnTo>
                    <a:lnTo>
                      <a:pt x="430" y="52"/>
                    </a:lnTo>
                    <a:lnTo>
                      <a:pt x="433" y="51"/>
                    </a:lnTo>
                    <a:lnTo>
                      <a:pt x="435" y="50"/>
                    </a:lnTo>
                    <a:lnTo>
                      <a:pt x="438" y="48"/>
                    </a:lnTo>
                    <a:lnTo>
                      <a:pt x="440" y="47"/>
                    </a:lnTo>
                    <a:lnTo>
                      <a:pt x="443" y="46"/>
                    </a:lnTo>
                    <a:lnTo>
                      <a:pt x="445" y="45"/>
                    </a:lnTo>
                    <a:lnTo>
                      <a:pt x="448" y="45"/>
                    </a:lnTo>
                    <a:lnTo>
                      <a:pt x="450" y="44"/>
                    </a:lnTo>
                    <a:lnTo>
                      <a:pt x="453" y="42"/>
                    </a:lnTo>
                    <a:lnTo>
                      <a:pt x="455" y="43"/>
                    </a:lnTo>
                    <a:lnTo>
                      <a:pt x="458" y="43"/>
                    </a:lnTo>
                    <a:lnTo>
                      <a:pt x="460" y="42"/>
                    </a:lnTo>
                    <a:lnTo>
                      <a:pt x="463" y="41"/>
                    </a:lnTo>
                    <a:lnTo>
                      <a:pt x="465" y="38"/>
                    </a:lnTo>
                    <a:lnTo>
                      <a:pt x="468" y="33"/>
                    </a:lnTo>
                    <a:lnTo>
                      <a:pt x="470" y="26"/>
                    </a:lnTo>
                    <a:lnTo>
                      <a:pt x="473" y="22"/>
                    </a:lnTo>
                    <a:lnTo>
                      <a:pt x="475" y="21"/>
                    </a:lnTo>
                    <a:lnTo>
                      <a:pt x="478" y="20"/>
                    </a:lnTo>
                    <a:lnTo>
                      <a:pt x="480" y="20"/>
                    </a:lnTo>
                    <a:lnTo>
                      <a:pt x="483" y="19"/>
                    </a:lnTo>
                    <a:lnTo>
                      <a:pt x="485" y="19"/>
                    </a:lnTo>
                    <a:lnTo>
                      <a:pt x="488" y="18"/>
                    </a:lnTo>
                    <a:lnTo>
                      <a:pt x="490" y="18"/>
                    </a:lnTo>
                    <a:lnTo>
                      <a:pt x="493" y="17"/>
                    </a:lnTo>
                    <a:lnTo>
                      <a:pt x="495" y="17"/>
                    </a:lnTo>
                    <a:lnTo>
                      <a:pt x="498" y="16"/>
                    </a:lnTo>
                    <a:lnTo>
                      <a:pt x="500" y="17"/>
                    </a:lnTo>
                    <a:lnTo>
                      <a:pt x="503" y="16"/>
                    </a:lnTo>
                    <a:lnTo>
                      <a:pt x="506" y="16"/>
                    </a:lnTo>
                    <a:lnTo>
                      <a:pt x="508" y="17"/>
                    </a:lnTo>
                    <a:lnTo>
                      <a:pt x="511" y="17"/>
                    </a:lnTo>
                    <a:lnTo>
                      <a:pt x="513" y="21"/>
                    </a:lnTo>
                    <a:lnTo>
                      <a:pt x="516" y="28"/>
                    </a:lnTo>
                    <a:lnTo>
                      <a:pt x="518" y="40"/>
                    </a:lnTo>
                    <a:lnTo>
                      <a:pt x="521" y="57"/>
                    </a:lnTo>
                    <a:lnTo>
                      <a:pt x="523" y="72"/>
                    </a:lnTo>
                    <a:lnTo>
                      <a:pt x="526" y="82"/>
                    </a:lnTo>
                    <a:lnTo>
                      <a:pt x="528" y="80"/>
                    </a:lnTo>
                    <a:lnTo>
                      <a:pt x="531" y="69"/>
                    </a:lnTo>
                    <a:lnTo>
                      <a:pt x="533" y="54"/>
                    </a:lnTo>
                    <a:lnTo>
                      <a:pt x="536" y="38"/>
                    </a:lnTo>
                    <a:lnTo>
                      <a:pt x="538" y="27"/>
                    </a:lnTo>
                    <a:lnTo>
                      <a:pt x="541" y="19"/>
                    </a:lnTo>
                    <a:lnTo>
                      <a:pt x="543" y="17"/>
                    </a:lnTo>
                    <a:lnTo>
                      <a:pt x="546" y="15"/>
                    </a:lnTo>
                    <a:lnTo>
                      <a:pt x="548" y="13"/>
                    </a:lnTo>
                    <a:lnTo>
                      <a:pt x="551" y="12"/>
                    </a:lnTo>
                    <a:lnTo>
                      <a:pt x="553" y="13"/>
                    </a:lnTo>
                    <a:lnTo>
                      <a:pt x="556" y="12"/>
                    </a:lnTo>
                    <a:lnTo>
                      <a:pt x="558" y="12"/>
                    </a:lnTo>
                    <a:lnTo>
                      <a:pt x="561" y="11"/>
                    </a:lnTo>
                    <a:lnTo>
                      <a:pt x="563" y="11"/>
                    </a:lnTo>
                    <a:lnTo>
                      <a:pt x="566" y="10"/>
                    </a:lnTo>
                    <a:lnTo>
                      <a:pt x="568" y="10"/>
                    </a:lnTo>
                    <a:lnTo>
                      <a:pt x="571" y="9"/>
                    </a:lnTo>
                    <a:lnTo>
                      <a:pt x="573" y="9"/>
                    </a:lnTo>
                    <a:lnTo>
                      <a:pt x="576" y="9"/>
                    </a:lnTo>
                    <a:lnTo>
                      <a:pt x="579" y="9"/>
                    </a:lnTo>
                    <a:lnTo>
                      <a:pt x="581" y="10"/>
                    </a:lnTo>
                    <a:lnTo>
                      <a:pt x="584" y="11"/>
                    </a:lnTo>
                    <a:lnTo>
                      <a:pt x="586" y="14"/>
                    </a:lnTo>
                    <a:lnTo>
                      <a:pt x="589" y="18"/>
                    </a:lnTo>
                    <a:lnTo>
                      <a:pt x="591" y="24"/>
                    </a:lnTo>
                    <a:lnTo>
                      <a:pt x="594" y="35"/>
                    </a:lnTo>
                    <a:lnTo>
                      <a:pt x="596" y="49"/>
                    </a:lnTo>
                    <a:lnTo>
                      <a:pt x="599" y="62"/>
                    </a:lnTo>
                    <a:lnTo>
                      <a:pt x="601" y="69"/>
                    </a:lnTo>
                    <a:lnTo>
                      <a:pt x="604" y="68"/>
                    </a:lnTo>
                    <a:lnTo>
                      <a:pt x="606" y="61"/>
                    </a:lnTo>
                    <a:lnTo>
                      <a:pt x="609" y="54"/>
                    </a:lnTo>
                    <a:lnTo>
                      <a:pt x="611" y="43"/>
                    </a:lnTo>
                    <a:lnTo>
                      <a:pt x="614" y="34"/>
                    </a:lnTo>
                    <a:lnTo>
                      <a:pt x="616" y="25"/>
                    </a:lnTo>
                    <a:lnTo>
                      <a:pt x="619" y="20"/>
                    </a:lnTo>
                    <a:lnTo>
                      <a:pt x="621" y="16"/>
                    </a:lnTo>
                    <a:lnTo>
                      <a:pt x="624" y="15"/>
                    </a:lnTo>
                    <a:lnTo>
                      <a:pt x="626" y="13"/>
                    </a:lnTo>
                    <a:lnTo>
                      <a:pt x="629" y="13"/>
                    </a:lnTo>
                    <a:lnTo>
                      <a:pt x="631" y="12"/>
                    </a:lnTo>
                    <a:lnTo>
                      <a:pt x="634" y="12"/>
                    </a:lnTo>
                    <a:lnTo>
                      <a:pt x="636" y="12"/>
                    </a:lnTo>
                    <a:lnTo>
                      <a:pt x="639" y="11"/>
                    </a:lnTo>
                    <a:lnTo>
                      <a:pt x="641" y="10"/>
                    </a:lnTo>
                    <a:lnTo>
                      <a:pt x="644" y="9"/>
                    </a:lnTo>
                    <a:lnTo>
                      <a:pt x="646" y="8"/>
                    </a:lnTo>
                    <a:lnTo>
                      <a:pt x="649" y="8"/>
                    </a:lnTo>
                    <a:lnTo>
                      <a:pt x="652" y="8"/>
                    </a:lnTo>
                    <a:lnTo>
                      <a:pt x="654" y="8"/>
                    </a:lnTo>
                    <a:lnTo>
                      <a:pt x="657" y="8"/>
                    </a:lnTo>
                    <a:lnTo>
                      <a:pt x="659" y="11"/>
                    </a:lnTo>
                    <a:lnTo>
                      <a:pt x="662" y="18"/>
                    </a:lnTo>
                    <a:lnTo>
                      <a:pt x="664" y="39"/>
                    </a:lnTo>
                    <a:lnTo>
                      <a:pt x="667" y="74"/>
                    </a:lnTo>
                    <a:lnTo>
                      <a:pt x="669" y="123"/>
                    </a:lnTo>
                    <a:lnTo>
                      <a:pt x="672" y="175"/>
                    </a:lnTo>
                    <a:lnTo>
                      <a:pt x="674" y="211"/>
                    </a:lnTo>
                    <a:lnTo>
                      <a:pt x="677" y="223"/>
                    </a:lnTo>
                    <a:lnTo>
                      <a:pt x="679" y="202"/>
                    </a:lnTo>
                    <a:lnTo>
                      <a:pt x="682" y="158"/>
                    </a:lnTo>
                    <a:lnTo>
                      <a:pt x="684" y="110"/>
                    </a:lnTo>
                    <a:lnTo>
                      <a:pt x="687" y="68"/>
                    </a:lnTo>
                    <a:lnTo>
                      <a:pt x="689" y="40"/>
                    </a:lnTo>
                    <a:lnTo>
                      <a:pt x="692" y="23"/>
                    </a:lnTo>
                    <a:lnTo>
                      <a:pt x="694" y="14"/>
                    </a:lnTo>
                    <a:lnTo>
                      <a:pt x="697" y="10"/>
                    </a:lnTo>
                    <a:lnTo>
                      <a:pt x="699" y="8"/>
                    </a:lnTo>
                    <a:lnTo>
                      <a:pt x="702" y="7"/>
                    </a:lnTo>
                    <a:lnTo>
                      <a:pt x="704" y="6"/>
                    </a:lnTo>
                    <a:lnTo>
                      <a:pt x="707" y="6"/>
                    </a:lnTo>
                    <a:lnTo>
                      <a:pt x="709" y="6"/>
                    </a:lnTo>
                    <a:lnTo>
                      <a:pt x="712" y="5"/>
                    </a:lnTo>
                    <a:lnTo>
                      <a:pt x="714" y="6"/>
                    </a:lnTo>
                    <a:lnTo>
                      <a:pt x="717" y="5"/>
                    </a:lnTo>
                    <a:lnTo>
                      <a:pt x="719" y="5"/>
                    </a:lnTo>
                    <a:lnTo>
                      <a:pt x="722" y="5"/>
                    </a:lnTo>
                    <a:lnTo>
                      <a:pt x="725" y="4"/>
                    </a:lnTo>
                    <a:lnTo>
                      <a:pt x="727" y="4"/>
                    </a:lnTo>
                    <a:lnTo>
                      <a:pt x="730" y="5"/>
                    </a:lnTo>
                    <a:lnTo>
                      <a:pt x="732" y="4"/>
                    </a:lnTo>
                    <a:lnTo>
                      <a:pt x="735" y="4"/>
                    </a:lnTo>
                    <a:lnTo>
                      <a:pt x="737" y="4"/>
                    </a:lnTo>
                    <a:lnTo>
                      <a:pt x="740" y="4"/>
                    </a:lnTo>
                    <a:lnTo>
                      <a:pt x="742" y="4"/>
                    </a:lnTo>
                    <a:lnTo>
                      <a:pt x="745" y="4"/>
                    </a:lnTo>
                    <a:lnTo>
                      <a:pt x="747" y="3"/>
                    </a:lnTo>
                    <a:lnTo>
                      <a:pt x="750" y="4"/>
                    </a:lnTo>
                    <a:lnTo>
                      <a:pt x="752" y="3"/>
                    </a:lnTo>
                    <a:lnTo>
                      <a:pt x="755" y="3"/>
                    </a:lnTo>
                    <a:lnTo>
                      <a:pt x="757" y="3"/>
                    </a:lnTo>
                    <a:lnTo>
                      <a:pt x="760" y="4"/>
                    </a:lnTo>
                    <a:lnTo>
                      <a:pt x="762" y="3"/>
                    </a:lnTo>
                    <a:lnTo>
                      <a:pt x="765" y="3"/>
                    </a:lnTo>
                    <a:lnTo>
                      <a:pt x="767" y="3"/>
                    </a:lnTo>
                    <a:lnTo>
                      <a:pt x="770" y="3"/>
                    </a:lnTo>
                    <a:lnTo>
                      <a:pt x="772" y="3"/>
                    </a:lnTo>
                    <a:lnTo>
                      <a:pt x="775" y="3"/>
                    </a:lnTo>
                    <a:lnTo>
                      <a:pt x="777" y="3"/>
                    </a:lnTo>
                    <a:lnTo>
                      <a:pt x="780" y="4"/>
                    </a:lnTo>
                    <a:lnTo>
                      <a:pt x="782" y="4"/>
                    </a:lnTo>
                    <a:lnTo>
                      <a:pt x="785" y="4"/>
                    </a:lnTo>
                    <a:lnTo>
                      <a:pt x="787" y="5"/>
                    </a:lnTo>
                    <a:lnTo>
                      <a:pt x="790" y="5"/>
                    </a:lnTo>
                    <a:lnTo>
                      <a:pt x="792" y="6"/>
                    </a:lnTo>
                    <a:lnTo>
                      <a:pt x="795" y="6"/>
                    </a:lnTo>
                    <a:lnTo>
                      <a:pt x="798" y="6"/>
                    </a:lnTo>
                    <a:lnTo>
                      <a:pt x="800" y="7"/>
                    </a:lnTo>
                    <a:lnTo>
                      <a:pt x="803" y="6"/>
                    </a:lnTo>
                    <a:lnTo>
                      <a:pt x="805" y="6"/>
                    </a:lnTo>
                    <a:lnTo>
                      <a:pt x="808" y="5"/>
                    </a:lnTo>
                    <a:lnTo>
                      <a:pt x="810" y="4"/>
                    </a:lnTo>
                    <a:lnTo>
                      <a:pt x="813" y="4"/>
                    </a:lnTo>
                    <a:lnTo>
                      <a:pt x="815" y="3"/>
                    </a:lnTo>
                    <a:lnTo>
                      <a:pt x="818" y="3"/>
                    </a:lnTo>
                    <a:lnTo>
                      <a:pt x="820" y="3"/>
                    </a:lnTo>
                    <a:lnTo>
                      <a:pt x="823" y="2"/>
                    </a:lnTo>
                    <a:lnTo>
                      <a:pt x="825" y="2"/>
                    </a:lnTo>
                    <a:lnTo>
                      <a:pt x="828" y="2"/>
                    </a:lnTo>
                    <a:lnTo>
                      <a:pt x="830" y="2"/>
                    </a:lnTo>
                    <a:lnTo>
                      <a:pt x="833" y="2"/>
                    </a:lnTo>
                    <a:lnTo>
                      <a:pt x="835" y="2"/>
                    </a:lnTo>
                    <a:lnTo>
                      <a:pt x="838" y="3"/>
                    </a:lnTo>
                    <a:lnTo>
                      <a:pt x="840" y="3"/>
                    </a:lnTo>
                    <a:lnTo>
                      <a:pt x="843" y="3"/>
                    </a:lnTo>
                    <a:lnTo>
                      <a:pt x="845" y="3"/>
                    </a:lnTo>
                    <a:lnTo>
                      <a:pt x="848" y="3"/>
                    </a:lnTo>
                    <a:lnTo>
                      <a:pt x="850" y="3"/>
                    </a:lnTo>
                    <a:lnTo>
                      <a:pt x="853" y="2"/>
                    </a:lnTo>
                    <a:lnTo>
                      <a:pt x="855" y="2"/>
                    </a:lnTo>
                    <a:lnTo>
                      <a:pt x="858" y="2"/>
                    </a:lnTo>
                    <a:lnTo>
                      <a:pt x="860" y="2"/>
                    </a:lnTo>
                    <a:lnTo>
                      <a:pt x="863" y="2"/>
                    </a:lnTo>
                    <a:lnTo>
                      <a:pt x="865" y="2"/>
                    </a:lnTo>
                    <a:lnTo>
                      <a:pt x="868" y="2"/>
                    </a:lnTo>
                    <a:lnTo>
                      <a:pt x="871" y="2"/>
                    </a:lnTo>
                    <a:lnTo>
                      <a:pt x="873" y="2"/>
                    </a:lnTo>
                    <a:lnTo>
                      <a:pt x="876" y="1"/>
                    </a:lnTo>
                    <a:lnTo>
                      <a:pt x="878" y="2"/>
                    </a:lnTo>
                    <a:lnTo>
                      <a:pt x="881" y="2"/>
                    </a:lnTo>
                    <a:lnTo>
                      <a:pt x="883" y="2"/>
                    </a:lnTo>
                    <a:lnTo>
                      <a:pt x="886" y="2"/>
                    </a:lnTo>
                    <a:lnTo>
                      <a:pt x="888" y="2"/>
                    </a:lnTo>
                    <a:lnTo>
                      <a:pt x="891" y="1"/>
                    </a:lnTo>
                    <a:lnTo>
                      <a:pt x="893" y="1"/>
                    </a:lnTo>
                    <a:lnTo>
                      <a:pt x="896" y="1"/>
                    </a:lnTo>
                    <a:lnTo>
                      <a:pt x="898" y="1"/>
                    </a:lnTo>
                    <a:lnTo>
                      <a:pt x="901" y="2"/>
                    </a:lnTo>
                    <a:lnTo>
                      <a:pt x="903" y="1"/>
                    </a:lnTo>
                    <a:lnTo>
                      <a:pt x="906" y="2"/>
                    </a:lnTo>
                    <a:lnTo>
                      <a:pt x="908" y="2"/>
                    </a:lnTo>
                    <a:lnTo>
                      <a:pt x="911" y="2"/>
                    </a:lnTo>
                    <a:lnTo>
                      <a:pt x="913" y="2"/>
                    </a:lnTo>
                    <a:lnTo>
                      <a:pt x="916" y="2"/>
                    </a:lnTo>
                    <a:lnTo>
                      <a:pt x="918" y="3"/>
                    </a:lnTo>
                    <a:lnTo>
                      <a:pt x="921" y="3"/>
                    </a:lnTo>
                    <a:lnTo>
                      <a:pt x="923" y="4"/>
                    </a:lnTo>
                    <a:lnTo>
                      <a:pt x="926" y="4"/>
                    </a:lnTo>
                    <a:lnTo>
                      <a:pt x="928" y="5"/>
                    </a:lnTo>
                    <a:lnTo>
                      <a:pt x="931" y="5"/>
                    </a:lnTo>
                    <a:lnTo>
                      <a:pt x="933" y="4"/>
                    </a:lnTo>
                    <a:lnTo>
                      <a:pt x="936" y="4"/>
                    </a:lnTo>
                    <a:lnTo>
                      <a:pt x="938" y="3"/>
                    </a:lnTo>
                    <a:lnTo>
                      <a:pt x="941" y="3"/>
                    </a:lnTo>
                    <a:lnTo>
                      <a:pt x="944" y="2"/>
                    </a:lnTo>
                    <a:lnTo>
                      <a:pt x="946" y="2"/>
                    </a:lnTo>
                    <a:lnTo>
                      <a:pt x="949" y="2"/>
                    </a:lnTo>
                    <a:lnTo>
                      <a:pt x="951" y="2"/>
                    </a:lnTo>
                    <a:lnTo>
                      <a:pt x="954" y="2"/>
                    </a:lnTo>
                    <a:lnTo>
                      <a:pt x="956" y="2"/>
                    </a:lnTo>
                    <a:lnTo>
                      <a:pt x="959" y="2"/>
                    </a:lnTo>
                    <a:lnTo>
                      <a:pt x="961" y="2"/>
                    </a:lnTo>
                    <a:lnTo>
                      <a:pt x="964" y="1"/>
                    </a:lnTo>
                    <a:lnTo>
                      <a:pt x="966" y="2"/>
                    </a:lnTo>
                    <a:lnTo>
                      <a:pt x="969" y="2"/>
                    </a:lnTo>
                    <a:lnTo>
                      <a:pt x="971" y="2"/>
                    </a:lnTo>
                    <a:lnTo>
                      <a:pt x="974" y="2"/>
                    </a:lnTo>
                    <a:lnTo>
                      <a:pt x="976" y="2"/>
                    </a:lnTo>
                    <a:lnTo>
                      <a:pt x="979" y="1"/>
                    </a:lnTo>
                    <a:lnTo>
                      <a:pt x="981" y="1"/>
                    </a:lnTo>
                    <a:lnTo>
                      <a:pt x="984" y="2"/>
                    </a:lnTo>
                    <a:lnTo>
                      <a:pt x="986" y="2"/>
                    </a:lnTo>
                    <a:lnTo>
                      <a:pt x="989" y="3"/>
                    </a:lnTo>
                    <a:lnTo>
                      <a:pt x="991" y="6"/>
                    </a:lnTo>
                    <a:lnTo>
                      <a:pt x="994" y="8"/>
                    </a:lnTo>
                    <a:lnTo>
                      <a:pt x="996" y="10"/>
                    </a:lnTo>
                    <a:lnTo>
                      <a:pt x="999" y="12"/>
                    </a:lnTo>
                    <a:lnTo>
                      <a:pt x="1001" y="13"/>
                    </a:lnTo>
                    <a:lnTo>
                      <a:pt x="1004" y="13"/>
                    </a:lnTo>
                    <a:lnTo>
                      <a:pt x="1006" y="12"/>
                    </a:lnTo>
                    <a:lnTo>
                      <a:pt x="1009" y="10"/>
                    </a:lnTo>
                    <a:lnTo>
                      <a:pt x="1011" y="7"/>
                    </a:lnTo>
                    <a:lnTo>
                      <a:pt x="1014" y="5"/>
                    </a:lnTo>
                    <a:lnTo>
                      <a:pt x="1017" y="4"/>
                    </a:lnTo>
                    <a:lnTo>
                      <a:pt x="1019" y="2"/>
                    </a:lnTo>
                    <a:lnTo>
                      <a:pt x="1022" y="2"/>
                    </a:lnTo>
                    <a:lnTo>
                      <a:pt x="1024" y="1"/>
                    </a:lnTo>
                    <a:lnTo>
                      <a:pt x="1027" y="1"/>
                    </a:lnTo>
                    <a:lnTo>
                      <a:pt x="1029" y="1"/>
                    </a:lnTo>
                    <a:lnTo>
                      <a:pt x="1032" y="1"/>
                    </a:lnTo>
                    <a:lnTo>
                      <a:pt x="1034" y="1"/>
                    </a:lnTo>
                    <a:lnTo>
                      <a:pt x="1037" y="1"/>
                    </a:lnTo>
                    <a:lnTo>
                      <a:pt x="1039" y="1"/>
                    </a:lnTo>
                    <a:lnTo>
                      <a:pt x="1042" y="1"/>
                    </a:lnTo>
                    <a:lnTo>
                      <a:pt x="1044" y="0"/>
                    </a:lnTo>
                    <a:lnTo>
                      <a:pt x="1047" y="1"/>
                    </a:lnTo>
                    <a:lnTo>
                      <a:pt x="1049" y="1"/>
                    </a:lnTo>
                    <a:lnTo>
                      <a:pt x="1052" y="1"/>
                    </a:lnTo>
                    <a:lnTo>
                      <a:pt x="1054" y="1"/>
                    </a:lnTo>
                    <a:lnTo>
                      <a:pt x="1057" y="2"/>
                    </a:lnTo>
                    <a:lnTo>
                      <a:pt x="1059" y="2"/>
                    </a:lnTo>
                    <a:lnTo>
                      <a:pt x="1062" y="2"/>
                    </a:lnTo>
                    <a:lnTo>
                      <a:pt x="1064" y="2"/>
                    </a:lnTo>
                    <a:lnTo>
                      <a:pt x="1067" y="2"/>
                    </a:lnTo>
                    <a:lnTo>
                      <a:pt x="1069" y="2"/>
                    </a:lnTo>
                    <a:lnTo>
                      <a:pt x="1072" y="2"/>
                    </a:lnTo>
                    <a:lnTo>
                      <a:pt x="1074" y="2"/>
                    </a:lnTo>
                    <a:lnTo>
                      <a:pt x="1077" y="2"/>
                    </a:lnTo>
                    <a:lnTo>
                      <a:pt x="1079" y="2"/>
                    </a:lnTo>
                    <a:lnTo>
                      <a:pt x="1082" y="2"/>
                    </a:lnTo>
                    <a:lnTo>
                      <a:pt x="1084" y="2"/>
                    </a:lnTo>
                    <a:lnTo>
                      <a:pt x="1087" y="5"/>
                    </a:lnTo>
                    <a:lnTo>
                      <a:pt x="1089" y="10"/>
                    </a:lnTo>
                    <a:lnTo>
                      <a:pt x="1092" y="19"/>
                    </a:lnTo>
                    <a:lnTo>
                      <a:pt x="1095" y="31"/>
                    </a:lnTo>
                    <a:lnTo>
                      <a:pt x="1097" y="46"/>
                    </a:lnTo>
                    <a:lnTo>
                      <a:pt x="1100" y="60"/>
                    </a:lnTo>
                    <a:lnTo>
                      <a:pt x="1102" y="69"/>
                    </a:lnTo>
                    <a:lnTo>
                      <a:pt x="1105" y="75"/>
                    </a:lnTo>
                    <a:lnTo>
                      <a:pt x="1107" y="72"/>
                    </a:lnTo>
                    <a:lnTo>
                      <a:pt x="1110" y="64"/>
                    </a:lnTo>
                    <a:lnTo>
                      <a:pt x="1112" y="52"/>
                    </a:lnTo>
                    <a:lnTo>
                      <a:pt x="1115" y="39"/>
                    </a:lnTo>
                    <a:lnTo>
                      <a:pt x="1117" y="27"/>
                    </a:lnTo>
                    <a:lnTo>
                      <a:pt x="1120" y="18"/>
                    </a:lnTo>
                    <a:lnTo>
                      <a:pt x="1122" y="11"/>
                    </a:lnTo>
                    <a:lnTo>
                      <a:pt x="1125" y="7"/>
                    </a:lnTo>
                    <a:lnTo>
                      <a:pt x="1127" y="6"/>
                    </a:lnTo>
                    <a:lnTo>
                      <a:pt x="1130" y="7"/>
                    </a:lnTo>
                    <a:lnTo>
                      <a:pt x="1132" y="8"/>
                    </a:lnTo>
                    <a:lnTo>
                      <a:pt x="1135" y="10"/>
                    </a:lnTo>
                    <a:lnTo>
                      <a:pt x="1137" y="12"/>
                    </a:lnTo>
                    <a:lnTo>
                      <a:pt x="1140" y="14"/>
                    </a:lnTo>
                    <a:lnTo>
                      <a:pt x="1142" y="13"/>
                    </a:lnTo>
                    <a:lnTo>
                      <a:pt x="1145" y="13"/>
                    </a:lnTo>
                    <a:lnTo>
                      <a:pt x="1147" y="11"/>
                    </a:lnTo>
                    <a:lnTo>
                      <a:pt x="1150" y="9"/>
                    </a:lnTo>
                    <a:lnTo>
                      <a:pt x="1152" y="7"/>
                    </a:lnTo>
                    <a:lnTo>
                      <a:pt x="1155" y="5"/>
                    </a:lnTo>
                    <a:lnTo>
                      <a:pt x="1157" y="3"/>
                    </a:lnTo>
                    <a:lnTo>
                      <a:pt x="1160" y="2"/>
                    </a:lnTo>
                    <a:lnTo>
                      <a:pt x="1162" y="2"/>
                    </a:lnTo>
                    <a:lnTo>
                      <a:pt x="1165" y="1"/>
                    </a:lnTo>
                    <a:lnTo>
                      <a:pt x="1168" y="1"/>
                    </a:lnTo>
                    <a:lnTo>
                      <a:pt x="1170" y="1"/>
                    </a:lnTo>
                    <a:lnTo>
                      <a:pt x="1173" y="1"/>
                    </a:lnTo>
                    <a:lnTo>
                      <a:pt x="1175" y="1"/>
                    </a:lnTo>
                    <a:lnTo>
                      <a:pt x="1178" y="1"/>
                    </a:lnTo>
                    <a:lnTo>
                      <a:pt x="1180" y="1"/>
                    </a:lnTo>
                    <a:lnTo>
                      <a:pt x="1183" y="1"/>
                    </a:lnTo>
                    <a:lnTo>
                      <a:pt x="1185" y="1"/>
                    </a:lnTo>
                    <a:lnTo>
                      <a:pt x="1188" y="0"/>
                    </a:lnTo>
                    <a:lnTo>
                      <a:pt x="1190" y="1"/>
                    </a:lnTo>
                    <a:lnTo>
                      <a:pt x="1193" y="0"/>
                    </a:lnTo>
                    <a:lnTo>
                      <a:pt x="1195" y="1"/>
                    </a:lnTo>
                    <a:lnTo>
                      <a:pt x="1198" y="0"/>
                    </a:lnTo>
                    <a:lnTo>
                      <a:pt x="1200" y="0"/>
                    </a:lnTo>
                    <a:lnTo>
                      <a:pt x="1203" y="0"/>
                    </a:lnTo>
                    <a:lnTo>
                      <a:pt x="1205" y="0"/>
                    </a:lnTo>
                    <a:lnTo>
                      <a:pt x="1208" y="0"/>
                    </a:lnTo>
                    <a:lnTo>
                      <a:pt x="1210" y="0"/>
                    </a:lnTo>
                    <a:lnTo>
                      <a:pt x="1213" y="1"/>
                    </a:lnTo>
                    <a:lnTo>
                      <a:pt x="1215" y="0"/>
                    </a:lnTo>
                    <a:lnTo>
                      <a:pt x="1218" y="0"/>
                    </a:lnTo>
                    <a:lnTo>
                      <a:pt x="1220" y="0"/>
                    </a:lnTo>
                    <a:lnTo>
                      <a:pt x="1223" y="0"/>
                    </a:lnTo>
                    <a:lnTo>
                      <a:pt x="1225" y="0"/>
                    </a:lnTo>
                    <a:lnTo>
                      <a:pt x="1228" y="0"/>
                    </a:lnTo>
                    <a:lnTo>
                      <a:pt x="1230" y="0"/>
                    </a:lnTo>
                    <a:lnTo>
                      <a:pt x="1233" y="0"/>
                    </a:lnTo>
                    <a:lnTo>
                      <a:pt x="1235" y="0"/>
                    </a:lnTo>
                    <a:lnTo>
                      <a:pt x="1238" y="0"/>
                    </a:lnTo>
                    <a:lnTo>
                      <a:pt x="1241" y="0"/>
                    </a:lnTo>
                    <a:lnTo>
                      <a:pt x="1243" y="0"/>
                    </a:lnTo>
                    <a:lnTo>
                      <a:pt x="1246" y="0"/>
                    </a:lnTo>
                    <a:lnTo>
                      <a:pt x="1248" y="0"/>
                    </a:lnTo>
                    <a:lnTo>
                      <a:pt x="1251" y="0"/>
                    </a:lnTo>
                    <a:lnTo>
                      <a:pt x="1253" y="0"/>
                    </a:lnTo>
                    <a:lnTo>
                      <a:pt x="1256" y="0"/>
                    </a:lnTo>
                    <a:lnTo>
                      <a:pt x="1258" y="0"/>
                    </a:lnTo>
                    <a:lnTo>
                      <a:pt x="1261" y="0"/>
                    </a:lnTo>
                    <a:lnTo>
                      <a:pt x="1263" y="0"/>
                    </a:lnTo>
                    <a:lnTo>
                      <a:pt x="1266" y="0"/>
                    </a:lnTo>
                    <a:lnTo>
                      <a:pt x="1268" y="0"/>
                    </a:lnTo>
                    <a:lnTo>
                      <a:pt x="1271" y="0"/>
                    </a:lnTo>
                    <a:lnTo>
                      <a:pt x="1273" y="0"/>
                    </a:lnTo>
                    <a:lnTo>
                      <a:pt x="1276" y="0"/>
                    </a:lnTo>
                    <a:lnTo>
                      <a:pt x="1278" y="0"/>
                    </a:lnTo>
                    <a:lnTo>
                      <a:pt x="1281" y="0"/>
                    </a:lnTo>
                    <a:lnTo>
                      <a:pt x="1283" y="0"/>
                    </a:lnTo>
                    <a:lnTo>
                      <a:pt x="1286" y="0"/>
                    </a:lnTo>
                    <a:lnTo>
                      <a:pt x="1288" y="0"/>
                    </a:lnTo>
                    <a:lnTo>
                      <a:pt x="1291" y="0"/>
                    </a:lnTo>
                    <a:lnTo>
                      <a:pt x="1293" y="0"/>
                    </a:lnTo>
                    <a:lnTo>
                      <a:pt x="1296" y="0"/>
                    </a:lnTo>
                    <a:lnTo>
                      <a:pt x="1298" y="0"/>
                    </a:lnTo>
                    <a:lnTo>
                      <a:pt x="1301" y="0"/>
                    </a:lnTo>
                    <a:lnTo>
                      <a:pt x="1303" y="0"/>
                    </a:lnTo>
                    <a:lnTo>
                      <a:pt x="1306" y="0"/>
                    </a:lnTo>
                    <a:lnTo>
                      <a:pt x="1308" y="0"/>
                    </a:lnTo>
                    <a:lnTo>
                      <a:pt x="1311" y="0"/>
                    </a:lnTo>
                    <a:lnTo>
                      <a:pt x="1314" y="0"/>
                    </a:lnTo>
                    <a:lnTo>
                      <a:pt x="1316" y="0"/>
                    </a:lnTo>
                    <a:lnTo>
                      <a:pt x="1319" y="0"/>
                    </a:lnTo>
                    <a:lnTo>
                      <a:pt x="1321" y="0"/>
                    </a:lnTo>
                    <a:lnTo>
                      <a:pt x="1324" y="0"/>
                    </a:lnTo>
                    <a:lnTo>
                      <a:pt x="1326" y="0"/>
                    </a:lnTo>
                    <a:lnTo>
                      <a:pt x="1329" y="0"/>
                    </a:lnTo>
                    <a:lnTo>
                      <a:pt x="1331" y="0"/>
                    </a:lnTo>
                    <a:lnTo>
                      <a:pt x="1334" y="0"/>
                    </a:lnTo>
                    <a:lnTo>
                      <a:pt x="1336" y="0"/>
                    </a:lnTo>
                    <a:lnTo>
                      <a:pt x="1339" y="1"/>
                    </a:lnTo>
                    <a:lnTo>
                      <a:pt x="1341" y="0"/>
                    </a:lnTo>
                    <a:lnTo>
                      <a:pt x="1344" y="1"/>
                    </a:lnTo>
                    <a:lnTo>
                      <a:pt x="1346" y="1"/>
                    </a:lnTo>
                    <a:lnTo>
                      <a:pt x="1349" y="3"/>
                    </a:lnTo>
                    <a:lnTo>
                      <a:pt x="1351" y="5"/>
                    </a:lnTo>
                    <a:lnTo>
                      <a:pt x="1354" y="8"/>
                    </a:lnTo>
                    <a:lnTo>
                      <a:pt x="1356" y="16"/>
                    </a:lnTo>
                    <a:lnTo>
                      <a:pt x="1359" y="26"/>
                    </a:lnTo>
                    <a:lnTo>
                      <a:pt x="1361" y="40"/>
                    </a:lnTo>
                    <a:lnTo>
                      <a:pt x="1364" y="55"/>
                    </a:lnTo>
                    <a:lnTo>
                      <a:pt x="1366" y="69"/>
                    </a:lnTo>
                    <a:lnTo>
                      <a:pt x="1369" y="81"/>
                    </a:lnTo>
                    <a:lnTo>
                      <a:pt x="1371" y="90"/>
                    </a:lnTo>
                    <a:lnTo>
                      <a:pt x="1374" y="92"/>
                    </a:lnTo>
                    <a:lnTo>
                      <a:pt x="1376" y="90"/>
                    </a:lnTo>
                    <a:lnTo>
                      <a:pt x="1379" y="82"/>
                    </a:lnTo>
                    <a:lnTo>
                      <a:pt x="1381" y="74"/>
                    </a:lnTo>
                    <a:lnTo>
                      <a:pt x="1384" y="61"/>
                    </a:lnTo>
                    <a:lnTo>
                      <a:pt x="1387" y="49"/>
                    </a:lnTo>
                    <a:lnTo>
                      <a:pt x="1389" y="38"/>
                    </a:lnTo>
                    <a:lnTo>
                      <a:pt x="1392" y="29"/>
                    </a:lnTo>
                    <a:lnTo>
                      <a:pt x="1394" y="21"/>
                    </a:lnTo>
                    <a:lnTo>
                      <a:pt x="1397" y="15"/>
                    </a:lnTo>
                    <a:lnTo>
                      <a:pt x="1399" y="11"/>
                    </a:lnTo>
                    <a:lnTo>
                      <a:pt x="1402" y="9"/>
                    </a:lnTo>
                    <a:lnTo>
                      <a:pt x="1404" y="6"/>
                    </a:lnTo>
                    <a:lnTo>
                      <a:pt x="1407" y="6"/>
                    </a:lnTo>
                    <a:lnTo>
                      <a:pt x="1409" y="5"/>
                    </a:lnTo>
                    <a:lnTo>
                      <a:pt x="1412" y="4"/>
                    </a:lnTo>
                    <a:lnTo>
                      <a:pt x="1414" y="4"/>
                    </a:lnTo>
                    <a:lnTo>
                      <a:pt x="1417" y="4"/>
                    </a:lnTo>
                    <a:lnTo>
                      <a:pt x="1419" y="3"/>
                    </a:lnTo>
                    <a:lnTo>
                      <a:pt x="1422" y="3"/>
                    </a:lnTo>
                    <a:lnTo>
                      <a:pt x="1424" y="3"/>
                    </a:lnTo>
                    <a:lnTo>
                      <a:pt x="1427" y="3"/>
                    </a:lnTo>
                    <a:lnTo>
                      <a:pt x="1429" y="4"/>
                    </a:lnTo>
                    <a:lnTo>
                      <a:pt x="1432" y="4"/>
                    </a:lnTo>
                    <a:lnTo>
                      <a:pt x="1434" y="4"/>
                    </a:lnTo>
                    <a:lnTo>
                      <a:pt x="1437" y="4"/>
                    </a:lnTo>
                    <a:lnTo>
                      <a:pt x="1439" y="4"/>
                    </a:lnTo>
                    <a:lnTo>
                      <a:pt x="1442" y="4"/>
                    </a:lnTo>
                    <a:lnTo>
                      <a:pt x="1444" y="4"/>
                    </a:lnTo>
                    <a:lnTo>
                      <a:pt x="1447" y="5"/>
                    </a:lnTo>
                    <a:lnTo>
                      <a:pt x="1449" y="5"/>
                    </a:lnTo>
                    <a:lnTo>
                      <a:pt x="1452" y="5"/>
                    </a:lnTo>
                    <a:lnTo>
                      <a:pt x="1454" y="5"/>
                    </a:lnTo>
                    <a:lnTo>
                      <a:pt x="1457" y="5"/>
                    </a:lnTo>
                    <a:lnTo>
                      <a:pt x="1460" y="4"/>
                    </a:lnTo>
                    <a:lnTo>
                      <a:pt x="1462" y="4"/>
                    </a:lnTo>
                    <a:lnTo>
                      <a:pt x="1465" y="4"/>
                    </a:lnTo>
                    <a:lnTo>
                      <a:pt x="1467" y="4"/>
                    </a:lnTo>
                    <a:lnTo>
                      <a:pt x="1470" y="6"/>
                    </a:lnTo>
                    <a:lnTo>
                      <a:pt x="1472" y="11"/>
                    </a:lnTo>
                    <a:lnTo>
                      <a:pt x="1475" y="23"/>
                    </a:lnTo>
                    <a:lnTo>
                      <a:pt x="1477" y="43"/>
                    </a:lnTo>
                    <a:lnTo>
                      <a:pt x="1480" y="70"/>
                    </a:lnTo>
                    <a:lnTo>
                      <a:pt x="1482" y="105"/>
                    </a:lnTo>
                    <a:lnTo>
                      <a:pt x="1485" y="143"/>
                    </a:lnTo>
                    <a:lnTo>
                      <a:pt x="1487" y="187"/>
                    </a:lnTo>
                    <a:lnTo>
                      <a:pt x="1490" y="232"/>
                    </a:lnTo>
                    <a:lnTo>
                      <a:pt x="1492" y="279"/>
                    </a:lnTo>
                    <a:lnTo>
                      <a:pt x="1495" y="329"/>
                    </a:lnTo>
                    <a:lnTo>
                      <a:pt x="1497" y="379"/>
                    </a:lnTo>
                    <a:lnTo>
                      <a:pt x="1500" y="429"/>
                    </a:lnTo>
                    <a:lnTo>
                      <a:pt x="1502" y="476"/>
                    </a:lnTo>
                    <a:lnTo>
                      <a:pt x="1505" y="529"/>
                    </a:lnTo>
                    <a:lnTo>
                      <a:pt x="1507" y="582"/>
                    </a:lnTo>
                    <a:lnTo>
                      <a:pt x="1510" y="635"/>
                    </a:lnTo>
                    <a:lnTo>
                      <a:pt x="1512" y="688"/>
                    </a:lnTo>
                    <a:lnTo>
                      <a:pt x="1515" y="754"/>
                    </a:lnTo>
                    <a:lnTo>
                      <a:pt x="1517" y="802"/>
                    </a:lnTo>
                    <a:lnTo>
                      <a:pt x="1520" y="852"/>
                    </a:lnTo>
                    <a:lnTo>
                      <a:pt x="1522" y="901"/>
                    </a:lnTo>
                    <a:lnTo>
                      <a:pt x="1525" y="952"/>
                    </a:lnTo>
                    <a:lnTo>
                      <a:pt x="1527" y="1008"/>
                    </a:lnTo>
                    <a:lnTo>
                      <a:pt x="1530" y="1051"/>
                    </a:lnTo>
                    <a:lnTo>
                      <a:pt x="1533" y="1100"/>
                    </a:lnTo>
                    <a:lnTo>
                      <a:pt x="1535" y="1145"/>
                    </a:lnTo>
                    <a:lnTo>
                      <a:pt x="1538" y="1167"/>
                    </a:lnTo>
                    <a:lnTo>
                      <a:pt x="1540" y="1217"/>
                    </a:lnTo>
                    <a:lnTo>
                      <a:pt x="1543" y="1234"/>
                    </a:lnTo>
                    <a:lnTo>
                      <a:pt x="1545" y="1272"/>
                    </a:lnTo>
                    <a:lnTo>
                      <a:pt x="1548" y="1319"/>
                    </a:lnTo>
                    <a:lnTo>
                      <a:pt x="1550" y="1345"/>
                    </a:lnTo>
                    <a:lnTo>
                      <a:pt x="1553" y="1367"/>
                    </a:lnTo>
                    <a:lnTo>
                      <a:pt x="1555" y="1400"/>
                    </a:lnTo>
                    <a:lnTo>
                      <a:pt x="1558" y="1426"/>
                    </a:lnTo>
                    <a:lnTo>
                      <a:pt x="1560" y="1469"/>
                    </a:lnTo>
                    <a:lnTo>
                      <a:pt x="1563" y="1502"/>
                    </a:lnTo>
                    <a:lnTo>
                      <a:pt x="1565" y="1544"/>
                    </a:lnTo>
                    <a:lnTo>
                      <a:pt x="1568" y="1586"/>
                    </a:lnTo>
                    <a:lnTo>
                      <a:pt x="1570" y="1619"/>
                    </a:lnTo>
                    <a:lnTo>
                      <a:pt x="1573" y="1657"/>
                    </a:lnTo>
                    <a:lnTo>
                      <a:pt x="1575" y="1695"/>
                    </a:lnTo>
                    <a:lnTo>
                      <a:pt x="1578" y="1741"/>
                    </a:lnTo>
                    <a:lnTo>
                      <a:pt x="1580" y="1779"/>
                    </a:lnTo>
                    <a:lnTo>
                      <a:pt x="1583" y="1833"/>
                    </a:lnTo>
                    <a:lnTo>
                      <a:pt x="1585" y="1863"/>
                    </a:lnTo>
                    <a:lnTo>
                      <a:pt x="1588" y="1886"/>
                    </a:lnTo>
                    <a:lnTo>
                      <a:pt x="1590" y="1920"/>
                    </a:lnTo>
                    <a:lnTo>
                      <a:pt x="1593" y="1949"/>
                    </a:lnTo>
                    <a:lnTo>
                      <a:pt x="1595" y="1980"/>
                    </a:lnTo>
                    <a:lnTo>
                      <a:pt x="1598" y="2013"/>
                    </a:lnTo>
                    <a:lnTo>
                      <a:pt x="1600" y="2047"/>
                    </a:lnTo>
                    <a:lnTo>
                      <a:pt x="1603" y="2073"/>
                    </a:lnTo>
                    <a:lnTo>
                      <a:pt x="1606" y="2114"/>
                    </a:lnTo>
                    <a:lnTo>
                      <a:pt x="1608" y="2129"/>
                    </a:lnTo>
                    <a:lnTo>
                      <a:pt x="1611" y="2161"/>
                    </a:lnTo>
                    <a:lnTo>
                      <a:pt x="1613" y="2188"/>
                    </a:lnTo>
                    <a:lnTo>
                      <a:pt x="1616" y="2221"/>
                    </a:lnTo>
                    <a:lnTo>
                      <a:pt x="1618" y="2248"/>
                    </a:lnTo>
                    <a:lnTo>
                      <a:pt x="1621" y="2271"/>
                    </a:lnTo>
                    <a:lnTo>
                      <a:pt x="1623" y="2299"/>
                    </a:lnTo>
                    <a:lnTo>
                      <a:pt x="1626" y="2329"/>
                    </a:lnTo>
                    <a:lnTo>
                      <a:pt x="1628" y="2344"/>
                    </a:lnTo>
                    <a:lnTo>
                      <a:pt x="1631" y="2370"/>
                    </a:lnTo>
                    <a:lnTo>
                      <a:pt x="1633" y="2393"/>
                    </a:lnTo>
                    <a:lnTo>
                      <a:pt x="1636" y="2404"/>
                    </a:lnTo>
                    <a:lnTo>
                      <a:pt x="1638" y="2435"/>
                    </a:lnTo>
                    <a:lnTo>
                      <a:pt x="1641" y="2455"/>
                    </a:lnTo>
                    <a:lnTo>
                      <a:pt x="1643" y="2470"/>
                    </a:lnTo>
                    <a:lnTo>
                      <a:pt x="1646" y="2490"/>
                    </a:lnTo>
                    <a:lnTo>
                      <a:pt x="1648" y="2501"/>
                    </a:lnTo>
                    <a:lnTo>
                      <a:pt x="1651" y="2515"/>
                    </a:lnTo>
                    <a:lnTo>
                      <a:pt x="1653" y="2528"/>
                    </a:lnTo>
                    <a:lnTo>
                      <a:pt x="1656" y="2538"/>
                    </a:lnTo>
                    <a:lnTo>
                      <a:pt x="1658" y="2557"/>
                    </a:lnTo>
                    <a:lnTo>
                      <a:pt x="1661" y="2577"/>
                    </a:lnTo>
                    <a:lnTo>
                      <a:pt x="1663" y="2592"/>
                    </a:lnTo>
                    <a:lnTo>
                      <a:pt x="1666" y="2609"/>
                    </a:lnTo>
                    <a:lnTo>
                      <a:pt x="1668" y="2627"/>
                    </a:lnTo>
                    <a:lnTo>
                      <a:pt x="1671" y="2648"/>
                    </a:lnTo>
                    <a:lnTo>
                      <a:pt x="1673" y="2655"/>
                    </a:lnTo>
                    <a:lnTo>
                      <a:pt x="1676" y="2663"/>
                    </a:lnTo>
                    <a:lnTo>
                      <a:pt x="1679" y="2663"/>
                    </a:lnTo>
                    <a:lnTo>
                      <a:pt x="1681" y="2671"/>
                    </a:lnTo>
                    <a:lnTo>
                      <a:pt x="1684" y="2675"/>
                    </a:lnTo>
                    <a:lnTo>
                      <a:pt x="1686" y="2685"/>
                    </a:lnTo>
                    <a:lnTo>
                      <a:pt x="1689" y="2694"/>
                    </a:lnTo>
                    <a:lnTo>
                      <a:pt x="1691" y="2698"/>
                    </a:lnTo>
                    <a:lnTo>
                      <a:pt x="1694" y="2685"/>
                    </a:lnTo>
                    <a:lnTo>
                      <a:pt x="1696" y="1972"/>
                    </a:lnTo>
                    <a:lnTo>
                      <a:pt x="1699" y="1729"/>
                    </a:lnTo>
                    <a:lnTo>
                      <a:pt x="1701" y="1828"/>
                    </a:lnTo>
                    <a:lnTo>
                      <a:pt x="1704" y="1882"/>
                    </a:lnTo>
                    <a:lnTo>
                      <a:pt x="1706" y="1931"/>
                    </a:lnTo>
                    <a:lnTo>
                      <a:pt x="1709" y="1968"/>
                    </a:lnTo>
                    <a:lnTo>
                      <a:pt x="1711" y="2000"/>
                    </a:lnTo>
                    <a:lnTo>
                      <a:pt x="1714" y="2028"/>
                    </a:lnTo>
                    <a:lnTo>
                      <a:pt x="1716" y="2046"/>
                    </a:lnTo>
                    <a:lnTo>
                      <a:pt x="1719" y="1591"/>
                    </a:lnTo>
                    <a:lnTo>
                      <a:pt x="1721" y="141"/>
                    </a:lnTo>
                    <a:lnTo>
                      <a:pt x="1724" y="109"/>
                    </a:lnTo>
                    <a:lnTo>
                      <a:pt x="1726" y="104"/>
                    </a:lnTo>
                    <a:lnTo>
                      <a:pt x="1729" y="102"/>
                    </a:lnTo>
                    <a:lnTo>
                      <a:pt x="1731" y="97"/>
                    </a:lnTo>
                    <a:lnTo>
                      <a:pt x="1734" y="95"/>
                    </a:lnTo>
                    <a:lnTo>
                      <a:pt x="1736" y="90"/>
                    </a:lnTo>
                    <a:lnTo>
                      <a:pt x="1739" y="89"/>
                    </a:lnTo>
                    <a:lnTo>
                      <a:pt x="1741" y="86"/>
                    </a:lnTo>
                    <a:lnTo>
                      <a:pt x="1744" y="86"/>
                    </a:lnTo>
                    <a:lnTo>
                      <a:pt x="1746" y="82"/>
                    </a:lnTo>
                    <a:lnTo>
                      <a:pt x="1749" y="81"/>
                    </a:lnTo>
                    <a:lnTo>
                      <a:pt x="1752" y="78"/>
                    </a:lnTo>
                    <a:lnTo>
                      <a:pt x="1754" y="76"/>
                    </a:lnTo>
                    <a:lnTo>
                      <a:pt x="1757" y="73"/>
                    </a:lnTo>
                    <a:lnTo>
                      <a:pt x="1759" y="71"/>
                    </a:lnTo>
                    <a:lnTo>
                      <a:pt x="1762" y="69"/>
                    </a:lnTo>
                    <a:lnTo>
                      <a:pt x="1764" y="67"/>
                    </a:lnTo>
                    <a:lnTo>
                      <a:pt x="1767" y="66"/>
                    </a:lnTo>
                    <a:lnTo>
                      <a:pt x="1769" y="64"/>
                    </a:lnTo>
                    <a:lnTo>
                      <a:pt x="1772" y="61"/>
                    </a:lnTo>
                    <a:lnTo>
                      <a:pt x="1774" y="61"/>
                    </a:lnTo>
                    <a:lnTo>
                      <a:pt x="1777" y="58"/>
                    </a:lnTo>
                    <a:lnTo>
                      <a:pt x="1779" y="56"/>
                    </a:lnTo>
                    <a:lnTo>
                      <a:pt x="1782" y="56"/>
                    </a:lnTo>
                    <a:lnTo>
                      <a:pt x="1784" y="54"/>
                    </a:lnTo>
                    <a:lnTo>
                      <a:pt x="1787" y="52"/>
                    </a:lnTo>
                    <a:lnTo>
                      <a:pt x="1789" y="50"/>
                    </a:lnTo>
                    <a:lnTo>
                      <a:pt x="1792" y="48"/>
                    </a:lnTo>
                    <a:lnTo>
                      <a:pt x="1794" y="48"/>
                    </a:lnTo>
                    <a:lnTo>
                      <a:pt x="1797" y="47"/>
                    </a:lnTo>
                    <a:lnTo>
                      <a:pt x="1799" y="46"/>
                    </a:lnTo>
                    <a:lnTo>
                      <a:pt x="1802" y="44"/>
                    </a:lnTo>
                    <a:lnTo>
                      <a:pt x="1804" y="43"/>
                    </a:lnTo>
                    <a:lnTo>
                      <a:pt x="1807" y="40"/>
                    </a:lnTo>
                    <a:lnTo>
                      <a:pt x="1809" y="41"/>
                    </a:lnTo>
                    <a:lnTo>
                      <a:pt x="1812" y="39"/>
                    </a:lnTo>
                    <a:lnTo>
                      <a:pt x="1814" y="35"/>
                    </a:lnTo>
                    <a:lnTo>
                      <a:pt x="1817" y="34"/>
                    </a:lnTo>
                    <a:lnTo>
                      <a:pt x="1819" y="33"/>
                    </a:lnTo>
                    <a:lnTo>
                      <a:pt x="1822" y="32"/>
                    </a:lnTo>
                    <a:lnTo>
                      <a:pt x="1825" y="31"/>
                    </a:lnTo>
                    <a:lnTo>
                      <a:pt x="1827" y="31"/>
                    </a:lnTo>
                    <a:lnTo>
                      <a:pt x="1830" y="31"/>
                    </a:lnTo>
                    <a:lnTo>
                      <a:pt x="1832" y="30"/>
                    </a:lnTo>
                    <a:lnTo>
                      <a:pt x="1835" y="29"/>
                    </a:lnTo>
                    <a:lnTo>
                      <a:pt x="1837" y="29"/>
                    </a:lnTo>
                    <a:lnTo>
                      <a:pt x="1840" y="28"/>
                    </a:lnTo>
                    <a:lnTo>
                      <a:pt x="1842" y="27"/>
                    </a:lnTo>
                    <a:lnTo>
                      <a:pt x="1845" y="27"/>
                    </a:lnTo>
                    <a:lnTo>
                      <a:pt x="1847" y="27"/>
                    </a:lnTo>
                    <a:lnTo>
                      <a:pt x="1850" y="29"/>
                    </a:lnTo>
                    <a:lnTo>
                      <a:pt x="1852" y="31"/>
                    </a:lnTo>
                    <a:lnTo>
                      <a:pt x="1855" y="41"/>
                    </a:lnTo>
                    <a:lnTo>
                      <a:pt x="1857" y="59"/>
                    </a:lnTo>
                    <a:lnTo>
                      <a:pt x="1860" y="86"/>
                    </a:lnTo>
                    <a:lnTo>
                      <a:pt x="1862" y="126"/>
                    </a:lnTo>
                    <a:lnTo>
                      <a:pt x="1865" y="167"/>
                    </a:lnTo>
                    <a:lnTo>
                      <a:pt x="1867" y="205"/>
                    </a:lnTo>
                    <a:lnTo>
                      <a:pt x="1870" y="231"/>
                    </a:lnTo>
                    <a:lnTo>
                      <a:pt x="1872" y="235"/>
                    </a:lnTo>
                    <a:lnTo>
                      <a:pt x="1875" y="204"/>
                    </a:lnTo>
                    <a:lnTo>
                      <a:pt x="1877" y="155"/>
                    </a:lnTo>
                    <a:lnTo>
                      <a:pt x="1880" y="106"/>
                    </a:lnTo>
                    <a:lnTo>
                      <a:pt x="1882" y="67"/>
                    </a:lnTo>
                    <a:lnTo>
                      <a:pt x="1885" y="44"/>
                    </a:lnTo>
                    <a:lnTo>
                      <a:pt x="1887" y="32"/>
                    </a:lnTo>
                    <a:lnTo>
                      <a:pt x="1890" y="27"/>
                    </a:lnTo>
                    <a:lnTo>
                      <a:pt x="1892" y="25"/>
                    </a:lnTo>
                    <a:lnTo>
                      <a:pt x="1895" y="23"/>
                    </a:lnTo>
                    <a:lnTo>
                      <a:pt x="1898" y="22"/>
                    </a:lnTo>
                    <a:lnTo>
                      <a:pt x="1900" y="20"/>
                    </a:lnTo>
                    <a:lnTo>
                      <a:pt x="1903" y="20"/>
                    </a:lnTo>
                    <a:lnTo>
                      <a:pt x="1905" y="20"/>
                    </a:lnTo>
                    <a:lnTo>
                      <a:pt x="1908" y="20"/>
                    </a:lnTo>
                    <a:lnTo>
                      <a:pt x="1910" y="19"/>
                    </a:lnTo>
                    <a:lnTo>
                      <a:pt x="1913" y="19"/>
                    </a:lnTo>
                    <a:lnTo>
                      <a:pt x="1915" y="19"/>
                    </a:lnTo>
                    <a:lnTo>
                      <a:pt x="1918" y="19"/>
                    </a:lnTo>
                    <a:lnTo>
                      <a:pt x="1920" y="18"/>
                    </a:lnTo>
                    <a:lnTo>
                      <a:pt x="1923" y="18"/>
                    </a:lnTo>
                    <a:lnTo>
                      <a:pt x="1925" y="18"/>
                    </a:lnTo>
                    <a:lnTo>
                      <a:pt x="1928" y="17"/>
                    </a:lnTo>
                    <a:lnTo>
                      <a:pt x="1930" y="17"/>
                    </a:lnTo>
                    <a:lnTo>
                      <a:pt x="1933" y="16"/>
                    </a:lnTo>
                    <a:lnTo>
                      <a:pt x="1935" y="15"/>
                    </a:lnTo>
                    <a:lnTo>
                      <a:pt x="1938" y="15"/>
                    </a:lnTo>
                    <a:lnTo>
                      <a:pt x="1940" y="15"/>
                    </a:lnTo>
                    <a:lnTo>
                      <a:pt x="1943" y="15"/>
                    </a:lnTo>
                    <a:lnTo>
                      <a:pt x="1945" y="15"/>
                    </a:lnTo>
                    <a:lnTo>
                      <a:pt x="1948" y="15"/>
                    </a:lnTo>
                    <a:lnTo>
                      <a:pt x="1950" y="14"/>
                    </a:lnTo>
                    <a:lnTo>
                      <a:pt x="1953" y="15"/>
                    </a:lnTo>
                    <a:lnTo>
                      <a:pt x="1955" y="14"/>
                    </a:lnTo>
                    <a:lnTo>
                      <a:pt x="1958" y="14"/>
                    </a:lnTo>
                    <a:lnTo>
                      <a:pt x="1960" y="13"/>
                    </a:lnTo>
                    <a:lnTo>
                      <a:pt x="1963" y="13"/>
                    </a:lnTo>
                    <a:lnTo>
                      <a:pt x="1965" y="13"/>
                    </a:lnTo>
                    <a:lnTo>
                      <a:pt x="1968" y="12"/>
                    </a:lnTo>
                    <a:lnTo>
                      <a:pt x="1971" y="12"/>
                    </a:lnTo>
                    <a:lnTo>
                      <a:pt x="1973" y="12"/>
                    </a:lnTo>
                    <a:lnTo>
                      <a:pt x="1976" y="12"/>
                    </a:lnTo>
                    <a:lnTo>
                      <a:pt x="1978" y="12"/>
                    </a:lnTo>
                    <a:lnTo>
                      <a:pt x="1981" y="12"/>
                    </a:lnTo>
                    <a:lnTo>
                      <a:pt x="1983" y="11"/>
                    </a:lnTo>
                    <a:lnTo>
                      <a:pt x="1986" y="12"/>
                    </a:lnTo>
                    <a:lnTo>
                      <a:pt x="1988" y="13"/>
                    </a:lnTo>
                    <a:lnTo>
                      <a:pt x="1991" y="15"/>
                    </a:lnTo>
                    <a:lnTo>
                      <a:pt x="1993" y="17"/>
                    </a:lnTo>
                    <a:lnTo>
                      <a:pt x="1996" y="19"/>
                    </a:lnTo>
                    <a:lnTo>
                      <a:pt x="1998" y="19"/>
                    </a:lnTo>
                    <a:lnTo>
                      <a:pt x="2001" y="19"/>
                    </a:lnTo>
                    <a:lnTo>
                      <a:pt x="2003" y="17"/>
                    </a:lnTo>
                    <a:lnTo>
                      <a:pt x="2006" y="16"/>
                    </a:lnTo>
                    <a:lnTo>
                      <a:pt x="2008" y="15"/>
                    </a:lnTo>
                    <a:lnTo>
                      <a:pt x="2011" y="14"/>
                    </a:lnTo>
                    <a:lnTo>
                      <a:pt x="2013" y="14"/>
                    </a:lnTo>
                    <a:lnTo>
                      <a:pt x="2016" y="14"/>
                    </a:lnTo>
                    <a:lnTo>
                      <a:pt x="2018" y="13"/>
                    </a:lnTo>
                    <a:lnTo>
                      <a:pt x="2021" y="13"/>
                    </a:lnTo>
                    <a:lnTo>
                      <a:pt x="2023" y="13"/>
                    </a:lnTo>
                    <a:lnTo>
                      <a:pt x="2026" y="12"/>
                    </a:lnTo>
                    <a:lnTo>
                      <a:pt x="2028" y="12"/>
                    </a:lnTo>
                    <a:lnTo>
                      <a:pt x="2031" y="12"/>
                    </a:lnTo>
                    <a:lnTo>
                      <a:pt x="2033" y="11"/>
                    </a:lnTo>
                    <a:lnTo>
                      <a:pt x="2036" y="11"/>
                    </a:lnTo>
                    <a:lnTo>
                      <a:pt x="2038" y="11"/>
                    </a:lnTo>
                    <a:lnTo>
                      <a:pt x="2041" y="11"/>
                    </a:lnTo>
                    <a:lnTo>
                      <a:pt x="2044" y="12"/>
                    </a:lnTo>
                    <a:lnTo>
                      <a:pt x="2046" y="15"/>
                    </a:lnTo>
                    <a:lnTo>
                      <a:pt x="2049" y="21"/>
                    </a:lnTo>
                    <a:lnTo>
                      <a:pt x="2051" y="31"/>
                    </a:lnTo>
                    <a:lnTo>
                      <a:pt x="2054" y="44"/>
                    </a:lnTo>
                    <a:lnTo>
                      <a:pt x="2056" y="55"/>
                    </a:lnTo>
                    <a:lnTo>
                      <a:pt x="2059" y="60"/>
                    </a:lnTo>
                    <a:lnTo>
                      <a:pt x="2061" y="54"/>
                    </a:lnTo>
                    <a:lnTo>
                      <a:pt x="2064" y="43"/>
                    </a:lnTo>
                    <a:lnTo>
                      <a:pt x="2066" y="31"/>
                    </a:lnTo>
                    <a:lnTo>
                      <a:pt x="2069" y="21"/>
                    </a:lnTo>
                    <a:lnTo>
                      <a:pt x="2071" y="15"/>
                    </a:lnTo>
                    <a:lnTo>
                      <a:pt x="2074" y="12"/>
                    </a:lnTo>
                    <a:lnTo>
                      <a:pt x="2076" y="11"/>
                    </a:lnTo>
                    <a:lnTo>
                      <a:pt x="2079" y="10"/>
                    </a:lnTo>
                    <a:lnTo>
                      <a:pt x="2081" y="10"/>
                    </a:lnTo>
                    <a:lnTo>
                      <a:pt x="2084" y="9"/>
                    </a:lnTo>
                    <a:lnTo>
                      <a:pt x="2086" y="9"/>
                    </a:lnTo>
                    <a:lnTo>
                      <a:pt x="2089" y="9"/>
                    </a:lnTo>
                    <a:lnTo>
                      <a:pt x="2091" y="9"/>
                    </a:lnTo>
                    <a:lnTo>
                      <a:pt x="2094" y="9"/>
                    </a:lnTo>
                    <a:lnTo>
                      <a:pt x="2096" y="9"/>
                    </a:lnTo>
                    <a:lnTo>
                      <a:pt x="2099" y="9"/>
                    </a:lnTo>
                    <a:lnTo>
                      <a:pt x="2101" y="9"/>
                    </a:lnTo>
                    <a:lnTo>
                      <a:pt x="2104" y="8"/>
                    </a:lnTo>
                    <a:lnTo>
                      <a:pt x="2106" y="9"/>
                    </a:lnTo>
                    <a:lnTo>
                      <a:pt x="2109" y="9"/>
                    </a:lnTo>
                    <a:lnTo>
                      <a:pt x="2111" y="9"/>
                    </a:lnTo>
                    <a:lnTo>
                      <a:pt x="2114" y="9"/>
                    </a:lnTo>
                    <a:lnTo>
                      <a:pt x="2117" y="9"/>
                    </a:lnTo>
                    <a:lnTo>
                      <a:pt x="2119" y="9"/>
                    </a:lnTo>
                    <a:lnTo>
                      <a:pt x="2122" y="9"/>
                    </a:lnTo>
                    <a:lnTo>
                      <a:pt x="2124" y="9"/>
                    </a:lnTo>
                    <a:lnTo>
                      <a:pt x="2127" y="9"/>
                    </a:lnTo>
                    <a:lnTo>
                      <a:pt x="2129" y="8"/>
                    </a:lnTo>
                    <a:lnTo>
                      <a:pt x="2132" y="8"/>
                    </a:lnTo>
                    <a:lnTo>
                      <a:pt x="2134" y="7"/>
                    </a:lnTo>
                    <a:lnTo>
                      <a:pt x="2137" y="7"/>
                    </a:lnTo>
                    <a:lnTo>
                      <a:pt x="2139" y="7"/>
                    </a:lnTo>
                    <a:lnTo>
                      <a:pt x="2142" y="7"/>
                    </a:lnTo>
                    <a:lnTo>
                      <a:pt x="2144" y="7"/>
                    </a:lnTo>
                    <a:lnTo>
                      <a:pt x="2147" y="6"/>
                    </a:lnTo>
                    <a:lnTo>
                      <a:pt x="2149" y="6"/>
                    </a:lnTo>
                    <a:lnTo>
                      <a:pt x="2152" y="6"/>
                    </a:lnTo>
                    <a:lnTo>
                      <a:pt x="2154" y="6"/>
                    </a:lnTo>
                    <a:lnTo>
                      <a:pt x="2157" y="6"/>
                    </a:lnTo>
                    <a:lnTo>
                      <a:pt x="2159" y="6"/>
                    </a:lnTo>
                    <a:lnTo>
                      <a:pt x="2162" y="6"/>
                    </a:lnTo>
                    <a:lnTo>
                      <a:pt x="2164" y="6"/>
                    </a:lnTo>
                    <a:lnTo>
                      <a:pt x="2167" y="6"/>
                    </a:lnTo>
                    <a:lnTo>
                      <a:pt x="2169" y="6"/>
                    </a:lnTo>
                    <a:lnTo>
                      <a:pt x="2172" y="6"/>
                    </a:lnTo>
                    <a:lnTo>
                      <a:pt x="2174" y="6"/>
                    </a:lnTo>
                    <a:lnTo>
                      <a:pt x="2177" y="6"/>
                    </a:lnTo>
                    <a:lnTo>
                      <a:pt x="2179" y="6"/>
                    </a:lnTo>
                    <a:lnTo>
                      <a:pt x="2182" y="6"/>
                    </a:lnTo>
                    <a:lnTo>
                      <a:pt x="2184" y="8"/>
                    </a:lnTo>
                    <a:lnTo>
                      <a:pt x="2187" y="12"/>
                    </a:lnTo>
                    <a:lnTo>
                      <a:pt x="2190" y="19"/>
                    </a:lnTo>
                    <a:lnTo>
                      <a:pt x="2192" y="27"/>
                    </a:lnTo>
                    <a:lnTo>
                      <a:pt x="2195" y="34"/>
                    </a:lnTo>
                    <a:lnTo>
                      <a:pt x="2197" y="36"/>
                    </a:lnTo>
                    <a:lnTo>
                      <a:pt x="2200" y="31"/>
                    </a:lnTo>
                    <a:lnTo>
                      <a:pt x="2202" y="23"/>
                    </a:lnTo>
                    <a:lnTo>
                      <a:pt x="2205" y="16"/>
                    </a:lnTo>
                    <a:lnTo>
                      <a:pt x="2207" y="12"/>
                    </a:lnTo>
                    <a:lnTo>
                      <a:pt x="2210" y="10"/>
                    </a:lnTo>
                    <a:lnTo>
                      <a:pt x="2212" y="10"/>
                    </a:lnTo>
                    <a:lnTo>
                      <a:pt x="2215" y="11"/>
                    </a:lnTo>
                    <a:lnTo>
                      <a:pt x="2217" y="12"/>
                    </a:lnTo>
                    <a:lnTo>
                      <a:pt x="2220" y="12"/>
                    </a:lnTo>
                    <a:lnTo>
                      <a:pt x="2222" y="12"/>
                    </a:lnTo>
                    <a:lnTo>
                      <a:pt x="2225" y="11"/>
                    </a:lnTo>
                    <a:lnTo>
                      <a:pt x="2227" y="9"/>
                    </a:lnTo>
                    <a:lnTo>
                      <a:pt x="2230" y="8"/>
                    </a:lnTo>
                    <a:lnTo>
                      <a:pt x="2232" y="7"/>
                    </a:lnTo>
                    <a:lnTo>
                      <a:pt x="2235" y="6"/>
                    </a:lnTo>
                    <a:lnTo>
                      <a:pt x="2237" y="5"/>
                    </a:lnTo>
                    <a:lnTo>
                      <a:pt x="2240" y="5"/>
                    </a:lnTo>
                    <a:lnTo>
                      <a:pt x="2242" y="4"/>
                    </a:lnTo>
                    <a:lnTo>
                      <a:pt x="2245" y="5"/>
                    </a:lnTo>
                    <a:lnTo>
                      <a:pt x="2247" y="5"/>
                    </a:lnTo>
                    <a:lnTo>
                      <a:pt x="2250" y="5"/>
                    </a:lnTo>
                    <a:lnTo>
                      <a:pt x="2252" y="6"/>
                    </a:lnTo>
                    <a:lnTo>
                      <a:pt x="2255" y="8"/>
                    </a:lnTo>
                    <a:lnTo>
                      <a:pt x="2257" y="9"/>
                    </a:lnTo>
                    <a:lnTo>
                      <a:pt x="2260" y="10"/>
                    </a:lnTo>
                    <a:lnTo>
                      <a:pt x="2263" y="10"/>
                    </a:lnTo>
                    <a:lnTo>
                      <a:pt x="2265" y="8"/>
                    </a:lnTo>
                    <a:lnTo>
                      <a:pt x="2268" y="6"/>
                    </a:lnTo>
                    <a:lnTo>
                      <a:pt x="2270" y="5"/>
                    </a:lnTo>
                    <a:lnTo>
                      <a:pt x="2273" y="4"/>
                    </a:lnTo>
                    <a:lnTo>
                      <a:pt x="2275" y="4"/>
                    </a:lnTo>
                    <a:lnTo>
                      <a:pt x="2278" y="4"/>
                    </a:lnTo>
                    <a:lnTo>
                      <a:pt x="2280" y="4"/>
                    </a:lnTo>
                    <a:lnTo>
                      <a:pt x="2283" y="4"/>
                    </a:lnTo>
                    <a:lnTo>
                      <a:pt x="2285" y="3"/>
                    </a:lnTo>
                    <a:lnTo>
                      <a:pt x="2288" y="3"/>
                    </a:lnTo>
                    <a:lnTo>
                      <a:pt x="2290" y="3"/>
                    </a:lnTo>
                    <a:lnTo>
                      <a:pt x="2293" y="3"/>
                    </a:lnTo>
                    <a:lnTo>
                      <a:pt x="2295" y="3"/>
                    </a:lnTo>
                    <a:lnTo>
                      <a:pt x="2298" y="3"/>
                    </a:lnTo>
                    <a:lnTo>
                      <a:pt x="2300" y="3"/>
                    </a:lnTo>
                    <a:lnTo>
                      <a:pt x="2303" y="3"/>
                    </a:lnTo>
                    <a:lnTo>
                      <a:pt x="2305" y="3"/>
                    </a:lnTo>
                    <a:lnTo>
                      <a:pt x="2308" y="3"/>
                    </a:lnTo>
                    <a:lnTo>
                      <a:pt x="2310" y="3"/>
                    </a:lnTo>
                    <a:lnTo>
                      <a:pt x="2313" y="3"/>
                    </a:lnTo>
                    <a:lnTo>
                      <a:pt x="2315" y="3"/>
                    </a:lnTo>
                    <a:lnTo>
                      <a:pt x="2318" y="3"/>
                    </a:lnTo>
                    <a:lnTo>
                      <a:pt x="2320" y="3"/>
                    </a:lnTo>
                    <a:lnTo>
                      <a:pt x="2323" y="3"/>
                    </a:lnTo>
                    <a:lnTo>
                      <a:pt x="2325" y="4"/>
                    </a:lnTo>
                    <a:lnTo>
                      <a:pt x="2328" y="4"/>
                    </a:lnTo>
                    <a:lnTo>
                      <a:pt x="2330" y="3"/>
                    </a:lnTo>
                    <a:lnTo>
                      <a:pt x="2333" y="4"/>
                    </a:lnTo>
                    <a:lnTo>
                      <a:pt x="2335" y="5"/>
                    </a:lnTo>
                    <a:lnTo>
                      <a:pt x="2338" y="5"/>
                    </a:lnTo>
                    <a:lnTo>
                      <a:pt x="2341" y="6"/>
                    </a:lnTo>
                    <a:lnTo>
                      <a:pt x="2343" y="7"/>
                    </a:lnTo>
                    <a:lnTo>
                      <a:pt x="2346" y="7"/>
                    </a:lnTo>
                    <a:lnTo>
                      <a:pt x="2348" y="8"/>
                    </a:lnTo>
                    <a:lnTo>
                      <a:pt x="2351" y="10"/>
                    </a:lnTo>
                    <a:lnTo>
                      <a:pt x="2353" y="17"/>
                    </a:lnTo>
                    <a:lnTo>
                      <a:pt x="2356" y="27"/>
                    </a:lnTo>
                    <a:lnTo>
                      <a:pt x="2358" y="36"/>
                    </a:lnTo>
                    <a:lnTo>
                      <a:pt x="2361" y="45"/>
                    </a:lnTo>
                    <a:lnTo>
                      <a:pt x="2363" y="59"/>
                    </a:lnTo>
                    <a:lnTo>
                      <a:pt x="2366" y="93"/>
                    </a:lnTo>
                    <a:lnTo>
                      <a:pt x="2368" y="142"/>
                    </a:lnTo>
                    <a:lnTo>
                      <a:pt x="2371" y="195"/>
                    </a:lnTo>
                    <a:lnTo>
                      <a:pt x="2373" y="212"/>
                    </a:lnTo>
                    <a:lnTo>
                      <a:pt x="2376" y="176"/>
                    </a:lnTo>
                    <a:lnTo>
                      <a:pt x="2378" y="116"/>
                    </a:lnTo>
                    <a:lnTo>
                      <a:pt x="2381" y="59"/>
                    </a:lnTo>
                    <a:lnTo>
                      <a:pt x="2383" y="27"/>
                    </a:lnTo>
                    <a:lnTo>
                      <a:pt x="2386" y="12"/>
                    </a:lnTo>
                    <a:lnTo>
                      <a:pt x="2388" y="7"/>
                    </a:lnTo>
                    <a:lnTo>
                      <a:pt x="2391" y="5"/>
                    </a:lnTo>
                    <a:lnTo>
                      <a:pt x="2393" y="4"/>
                    </a:lnTo>
                    <a:lnTo>
                      <a:pt x="2396" y="4"/>
                    </a:lnTo>
                    <a:lnTo>
                      <a:pt x="2398" y="4"/>
                    </a:lnTo>
                    <a:lnTo>
                      <a:pt x="2401" y="4"/>
                    </a:lnTo>
                    <a:lnTo>
                      <a:pt x="2403" y="4"/>
                    </a:lnTo>
                    <a:lnTo>
                      <a:pt x="2406" y="5"/>
                    </a:lnTo>
                    <a:lnTo>
                      <a:pt x="2408" y="5"/>
                    </a:lnTo>
                    <a:lnTo>
                      <a:pt x="2411" y="5"/>
                    </a:lnTo>
                    <a:lnTo>
                      <a:pt x="2414" y="4"/>
                    </a:lnTo>
                    <a:lnTo>
                      <a:pt x="2416" y="4"/>
                    </a:lnTo>
                    <a:lnTo>
                      <a:pt x="2419" y="3"/>
                    </a:lnTo>
                    <a:lnTo>
                      <a:pt x="2421" y="3"/>
                    </a:lnTo>
                    <a:lnTo>
                      <a:pt x="2424" y="3"/>
                    </a:lnTo>
                    <a:lnTo>
                      <a:pt x="2426" y="3"/>
                    </a:lnTo>
                    <a:lnTo>
                      <a:pt x="2429" y="3"/>
                    </a:lnTo>
                    <a:lnTo>
                      <a:pt x="2431" y="3"/>
                    </a:lnTo>
                    <a:lnTo>
                      <a:pt x="2434" y="3"/>
                    </a:lnTo>
                    <a:lnTo>
                      <a:pt x="2436" y="3"/>
                    </a:lnTo>
                    <a:lnTo>
                      <a:pt x="2439" y="3"/>
                    </a:lnTo>
                    <a:lnTo>
                      <a:pt x="2441" y="3"/>
                    </a:lnTo>
                    <a:lnTo>
                      <a:pt x="2444" y="3"/>
                    </a:lnTo>
                    <a:lnTo>
                      <a:pt x="2446" y="3"/>
                    </a:lnTo>
                    <a:lnTo>
                      <a:pt x="2449" y="2"/>
                    </a:lnTo>
                    <a:lnTo>
                      <a:pt x="2451" y="3"/>
                    </a:lnTo>
                    <a:lnTo>
                      <a:pt x="2454" y="2"/>
                    </a:lnTo>
                    <a:lnTo>
                      <a:pt x="2456" y="2"/>
                    </a:lnTo>
                    <a:lnTo>
                      <a:pt x="2459" y="2"/>
                    </a:lnTo>
                    <a:lnTo>
                      <a:pt x="2461" y="2"/>
                    </a:lnTo>
                    <a:lnTo>
                      <a:pt x="2464" y="2"/>
                    </a:lnTo>
                    <a:lnTo>
                      <a:pt x="2466" y="2"/>
                    </a:lnTo>
                    <a:lnTo>
                      <a:pt x="2469" y="2"/>
                    </a:lnTo>
                    <a:lnTo>
                      <a:pt x="2471" y="2"/>
                    </a:lnTo>
                    <a:lnTo>
                      <a:pt x="2474" y="3"/>
                    </a:lnTo>
                    <a:lnTo>
                      <a:pt x="2476" y="4"/>
                    </a:lnTo>
                    <a:lnTo>
                      <a:pt x="2479" y="11"/>
                    </a:lnTo>
                    <a:lnTo>
                      <a:pt x="2481" y="27"/>
                    </a:lnTo>
                    <a:lnTo>
                      <a:pt x="2484" y="51"/>
                    </a:lnTo>
                    <a:lnTo>
                      <a:pt x="2487" y="81"/>
                    </a:lnTo>
                    <a:lnTo>
                      <a:pt x="2489" y="103"/>
                    </a:lnTo>
                    <a:lnTo>
                      <a:pt x="2492" y="101"/>
                    </a:lnTo>
                    <a:lnTo>
                      <a:pt x="2494" y="75"/>
                    </a:lnTo>
                    <a:lnTo>
                      <a:pt x="2497" y="44"/>
                    </a:lnTo>
                    <a:lnTo>
                      <a:pt x="2499" y="24"/>
                    </a:lnTo>
                    <a:lnTo>
                      <a:pt x="2502" y="15"/>
                    </a:lnTo>
                    <a:lnTo>
                      <a:pt x="2504" y="11"/>
                    </a:lnTo>
                    <a:lnTo>
                      <a:pt x="2507" y="9"/>
                    </a:lnTo>
                    <a:lnTo>
                      <a:pt x="2509" y="8"/>
                    </a:lnTo>
                    <a:lnTo>
                      <a:pt x="2512" y="8"/>
                    </a:lnTo>
                    <a:lnTo>
                      <a:pt x="2514" y="8"/>
                    </a:lnTo>
                    <a:lnTo>
                      <a:pt x="2517" y="7"/>
                    </a:lnTo>
                    <a:lnTo>
                      <a:pt x="2519" y="6"/>
                    </a:lnTo>
                    <a:lnTo>
                      <a:pt x="2522" y="5"/>
                    </a:lnTo>
                    <a:lnTo>
                      <a:pt x="2524" y="5"/>
                    </a:lnTo>
                    <a:lnTo>
                      <a:pt x="2527" y="5"/>
                    </a:lnTo>
                    <a:lnTo>
                      <a:pt x="2529" y="5"/>
                    </a:lnTo>
                    <a:lnTo>
                      <a:pt x="2532" y="6"/>
                    </a:lnTo>
                    <a:lnTo>
                      <a:pt x="2534" y="7"/>
                    </a:lnTo>
                    <a:lnTo>
                      <a:pt x="2537" y="9"/>
                    </a:lnTo>
                    <a:lnTo>
                      <a:pt x="2539" y="11"/>
                    </a:lnTo>
                    <a:lnTo>
                      <a:pt x="2542" y="10"/>
                    </a:lnTo>
                    <a:lnTo>
                      <a:pt x="2544" y="9"/>
                    </a:lnTo>
                    <a:lnTo>
                      <a:pt x="2547" y="6"/>
                    </a:lnTo>
                    <a:lnTo>
                      <a:pt x="2549" y="4"/>
                    </a:lnTo>
                    <a:lnTo>
                      <a:pt x="2552" y="4"/>
                    </a:lnTo>
                    <a:lnTo>
                      <a:pt x="2554" y="3"/>
                    </a:lnTo>
                    <a:lnTo>
                      <a:pt x="2557" y="3"/>
                    </a:lnTo>
                    <a:lnTo>
                      <a:pt x="2560" y="3"/>
                    </a:lnTo>
                    <a:lnTo>
                      <a:pt x="2562" y="3"/>
                    </a:lnTo>
                    <a:lnTo>
                      <a:pt x="2565" y="3"/>
                    </a:lnTo>
                    <a:lnTo>
                      <a:pt x="2567" y="3"/>
                    </a:lnTo>
                    <a:lnTo>
                      <a:pt x="2570" y="3"/>
                    </a:lnTo>
                    <a:lnTo>
                      <a:pt x="2572" y="3"/>
                    </a:lnTo>
                    <a:lnTo>
                      <a:pt x="2575" y="3"/>
                    </a:lnTo>
                    <a:lnTo>
                      <a:pt x="2577" y="2"/>
                    </a:lnTo>
                    <a:lnTo>
                      <a:pt x="2580" y="2"/>
                    </a:lnTo>
                    <a:lnTo>
                      <a:pt x="2582" y="2"/>
                    </a:lnTo>
                    <a:lnTo>
                      <a:pt x="2585" y="2"/>
                    </a:lnTo>
                    <a:lnTo>
                      <a:pt x="2587" y="3"/>
                    </a:lnTo>
                    <a:lnTo>
                      <a:pt x="2590" y="3"/>
                    </a:lnTo>
                    <a:lnTo>
                      <a:pt x="2592" y="4"/>
                    </a:lnTo>
                    <a:lnTo>
                      <a:pt x="2595" y="5"/>
                    </a:lnTo>
                    <a:lnTo>
                      <a:pt x="2597" y="7"/>
                    </a:lnTo>
                    <a:lnTo>
                      <a:pt x="2600" y="12"/>
                    </a:lnTo>
                    <a:lnTo>
                      <a:pt x="2602" y="17"/>
                    </a:lnTo>
                    <a:lnTo>
                      <a:pt x="2605" y="19"/>
                    </a:lnTo>
                    <a:lnTo>
                      <a:pt x="2607" y="18"/>
                    </a:lnTo>
                    <a:lnTo>
                      <a:pt x="2610" y="13"/>
                    </a:lnTo>
                    <a:lnTo>
                      <a:pt x="2612" y="7"/>
                    </a:lnTo>
                    <a:lnTo>
                      <a:pt x="2615" y="4"/>
                    </a:lnTo>
                    <a:lnTo>
                      <a:pt x="2617" y="3"/>
                    </a:lnTo>
                    <a:lnTo>
                      <a:pt x="2620" y="2"/>
                    </a:lnTo>
                    <a:lnTo>
                      <a:pt x="2622" y="2"/>
                    </a:lnTo>
                    <a:lnTo>
                      <a:pt x="2625" y="2"/>
                    </a:lnTo>
                    <a:lnTo>
                      <a:pt x="2627" y="2"/>
                    </a:lnTo>
                    <a:lnTo>
                      <a:pt x="2630" y="2"/>
                    </a:lnTo>
                    <a:lnTo>
                      <a:pt x="2633" y="2"/>
                    </a:lnTo>
                    <a:lnTo>
                      <a:pt x="2635" y="2"/>
                    </a:lnTo>
                    <a:lnTo>
                      <a:pt x="2638" y="2"/>
                    </a:lnTo>
                    <a:lnTo>
                      <a:pt x="2640" y="3"/>
                    </a:lnTo>
                    <a:lnTo>
                      <a:pt x="2643" y="3"/>
                    </a:lnTo>
                    <a:lnTo>
                      <a:pt x="2645" y="3"/>
                    </a:lnTo>
                    <a:lnTo>
                      <a:pt x="2648" y="3"/>
                    </a:lnTo>
                    <a:lnTo>
                      <a:pt x="2650" y="3"/>
                    </a:lnTo>
                    <a:lnTo>
                      <a:pt x="2653" y="3"/>
                    </a:lnTo>
                    <a:lnTo>
                      <a:pt x="2655" y="3"/>
                    </a:lnTo>
                    <a:lnTo>
                      <a:pt x="2658" y="2"/>
                    </a:lnTo>
                    <a:lnTo>
                      <a:pt x="2660" y="2"/>
                    </a:lnTo>
                    <a:lnTo>
                      <a:pt x="2663" y="3"/>
                    </a:lnTo>
                    <a:lnTo>
                      <a:pt x="2665" y="9"/>
                    </a:lnTo>
                    <a:lnTo>
                      <a:pt x="2668" y="33"/>
                    </a:lnTo>
                    <a:lnTo>
                      <a:pt x="2670" y="86"/>
                    </a:lnTo>
                    <a:lnTo>
                      <a:pt x="2673" y="172"/>
                    </a:lnTo>
                    <a:lnTo>
                      <a:pt x="2675" y="289"/>
                    </a:lnTo>
                    <a:lnTo>
                      <a:pt x="2678" y="409"/>
                    </a:lnTo>
                    <a:lnTo>
                      <a:pt x="2680" y="468"/>
                    </a:lnTo>
                    <a:lnTo>
                      <a:pt x="2683" y="408"/>
                    </a:lnTo>
                    <a:lnTo>
                      <a:pt x="2685" y="236"/>
                    </a:lnTo>
                    <a:lnTo>
                      <a:pt x="2688" y="95"/>
                    </a:lnTo>
                    <a:lnTo>
                      <a:pt x="2690" y="33"/>
                    </a:lnTo>
                    <a:lnTo>
                      <a:pt x="2693" y="14"/>
                    </a:lnTo>
                    <a:lnTo>
                      <a:pt x="2695" y="8"/>
                    </a:lnTo>
                    <a:lnTo>
                      <a:pt x="2698" y="7"/>
                    </a:lnTo>
                    <a:lnTo>
                      <a:pt x="2700" y="6"/>
                    </a:lnTo>
                    <a:lnTo>
                      <a:pt x="2703" y="5"/>
                    </a:lnTo>
                    <a:lnTo>
                      <a:pt x="2706" y="5"/>
                    </a:lnTo>
                    <a:lnTo>
                      <a:pt x="2708" y="4"/>
                    </a:lnTo>
                    <a:lnTo>
                      <a:pt x="2711" y="4"/>
                    </a:lnTo>
                    <a:lnTo>
                      <a:pt x="2713" y="4"/>
                    </a:lnTo>
                    <a:lnTo>
                      <a:pt x="2716" y="4"/>
                    </a:lnTo>
                    <a:lnTo>
                      <a:pt x="2718" y="4"/>
                    </a:lnTo>
                    <a:lnTo>
                      <a:pt x="2721" y="4"/>
                    </a:lnTo>
                    <a:lnTo>
                      <a:pt x="2723" y="4"/>
                    </a:lnTo>
                    <a:lnTo>
                      <a:pt x="2726" y="5"/>
                    </a:lnTo>
                    <a:lnTo>
                      <a:pt x="2728" y="5"/>
                    </a:lnTo>
                    <a:lnTo>
                      <a:pt x="2731" y="5"/>
                    </a:lnTo>
                    <a:lnTo>
                      <a:pt x="2733" y="6"/>
                    </a:lnTo>
                    <a:lnTo>
                      <a:pt x="2736" y="6"/>
                    </a:lnTo>
                    <a:lnTo>
                      <a:pt x="2738" y="6"/>
                    </a:lnTo>
                    <a:lnTo>
                      <a:pt x="2741" y="7"/>
                    </a:lnTo>
                    <a:lnTo>
                      <a:pt x="2743" y="8"/>
                    </a:lnTo>
                    <a:lnTo>
                      <a:pt x="2746" y="9"/>
                    </a:lnTo>
                    <a:lnTo>
                      <a:pt x="2748" y="9"/>
                    </a:lnTo>
                    <a:lnTo>
                      <a:pt x="2751" y="9"/>
                    </a:lnTo>
                    <a:lnTo>
                      <a:pt x="2753" y="9"/>
                    </a:lnTo>
                    <a:lnTo>
                      <a:pt x="2756" y="9"/>
                    </a:lnTo>
                    <a:lnTo>
                      <a:pt x="2758" y="10"/>
                    </a:lnTo>
                    <a:lnTo>
                      <a:pt x="2761" y="11"/>
                    </a:lnTo>
                    <a:lnTo>
                      <a:pt x="2763" y="11"/>
                    </a:lnTo>
                    <a:lnTo>
                      <a:pt x="2766" y="12"/>
                    </a:lnTo>
                    <a:lnTo>
                      <a:pt x="2768" y="13"/>
                    </a:lnTo>
                    <a:lnTo>
                      <a:pt x="2771" y="14"/>
                    </a:lnTo>
                    <a:lnTo>
                      <a:pt x="2773" y="13"/>
                    </a:lnTo>
                    <a:lnTo>
                      <a:pt x="2776" y="10"/>
                    </a:lnTo>
                    <a:lnTo>
                      <a:pt x="2779" y="9"/>
                    </a:lnTo>
                    <a:lnTo>
                      <a:pt x="2781" y="9"/>
                    </a:lnTo>
                    <a:lnTo>
                      <a:pt x="2784" y="8"/>
                    </a:lnTo>
                    <a:lnTo>
                      <a:pt x="2786" y="6"/>
                    </a:lnTo>
                    <a:lnTo>
                      <a:pt x="2789" y="5"/>
                    </a:lnTo>
                    <a:lnTo>
                      <a:pt x="2791" y="5"/>
                    </a:lnTo>
                    <a:lnTo>
                      <a:pt x="2794" y="5"/>
                    </a:lnTo>
                    <a:lnTo>
                      <a:pt x="2796" y="5"/>
                    </a:lnTo>
                    <a:lnTo>
                      <a:pt x="2799" y="5"/>
                    </a:lnTo>
                    <a:lnTo>
                      <a:pt x="2801" y="5"/>
                    </a:lnTo>
                    <a:lnTo>
                      <a:pt x="2804" y="4"/>
                    </a:lnTo>
                    <a:lnTo>
                      <a:pt x="2806" y="4"/>
                    </a:lnTo>
                    <a:lnTo>
                      <a:pt x="2809" y="5"/>
                    </a:lnTo>
                    <a:lnTo>
                      <a:pt x="2811" y="5"/>
                    </a:lnTo>
                    <a:lnTo>
                      <a:pt x="2814" y="7"/>
                    </a:lnTo>
                    <a:lnTo>
                      <a:pt x="2816" y="9"/>
                    </a:lnTo>
                    <a:lnTo>
                      <a:pt x="2819" y="10"/>
                    </a:lnTo>
                    <a:lnTo>
                      <a:pt x="2821" y="10"/>
                    </a:lnTo>
                    <a:lnTo>
                      <a:pt x="2824" y="8"/>
                    </a:lnTo>
                    <a:lnTo>
                      <a:pt x="2826" y="7"/>
                    </a:lnTo>
                    <a:lnTo>
                      <a:pt x="2829" y="6"/>
                    </a:lnTo>
                    <a:lnTo>
                      <a:pt x="2831" y="6"/>
                    </a:lnTo>
                    <a:lnTo>
                      <a:pt x="2834" y="6"/>
                    </a:lnTo>
                    <a:lnTo>
                      <a:pt x="2836" y="7"/>
                    </a:lnTo>
                    <a:lnTo>
                      <a:pt x="2839" y="7"/>
                    </a:lnTo>
                    <a:lnTo>
                      <a:pt x="2841" y="7"/>
                    </a:lnTo>
                    <a:lnTo>
                      <a:pt x="2844" y="8"/>
                    </a:lnTo>
                    <a:lnTo>
                      <a:pt x="2846" y="9"/>
                    </a:lnTo>
                    <a:lnTo>
                      <a:pt x="2849" y="9"/>
                    </a:lnTo>
                    <a:lnTo>
                      <a:pt x="2852" y="10"/>
                    </a:lnTo>
                    <a:lnTo>
                      <a:pt x="2854" y="12"/>
                    </a:lnTo>
                    <a:lnTo>
                      <a:pt x="2857" y="19"/>
                    </a:lnTo>
                    <a:lnTo>
                      <a:pt x="2859" y="38"/>
                    </a:lnTo>
                    <a:lnTo>
                      <a:pt x="2862" y="78"/>
                    </a:lnTo>
                    <a:lnTo>
                      <a:pt x="2864" y="134"/>
                    </a:lnTo>
                    <a:lnTo>
                      <a:pt x="2867" y="169"/>
                    </a:lnTo>
                    <a:lnTo>
                      <a:pt x="2869" y="153"/>
                    </a:lnTo>
                    <a:lnTo>
                      <a:pt x="2872" y="105"/>
                    </a:lnTo>
                    <a:lnTo>
                      <a:pt x="2874" y="58"/>
                    </a:lnTo>
                    <a:lnTo>
                      <a:pt x="2877" y="29"/>
                    </a:lnTo>
                    <a:lnTo>
                      <a:pt x="2879" y="12"/>
                    </a:lnTo>
                    <a:lnTo>
                      <a:pt x="2882" y="7"/>
                    </a:lnTo>
                    <a:lnTo>
                      <a:pt x="2884" y="6"/>
                    </a:lnTo>
                    <a:lnTo>
                      <a:pt x="2887" y="6"/>
                    </a:lnTo>
                    <a:lnTo>
                      <a:pt x="2889" y="6"/>
                    </a:lnTo>
                    <a:lnTo>
                      <a:pt x="2892" y="6"/>
                    </a:lnTo>
                    <a:lnTo>
                      <a:pt x="2894" y="7"/>
                    </a:lnTo>
                    <a:lnTo>
                      <a:pt x="2897" y="16"/>
                    </a:lnTo>
                    <a:lnTo>
                      <a:pt x="2899" y="43"/>
                    </a:lnTo>
                    <a:lnTo>
                      <a:pt x="2902" y="104"/>
                    </a:lnTo>
                    <a:lnTo>
                      <a:pt x="2904" y="193"/>
                    </a:lnTo>
                    <a:lnTo>
                      <a:pt x="2907" y="262"/>
                    </a:lnTo>
                    <a:lnTo>
                      <a:pt x="2909" y="250"/>
                    </a:lnTo>
                    <a:lnTo>
                      <a:pt x="2912" y="169"/>
                    </a:lnTo>
                    <a:lnTo>
                      <a:pt x="2914" y="84"/>
                    </a:lnTo>
                    <a:lnTo>
                      <a:pt x="2917" y="32"/>
                    </a:lnTo>
                    <a:lnTo>
                      <a:pt x="2919" y="13"/>
                    </a:lnTo>
                    <a:lnTo>
                      <a:pt x="2922" y="8"/>
                    </a:lnTo>
                    <a:lnTo>
                      <a:pt x="2925" y="8"/>
                    </a:lnTo>
                    <a:lnTo>
                      <a:pt x="2927" y="7"/>
                    </a:lnTo>
                    <a:lnTo>
                      <a:pt x="2930" y="6"/>
                    </a:lnTo>
                    <a:lnTo>
                      <a:pt x="2932" y="8"/>
                    </a:lnTo>
                    <a:lnTo>
                      <a:pt x="2935" y="13"/>
                    </a:lnTo>
                    <a:lnTo>
                      <a:pt x="2937" y="18"/>
                    </a:lnTo>
                    <a:lnTo>
                      <a:pt x="2940" y="22"/>
                    </a:lnTo>
                    <a:lnTo>
                      <a:pt x="2942" y="20"/>
                    </a:lnTo>
                    <a:lnTo>
                      <a:pt x="2945" y="15"/>
                    </a:lnTo>
                    <a:lnTo>
                      <a:pt x="2947" y="9"/>
                    </a:lnTo>
                    <a:lnTo>
                      <a:pt x="2950" y="6"/>
                    </a:lnTo>
                    <a:lnTo>
                      <a:pt x="2952" y="5"/>
                    </a:lnTo>
                    <a:lnTo>
                      <a:pt x="2955" y="4"/>
                    </a:lnTo>
                    <a:lnTo>
                      <a:pt x="2957" y="3"/>
                    </a:lnTo>
                    <a:lnTo>
                      <a:pt x="2960" y="3"/>
                    </a:lnTo>
                    <a:lnTo>
                      <a:pt x="2962" y="3"/>
                    </a:lnTo>
                    <a:lnTo>
                      <a:pt x="2965" y="3"/>
                    </a:lnTo>
                    <a:lnTo>
                      <a:pt x="2967" y="3"/>
                    </a:lnTo>
                    <a:lnTo>
                      <a:pt x="2970" y="2"/>
                    </a:lnTo>
                    <a:lnTo>
                      <a:pt x="2972" y="2"/>
                    </a:lnTo>
                    <a:lnTo>
                      <a:pt x="2975" y="3"/>
                    </a:lnTo>
                    <a:lnTo>
                      <a:pt x="2977" y="2"/>
                    </a:lnTo>
                    <a:lnTo>
                      <a:pt x="2980" y="2"/>
                    </a:lnTo>
                    <a:lnTo>
                      <a:pt x="2982" y="2"/>
                    </a:lnTo>
                    <a:lnTo>
                      <a:pt x="2985" y="2"/>
                    </a:lnTo>
                    <a:lnTo>
                      <a:pt x="2987" y="1"/>
                    </a:lnTo>
                    <a:lnTo>
                      <a:pt x="2990" y="1"/>
                    </a:lnTo>
                    <a:lnTo>
                      <a:pt x="2992" y="1"/>
                    </a:lnTo>
                    <a:lnTo>
                      <a:pt x="2995" y="1"/>
                    </a:lnTo>
                    <a:lnTo>
                      <a:pt x="2998" y="1"/>
                    </a:lnTo>
                    <a:lnTo>
                      <a:pt x="3000" y="1"/>
                    </a:lnTo>
                    <a:lnTo>
                      <a:pt x="3003" y="1"/>
                    </a:lnTo>
                    <a:lnTo>
                      <a:pt x="3005" y="2"/>
                    </a:lnTo>
                    <a:lnTo>
                      <a:pt x="3008" y="3"/>
                    </a:lnTo>
                    <a:lnTo>
                      <a:pt x="3010" y="5"/>
                    </a:lnTo>
                    <a:lnTo>
                      <a:pt x="3013" y="5"/>
                    </a:lnTo>
                    <a:lnTo>
                      <a:pt x="3015" y="5"/>
                    </a:lnTo>
                    <a:lnTo>
                      <a:pt x="3018" y="3"/>
                    </a:lnTo>
                    <a:lnTo>
                      <a:pt x="3020" y="2"/>
                    </a:lnTo>
                    <a:lnTo>
                      <a:pt x="3023" y="2"/>
                    </a:lnTo>
                    <a:lnTo>
                      <a:pt x="3025" y="2"/>
                    </a:lnTo>
                    <a:lnTo>
                      <a:pt x="3028" y="2"/>
                    </a:lnTo>
                    <a:lnTo>
                      <a:pt x="3030" y="2"/>
                    </a:lnTo>
                    <a:lnTo>
                      <a:pt x="3033" y="2"/>
                    </a:lnTo>
                    <a:lnTo>
                      <a:pt x="3035" y="2"/>
                    </a:lnTo>
                    <a:lnTo>
                      <a:pt x="3038" y="7"/>
                    </a:lnTo>
                    <a:lnTo>
                      <a:pt x="3040" y="26"/>
                    </a:lnTo>
                    <a:lnTo>
                      <a:pt x="3043" y="64"/>
                    </a:lnTo>
                    <a:lnTo>
                      <a:pt x="3045" y="99"/>
                    </a:lnTo>
                    <a:lnTo>
                      <a:pt x="3048" y="105"/>
                    </a:lnTo>
                    <a:lnTo>
                      <a:pt x="3050" y="90"/>
                    </a:lnTo>
                    <a:lnTo>
                      <a:pt x="3053" y="71"/>
                    </a:lnTo>
                    <a:lnTo>
                      <a:pt x="3055" y="53"/>
                    </a:lnTo>
                    <a:lnTo>
                      <a:pt x="3058" y="44"/>
                    </a:lnTo>
                    <a:lnTo>
                      <a:pt x="3060" y="37"/>
                    </a:lnTo>
                    <a:lnTo>
                      <a:pt x="3063" y="33"/>
                    </a:lnTo>
                    <a:lnTo>
                      <a:pt x="3065" y="29"/>
                    </a:lnTo>
                    <a:lnTo>
                      <a:pt x="3068" y="26"/>
                    </a:lnTo>
                    <a:lnTo>
                      <a:pt x="3071" y="23"/>
                    </a:lnTo>
                    <a:lnTo>
                      <a:pt x="3073" y="21"/>
                    </a:lnTo>
                    <a:lnTo>
                      <a:pt x="3076" y="19"/>
                    </a:lnTo>
                    <a:lnTo>
                      <a:pt x="3078" y="18"/>
                    </a:lnTo>
                    <a:lnTo>
                      <a:pt x="3081" y="18"/>
                    </a:lnTo>
                    <a:lnTo>
                      <a:pt x="3083" y="18"/>
                    </a:lnTo>
                    <a:lnTo>
                      <a:pt x="3086" y="18"/>
                    </a:lnTo>
                    <a:lnTo>
                      <a:pt x="3088" y="18"/>
                    </a:lnTo>
                    <a:lnTo>
                      <a:pt x="3091" y="17"/>
                    </a:lnTo>
                    <a:lnTo>
                      <a:pt x="3093" y="17"/>
                    </a:lnTo>
                    <a:lnTo>
                      <a:pt x="3096" y="27"/>
                    </a:lnTo>
                    <a:lnTo>
                      <a:pt x="3098" y="65"/>
                    </a:lnTo>
                    <a:lnTo>
                      <a:pt x="3101" y="163"/>
                    </a:lnTo>
                    <a:lnTo>
                      <a:pt x="3103" y="311"/>
                    </a:lnTo>
                    <a:lnTo>
                      <a:pt x="3106" y="411"/>
                    </a:lnTo>
                    <a:lnTo>
                      <a:pt x="3108" y="387"/>
                    </a:lnTo>
                    <a:lnTo>
                      <a:pt x="3111" y="239"/>
                    </a:lnTo>
                    <a:lnTo>
                      <a:pt x="3113" y="106"/>
                    </a:lnTo>
                    <a:lnTo>
                      <a:pt x="3116" y="54"/>
                    </a:lnTo>
                    <a:lnTo>
                      <a:pt x="3118" y="66"/>
                    </a:lnTo>
                    <a:lnTo>
                      <a:pt x="3121" y="100"/>
                    </a:lnTo>
                    <a:lnTo>
                      <a:pt x="3123" y="109"/>
                    </a:lnTo>
                    <a:lnTo>
                      <a:pt x="3126" y="85"/>
                    </a:lnTo>
                    <a:lnTo>
                      <a:pt x="3128" y="47"/>
                    </a:lnTo>
                    <a:lnTo>
                      <a:pt x="3131" y="24"/>
                    </a:lnTo>
                    <a:lnTo>
                      <a:pt x="3133" y="16"/>
                    </a:lnTo>
                    <a:lnTo>
                      <a:pt x="3136" y="14"/>
                    </a:lnTo>
                    <a:lnTo>
                      <a:pt x="3138" y="12"/>
                    </a:lnTo>
                    <a:lnTo>
                      <a:pt x="3141" y="10"/>
                    </a:lnTo>
                    <a:lnTo>
                      <a:pt x="3144" y="8"/>
                    </a:lnTo>
                    <a:lnTo>
                      <a:pt x="3146" y="8"/>
                    </a:lnTo>
                    <a:lnTo>
                      <a:pt x="3149" y="8"/>
                    </a:lnTo>
                    <a:lnTo>
                      <a:pt x="3151" y="7"/>
                    </a:lnTo>
                    <a:lnTo>
                      <a:pt x="3154" y="6"/>
                    </a:lnTo>
                    <a:lnTo>
                      <a:pt x="3156" y="5"/>
                    </a:lnTo>
                    <a:lnTo>
                      <a:pt x="3159" y="5"/>
                    </a:lnTo>
                    <a:lnTo>
                      <a:pt x="3161" y="4"/>
                    </a:lnTo>
                    <a:lnTo>
                      <a:pt x="3164" y="4"/>
                    </a:lnTo>
                    <a:lnTo>
                      <a:pt x="3166" y="4"/>
                    </a:lnTo>
                    <a:lnTo>
                      <a:pt x="3169" y="3"/>
                    </a:lnTo>
                    <a:lnTo>
                      <a:pt x="3171" y="3"/>
                    </a:lnTo>
                    <a:lnTo>
                      <a:pt x="3174" y="3"/>
                    </a:lnTo>
                    <a:lnTo>
                      <a:pt x="3176" y="3"/>
                    </a:lnTo>
                    <a:lnTo>
                      <a:pt x="3179" y="3"/>
                    </a:lnTo>
                    <a:lnTo>
                      <a:pt x="3181" y="3"/>
                    </a:lnTo>
                    <a:lnTo>
                      <a:pt x="3184" y="3"/>
                    </a:lnTo>
                    <a:lnTo>
                      <a:pt x="3186" y="2"/>
                    </a:lnTo>
                    <a:lnTo>
                      <a:pt x="3189" y="3"/>
                    </a:lnTo>
                    <a:lnTo>
                      <a:pt x="3191" y="2"/>
                    </a:lnTo>
                    <a:lnTo>
                      <a:pt x="3194" y="2"/>
                    </a:lnTo>
                    <a:lnTo>
                      <a:pt x="3196" y="2"/>
                    </a:lnTo>
                    <a:lnTo>
                      <a:pt x="3199" y="3"/>
                    </a:lnTo>
                    <a:lnTo>
                      <a:pt x="3201" y="4"/>
                    </a:lnTo>
                    <a:lnTo>
                      <a:pt x="3204" y="9"/>
                    </a:lnTo>
                    <a:lnTo>
                      <a:pt x="3206" y="19"/>
                    </a:lnTo>
                    <a:lnTo>
                      <a:pt x="3209" y="29"/>
                    </a:lnTo>
                    <a:lnTo>
                      <a:pt x="3211" y="29"/>
                    </a:lnTo>
                    <a:lnTo>
                      <a:pt x="3214" y="20"/>
                    </a:lnTo>
                    <a:lnTo>
                      <a:pt x="3217" y="10"/>
                    </a:lnTo>
                    <a:lnTo>
                      <a:pt x="3219" y="5"/>
                    </a:lnTo>
                    <a:lnTo>
                      <a:pt x="3222" y="3"/>
                    </a:lnTo>
                    <a:lnTo>
                      <a:pt x="3224" y="2"/>
                    </a:lnTo>
                    <a:lnTo>
                      <a:pt x="3227" y="2"/>
                    </a:lnTo>
                    <a:lnTo>
                      <a:pt x="3229" y="2"/>
                    </a:lnTo>
                    <a:lnTo>
                      <a:pt x="3232" y="3"/>
                    </a:lnTo>
                    <a:lnTo>
                      <a:pt x="3234" y="3"/>
                    </a:lnTo>
                    <a:lnTo>
                      <a:pt x="3237" y="5"/>
                    </a:lnTo>
                    <a:lnTo>
                      <a:pt x="3239" y="6"/>
                    </a:lnTo>
                    <a:lnTo>
                      <a:pt x="3242" y="9"/>
                    </a:lnTo>
                    <a:lnTo>
                      <a:pt x="3244" y="14"/>
                    </a:lnTo>
                    <a:lnTo>
                      <a:pt x="3247" y="17"/>
                    </a:lnTo>
                    <a:lnTo>
                      <a:pt x="3249" y="16"/>
                    </a:lnTo>
                    <a:lnTo>
                      <a:pt x="3252" y="11"/>
                    </a:lnTo>
                    <a:lnTo>
                      <a:pt x="3254" y="7"/>
                    </a:lnTo>
                    <a:lnTo>
                      <a:pt x="3257" y="5"/>
                    </a:lnTo>
                    <a:lnTo>
                      <a:pt x="3259" y="5"/>
                    </a:lnTo>
                    <a:lnTo>
                      <a:pt x="3262" y="4"/>
                    </a:lnTo>
                    <a:lnTo>
                      <a:pt x="3264" y="4"/>
                    </a:lnTo>
                    <a:lnTo>
                      <a:pt x="3267" y="3"/>
                    </a:lnTo>
                    <a:lnTo>
                      <a:pt x="3269" y="2"/>
                    </a:lnTo>
                    <a:lnTo>
                      <a:pt x="3272" y="2"/>
                    </a:lnTo>
                    <a:lnTo>
                      <a:pt x="3274" y="3"/>
                    </a:lnTo>
                    <a:lnTo>
                      <a:pt x="3277" y="7"/>
                    </a:lnTo>
                    <a:lnTo>
                      <a:pt x="3279" y="14"/>
                    </a:lnTo>
                    <a:lnTo>
                      <a:pt x="3282" y="18"/>
                    </a:lnTo>
                    <a:lnTo>
                      <a:pt x="3284" y="17"/>
                    </a:lnTo>
                    <a:lnTo>
                      <a:pt x="3287" y="12"/>
                    </a:lnTo>
                    <a:lnTo>
                      <a:pt x="3290" y="8"/>
                    </a:lnTo>
                    <a:lnTo>
                      <a:pt x="3292" y="8"/>
                    </a:lnTo>
                    <a:lnTo>
                      <a:pt x="3295" y="13"/>
                    </a:lnTo>
                    <a:lnTo>
                      <a:pt x="3297" y="18"/>
                    </a:lnTo>
                    <a:lnTo>
                      <a:pt x="3300" y="19"/>
                    </a:lnTo>
                    <a:lnTo>
                      <a:pt x="3302" y="14"/>
                    </a:lnTo>
                    <a:lnTo>
                      <a:pt x="3305" y="8"/>
                    </a:lnTo>
                    <a:lnTo>
                      <a:pt x="3307" y="6"/>
                    </a:lnTo>
                    <a:lnTo>
                      <a:pt x="3310" y="8"/>
                    </a:lnTo>
                    <a:lnTo>
                      <a:pt x="3312" y="12"/>
                    </a:lnTo>
                    <a:lnTo>
                      <a:pt x="3315" y="12"/>
                    </a:lnTo>
                    <a:lnTo>
                      <a:pt x="3317" y="8"/>
                    </a:lnTo>
                    <a:lnTo>
                      <a:pt x="3320" y="6"/>
                    </a:lnTo>
                    <a:lnTo>
                      <a:pt x="3322" y="5"/>
                    </a:lnTo>
                    <a:lnTo>
                      <a:pt x="3325" y="5"/>
                    </a:lnTo>
                    <a:lnTo>
                      <a:pt x="3327" y="5"/>
                    </a:lnTo>
                    <a:lnTo>
                      <a:pt x="3330" y="6"/>
                    </a:lnTo>
                    <a:lnTo>
                      <a:pt x="3332" y="6"/>
                    </a:lnTo>
                    <a:lnTo>
                      <a:pt x="3335" y="5"/>
                    </a:lnTo>
                    <a:lnTo>
                      <a:pt x="3337" y="4"/>
                    </a:lnTo>
                    <a:lnTo>
                      <a:pt x="3340" y="4"/>
                    </a:lnTo>
                    <a:lnTo>
                      <a:pt x="3342" y="3"/>
                    </a:lnTo>
                    <a:lnTo>
                      <a:pt x="3345" y="3"/>
                    </a:lnTo>
                    <a:lnTo>
                      <a:pt x="3347" y="3"/>
                    </a:lnTo>
                    <a:lnTo>
                      <a:pt x="3350" y="2"/>
                    </a:lnTo>
                    <a:lnTo>
                      <a:pt x="3352" y="3"/>
                    </a:lnTo>
                    <a:lnTo>
                      <a:pt x="3355" y="4"/>
                    </a:lnTo>
                    <a:lnTo>
                      <a:pt x="3357" y="8"/>
                    </a:lnTo>
                    <a:lnTo>
                      <a:pt x="3360" y="13"/>
                    </a:lnTo>
                    <a:lnTo>
                      <a:pt x="3363" y="19"/>
                    </a:lnTo>
                    <a:lnTo>
                      <a:pt x="3365" y="20"/>
                    </a:lnTo>
                    <a:lnTo>
                      <a:pt x="3368" y="16"/>
                    </a:lnTo>
                    <a:lnTo>
                      <a:pt x="3370" y="10"/>
                    </a:lnTo>
                    <a:lnTo>
                      <a:pt x="3373" y="6"/>
                    </a:lnTo>
                    <a:lnTo>
                      <a:pt x="3375" y="3"/>
                    </a:lnTo>
                    <a:lnTo>
                      <a:pt x="3378" y="3"/>
                    </a:lnTo>
                    <a:lnTo>
                      <a:pt x="3380" y="2"/>
                    </a:lnTo>
                    <a:lnTo>
                      <a:pt x="3383" y="2"/>
                    </a:lnTo>
                    <a:lnTo>
                      <a:pt x="3385" y="2"/>
                    </a:lnTo>
                    <a:lnTo>
                      <a:pt x="3388" y="1"/>
                    </a:lnTo>
                    <a:lnTo>
                      <a:pt x="3390" y="1"/>
                    </a:lnTo>
                    <a:lnTo>
                      <a:pt x="3393" y="2"/>
                    </a:lnTo>
                    <a:lnTo>
                      <a:pt x="3395" y="2"/>
                    </a:lnTo>
                    <a:lnTo>
                      <a:pt x="3398" y="2"/>
                    </a:lnTo>
                    <a:lnTo>
                      <a:pt x="3400" y="3"/>
                    </a:lnTo>
                    <a:lnTo>
                      <a:pt x="3403" y="3"/>
                    </a:lnTo>
                    <a:lnTo>
                      <a:pt x="3405" y="3"/>
                    </a:lnTo>
                    <a:lnTo>
                      <a:pt x="3408" y="3"/>
                    </a:lnTo>
                    <a:lnTo>
                      <a:pt x="3410" y="2"/>
                    </a:lnTo>
                    <a:lnTo>
                      <a:pt x="3413" y="2"/>
                    </a:lnTo>
                    <a:lnTo>
                      <a:pt x="3415" y="1"/>
                    </a:lnTo>
                    <a:lnTo>
                      <a:pt x="3418" y="3"/>
                    </a:lnTo>
                    <a:lnTo>
                      <a:pt x="3420" y="13"/>
                    </a:lnTo>
                    <a:lnTo>
                      <a:pt x="3423" y="58"/>
                    </a:lnTo>
                    <a:lnTo>
                      <a:pt x="3425" y="178"/>
                    </a:lnTo>
                    <a:lnTo>
                      <a:pt x="3428" y="372"/>
                    </a:lnTo>
                    <a:lnTo>
                      <a:pt x="3430" y="587"/>
                    </a:lnTo>
                    <a:lnTo>
                      <a:pt x="3433" y="609"/>
                    </a:lnTo>
                    <a:lnTo>
                      <a:pt x="3436" y="398"/>
                    </a:lnTo>
                    <a:lnTo>
                      <a:pt x="3438" y="147"/>
                    </a:lnTo>
                    <a:lnTo>
                      <a:pt x="3441" y="38"/>
                    </a:lnTo>
                    <a:lnTo>
                      <a:pt x="3443" y="12"/>
                    </a:lnTo>
                    <a:lnTo>
                      <a:pt x="3446" y="7"/>
                    </a:lnTo>
                    <a:lnTo>
                      <a:pt x="3448" y="6"/>
                    </a:lnTo>
                    <a:lnTo>
                      <a:pt x="3451" y="5"/>
                    </a:lnTo>
                    <a:lnTo>
                      <a:pt x="3453" y="3"/>
                    </a:lnTo>
                    <a:lnTo>
                      <a:pt x="3456" y="3"/>
                    </a:lnTo>
                    <a:lnTo>
                      <a:pt x="3458" y="2"/>
                    </a:lnTo>
                    <a:lnTo>
                      <a:pt x="3461" y="2"/>
                    </a:lnTo>
                    <a:lnTo>
                      <a:pt x="3463" y="2"/>
                    </a:lnTo>
                    <a:lnTo>
                      <a:pt x="3466" y="2"/>
                    </a:lnTo>
                    <a:lnTo>
                      <a:pt x="3468" y="3"/>
                    </a:lnTo>
                    <a:lnTo>
                      <a:pt x="3471" y="2"/>
                    </a:lnTo>
                    <a:lnTo>
                      <a:pt x="3473" y="2"/>
                    </a:lnTo>
                    <a:lnTo>
                      <a:pt x="3476" y="2"/>
                    </a:lnTo>
                    <a:lnTo>
                      <a:pt x="3478" y="1"/>
                    </a:lnTo>
                    <a:lnTo>
                      <a:pt x="3481" y="2"/>
                    </a:lnTo>
                    <a:lnTo>
                      <a:pt x="3483" y="2"/>
                    </a:lnTo>
                    <a:lnTo>
                      <a:pt x="3486" y="1"/>
                    </a:lnTo>
                    <a:lnTo>
                      <a:pt x="3488" y="1"/>
                    </a:lnTo>
                    <a:lnTo>
                      <a:pt x="3491" y="1"/>
                    </a:lnTo>
                    <a:lnTo>
                      <a:pt x="3493" y="1"/>
                    </a:lnTo>
                    <a:lnTo>
                      <a:pt x="3496" y="1"/>
                    </a:lnTo>
                    <a:lnTo>
                      <a:pt x="3498" y="1"/>
                    </a:lnTo>
                    <a:lnTo>
                      <a:pt x="3501" y="1"/>
                    </a:lnTo>
                    <a:lnTo>
                      <a:pt x="3503" y="1"/>
                    </a:lnTo>
                    <a:lnTo>
                      <a:pt x="3506" y="1"/>
                    </a:lnTo>
                    <a:lnTo>
                      <a:pt x="3509" y="1"/>
                    </a:lnTo>
                    <a:lnTo>
                      <a:pt x="3511" y="1"/>
                    </a:lnTo>
                    <a:lnTo>
                      <a:pt x="3514" y="2"/>
                    </a:lnTo>
                    <a:lnTo>
                      <a:pt x="3516" y="2"/>
                    </a:lnTo>
                    <a:lnTo>
                      <a:pt x="3519" y="3"/>
                    </a:lnTo>
                    <a:lnTo>
                      <a:pt x="3521" y="3"/>
                    </a:lnTo>
                    <a:lnTo>
                      <a:pt x="3524" y="4"/>
                    </a:lnTo>
                    <a:lnTo>
                      <a:pt x="3526" y="6"/>
                    </a:lnTo>
                    <a:lnTo>
                      <a:pt x="3529" y="7"/>
                    </a:lnTo>
                    <a:lnTo>
                      <a:pt x="3531" y="6"/>
                    </a:lnTo>
                    <a:lnTo>
                      <a:pt x="3534" y="4"/>
                    </a:lnTo>
                    <a:lnTo>
                      <a:pt x="3536" y="2"/>
                    </a:lnTo>
                    <a:lnTo>
                      <a:pt x="3539" y="1"/>
                    </a:lnTo>
                    <a:lnTo>
                      <a:pt x="3541" y="1"/>
                    </a:lnTo>
                    <a:lnTo>
                      <a:pt x="3544" y="1"/>
                    </a:lnTo>
                    <a:lnTo>
                      <a:pt x="3546" y="1"/>
                    </a:lnTo>
                    <a:lnTo>
                      <a:pt x="3549" y="2"/>
                    </a:lnTo>
                    <a:lnTo>
                      <a:pt x="3551" y="3"/>
                    </a:lnTo>
                    <a:lnTo>
                      <a:pt x="3554" y="3"/>
                    </a:lnTo>
                    <a:lnTo>
                      <a:pt x="3556" y="3"/>
                    </a:lnTo>
                    <a:lnTo>
                      <a:pt x="3559" y="2"/>
                    </a:lnTo>
                    <a:lnTo>
                      <a:pt x="3561" y="2"/>
                    </a:lnTo>
                    <a:lnTo>
                      <a:pt x="3564" y="2"/>
                    </a:lnTo>
                    <a:lnTo>
                      <a:pt x="3566" y="2"/>
                    </a:lnTo>
                    <a:lnTo>
                      <a:pt x="3569" y="1"/>
                    </a:lnTo>
                    <a:lnTo>
                      <a:pt x="3571" y="1"/>
                    </a:lnTo>
                    <a:lnTo>
                      <a:pt x="3574" y="1"/>
                    </a:lnTo>
                    <a:lnTo>
                      <a:pt x="3576" y="2"/>
                    </a:lnTo>
                    <a:lnTo>
                      <a:pt x="3579" y="5"/>
                    </a:lnTo>
                    <a:lnTo>
                      <a:pt x="3582" y="13"/>
                    </a:lnTo>
                    <a:lnTo>
                      <a:pt x="3584" y="22"/>
                    </a:lnTo>
                    <a:lnTo>
                      <a:pt x="3587" y="24"/>
                    </a:lnTo>
                    <a:lnTo>
                      <a:pt x="3589" y="18"/>
                    </a:lnTo>
                    <a:lnTo>
                      <a:pt x="3592" y="8"/>
                    </a:lnTo>
                    <a:lnTo>
                      <a:pt x="3594" y="3"/>
                    </a:lnTo>
                    <a:lnTo>
                      <a:pt x="3597" y="2"/>
                    </a:lnTo>
                    <a:lnTo>
                      <a:pt x="3599" y="1"/>
                    </a:lnTo>
                    <a:lnTo>
                      <a:pt x="3602" y="2"/>
                    </a:lnTo>
                    <a:lnTo>
                      <a:pt x="3604" y="2"/>
                    </a:lnTo>
                    <a:lnTo>
                      <a:pt x="3607" y="3"/>
                    </a:lnTo>
                    <a:lnTo>
                      <a:pt x="3609" y="3"/>
                    </a:lnTo>
                    <a:lnTo>
                      <a:pt x="3612" y="3"/>
                    </a:lnTo>
                    <a:lnTo>
                      <a:pt x="3614" y="4"/>
                    </a:lnTo>
                    <a:lnTo>
                      <a:pt x="3617" y="5"/>
                    </a:lnTo>
                    <a:lnTo>
                      <a:pt x="3619" y="5"/>
                    </a:lnTo>
                    <a:lnTo>
                      <a:pt x="3622" y="4"/>
                    </a:lnTo>
                    <a:lnTo>
                      <a:pt x="3624" y="4"/>
                    </a:lnTo>
                    <a:lnTo>
                      <a:pt x="3627" y="3"/>
                    </a:lnTo>
                    <a:lnTo>
                      <a:pt x="3629" y="2"/>
                    </a:lnTo>
                    <a:lnTo>
                      <a:pt x="3632" y="2"/>
                    </a:lnTo>
                    <a:lnTo>
                      <a:pt x="3634" y="2"/>
                    </a:lnTo>
                    <a:lnTo>
                      <a:pt x="3637" y="1"/>
                    </a:lnTo>
                    <a:lnTo>
                      <a:pt x="3639" y="1"/>
                    </a:lnTo>
                    <a:lnTo>
                      <a:pt x="3642" y="1"/>
                    </a:lnTo>
                    <a:lnTo>
                      <a:pt x="3644" y="1"/>
                    </a:lnTo>
                    <a:lnTo>
                      <a:pt x="3647" y="1"/>
                    </a:lnTo>
                    <a:lnTo>
                      <a:pt x="3649" y="2"/>
                    </a:lnTo>
                    <a:lnTo>
                      <a:pt x="3652" y="4"/>
                    </a:lnTo>
                    <a:lnTo>
                      <a:pt x="3654" y="5"/>
                    </a:lnTo>
                    <a:lnTo>
                      <a:pt x="3657" y="5"/>
                    </a:lnTo>
                    <a:lnTo>
                      <a:pt x="3660" y="4"/>
                    </a:lnTo>
                    <a:lnTo>
                      <a:pt x="3662" y="2"/>
                    </a:lnTo>
                    <a:lnTo>
                      <a:pt x="3665" y="1"/>
                    </a:lnTo>
                    <a:lnTo>
                      <a:pt x="3667" y="2"/>
                    </a:lnTo>
                    <a:lnTo>
                      <a:pt x="3670" y="3"/>
                    </a:lnTo>
                    <a:lnTo>
                      <a:pt x="3672" y="6"/>
                    </a:lnTo>
                    <a:lnTo>
                      <a:pt x="3675" y="9"/>
                    </a:lnTo>
                    <a:lnTo>
                      <a:pt x="3677" y="11"/>
                    </a:lnTo>
                    <a:lnTo>
                      <a:pt x="3680" y="11"/>
                    </a:lnTo>
                    <a:lnTo>
                      <a:pt x="3682" y="8"/>
                    </a:lnTo>
                    <a:lnTo>
                      <a:pt x="3685" y="5"/>
                    </a:lnTo>
                    <a:lnTo>
                      <a:pt x="3687" y="3"/>
                    </a:lnTo>
                    <a:lnTo>
                      <a:pt x="3690" y="2"/>
                    </a:lnTo>
                    <a:lnTo>
                      <a:pt x="3692" y="1"/>
                    </a:lnTo>
                    <a:lnTo>
                      <a:pt x="3695" y="1"/>
                    </a:lnTo>
                    <a:lnTo>
                      <a:pt x="3697" y="1"/>
                    </a:lnTo>
                    <a:lnTo>
                      <a:pt x="3700" y="1"/>
                    </a:lnTo>
                    <a:lnTo>
                      <a:pt x="3702" y="2"/>
                    </a:lnTo>
                    <a:lnTo>
                      <a:pt x="3705" y="3"/>
                    </a:lnTo>
                    <a:lnTo>
                      <a:pt x="3707" y="3"/>
                    </a:lnTo>
                    <a:lnTo>
                      <a:pt x="3710" y="2"/>
                    </a:lnTo>
                    <a:lnTo>
                      <a:pt x="3712" y="2"/>
                    </a:lnTo>
                    <a:lnTo>
                      <a:pt x="3715" y="2"/>
                    </a:lnTo>
                    <a:lnTo>
                      <a:pt x="3717" y="2"/>
                    </a:lnTo>
                    <a:lnTo>
                      <a:pt x="3720" y="3"/>
                    </a:lnTo>
                    <a:lnTo>
                      <a:pt x="3722" y="3"/>
                    </a:lnTo>
                    <a:lnTo>
                      <a:pt x="3725" y="4"/>
                    </a:lnTo>
                    <a:lnTo>
                      <a:pt x="3727" y="4"/>
                    </a:lnTo>
                    <a:lnTo>
                      <a:pt x="3730" y="3"/>
                    </a:lnTo>
                    <a:lnTo>
                      <a:pt x="3733" y="2"/>
                    </a:lnTo>
                    <a:lnTo>
                      <a:pt x="3735" y="2"/>
                    </a:lnTo>
                    <a:lnTo>
                      <a:pt x="3738" y="6"/>
                    </a:lnTo>
                    <a:lnTo>
                      <a:pt x="3740" y="19"/>
                    </a:lnTo>
                    <a:lnTo>
                      <a:pt x="3743" y="43"/>
                    </a:lnTo>
                    <a:lnTo>
                      <a:pt x="3745" y="60"/>
                    </a:lnTo>
                    <a:lnTo>
                      <a:pt x="3748" y="54"/>
                    </a:lnTo>
                    <a:lnTo>
                      <a:pt x="3750" y="31"/>
                    </a:lnTo>
                    <a:lnTo>
                      <a:pt x="3753" y="13"/>
                    </a:lnTo>
                    <a:lnTo>
                      <a:pt x="3755" y="6"/>
                    </a:lnTo>
                    <a:lnTo>
                      <a:pt x="3758" y="3"/>
                    </a:lnTo>
                    <a:lnTo>
                      <a:pt x="3760" y="3"/>
                    </a:lnTo>
                    <a:lnTo>
                      <a:pt x="3763" y="3"/>
                    </a:lnTo>
                    <a:lnTo>
                      <a:pt x="3765" y="6"/>
                    </a:lnTo>
                    <a:lnTo>
                      <a:pt x="3768" y="20"/>
                    </a:lnTo>
                    <a:lnTo>
                      <a:pt x="3770" y="62"/>
                    </a:lnTo>
                    <a:lnTo>
                      <a:pt x="3773" y="122"/>
                    </a:lnTo>
                    <a:lnTo>
                      <a:pt x="3775" y="163"/>
                    </a:lnTo>
                    <a:lnTo>
                      <a:pt x="3778" y="142"/>
                    </a:lnTo>
                    <a:lnTo>
                      <a:pt x="3780" y="84"/>
                    </a:lnTo>
                    <a:lnTo>
                      <a:pt x="3783" y="35"/>
                    </a:lnTo>
                    <a:lnTo>
                      <a:pt x="3785" y="16"/>
                    </a:lnTo>
                    <a:lnTo>
                      <a:pt x="3788" y="11"/>
                    </a:lnTo>
                    <a:lnTo>
                      <a:pt x="3790" y="13"/>
                    </a:lnTo>
                    <a:lnTo>
                      <a:pt x="3793" y="17"/>
                    </a:lnTo>
                    <a:lnTo>
                      <a:pt x="3795" y="19"/>
                    </a:lnTo>
                    <a:lnTo>
                      <a:pt x="3798" y="17"/>
                    </a:lnTo>
                    <a:lnTo>
                      <a:pt x="3800" y="15"/>
                    </a:lnTo>
                    <a:lnTo>
                      <a:pt x="3803" y="19"/>
                    </a:lnTo>
                    <a:lnTo>
                      <a:pt x="3806" y="33"/>
                    </a:lnTo>
                    <a:lnTo>
                      <a:pt x="3808" y="49"/>
                    </a:lnTo>
                    <a:lnTo>
                      <a:pt x="3811" y="51"/>
                    </a:lnTo>
                    <a:lnTo>
                      <a:pt x="3813" y="41"/>
                    </a:lnTo>
                    <a:lnTo>
                      <a:pt x="3816" y="28"/>
                    </a:lnTo>
                    <a:lnTo>
                      <a:pt x="3818" y="24"/>
                    </a:lnTo>
                    <a:lnTo>
                      <a:pt x="3821" y="24"/>
                    </a:lnTo>
                    <a:lnTo>
                      <a:pt x="3823" y="26"/>
                    </a:lnTo>
                    <a:lnTo>
                      <a:pt x="3826" y="27"/>
                    </a:lnTo>
                    <a:lnTo>
                      <a:pt x="3828" y="30"/>
                    </a:lnTo>
                    <a:lnTo>
                      <a:pt x="3831" y="32"/>
                    </a:lnTo>
                    <a:lnTo>
                      <a:pt x="3833" y="34"/>
                    </a:lnTo>
                    <a:lnTo>
                      <a:pt x="3836" y="36"/>
                    </a:lnTo>
                    <a:lnTo>
                      <a:pt x="3838" y="38"/>
                    </a:lnTo>
                    <a:lnTo>
                      <a:pt x="3841" y="42"/>
                    </a:lnTo>
                    <a:lnTo>
                      <a:pt x="3843" y="43"/>
                    </a:lnTo>
                    <a:lnTo>
                      <a:pt x="3846" y="44"/>
                    </a:lnTo>
                    <a:lnTo>
                      <a:pt x="3848" y="45"/>
                    </a:lnTo>
                    <a:lnTo>
                      <a:pt x="3851" y="47"/>
                    </a:lnTo>
                    <a:lnTo>
                      <a:pt x="3853" y="48"/>
                    </a:lnTo>
                    <a:lnTo>
                      <a:pt x="3856" y="51"/>
                    </a:lnTo>
                    <a:lnTo>
                      <a:pt x="3858" y="52"/>
                    </a:lnTo>
                    <a:lnTo>
                      <a:pt x="3861" y="54"/>
                    </a:lnTo>
                    <a:lnTo>
                      <a:pt x="3863" y="61"/>
                    </a:lnTo>
                    <a:lnTo>
                      <a:pt x="3866" y="70"/>
                    </a:lnTo>
                    <a:lnTo>
                      <a:pt x="3868" y="82"/>
                    </a:lnTo>
                    <a:lnTo>
                      <a:pt x="3871" y="91"/>
                    </a:lnTo>
                    <a:lnTo>
                      <a:pt x="3873" y="91"/>
                    </a:lnTo>
                    <a:lnTo>
                      <a:pt x="3876" y="87"/>
                    </a:lnTo>
                    <a:lnTo>
                      <a:pt x="3879" y="89"/>
                    </a:lnTo>
                    <a:lnTo>
                      <a:pt x="3881" y="90"/>
                    </a:lnTo>
                    <a:lnTo>
                      <a:pt x="3884" y="50"/>
                    </a:lnTo>
                    <a:lnTo>
                      <a:pt x="3886" y="62"/>
                    </a:lnTo>
                    <a:lnTo>
                      <a:pt x="3889" y="81"/>
                    </a:lnTo>
                    <a:lnTo>
                      <a:pt x="3891" y="74"/>
                    </a:lnTo>
                    <a:lnTo>
                      <a:pt x="3894" y="47"/>
                    </a:lnTo>
                    <a:lnTo>
                      <a:pt x="3896" y="28"/>
                    </a:lnTo>
                    <a:lnTo>
                      <a:pt x="3899" y="21"/>
                    </a:lnTo>
                    <a:lnTo>
                      <a:pt x="3901" y="21"/>
                    </a:lnTo>
                    <a:lnTo>
                      <a:pt x="3904" y="21"/>
                    </a:lnTo>
                    <a:lnTo>
                      <a:pt x="3906" y="21"/>
                    </a:lnTo>
                    <a:lnTo>
                      <a:pt x="3909" y="18"/>
                    </a:lnTo>
                    <a:lnTo>
                      <a:pt x="3911" y="15"/>
                    </a:lnTo>
                    <a:lnTo>
                      <a:pt x="3914" y="10"/>
                    </a:lnTo>
                    <a:lnTo>
                      <a:pt x="3916" y="7"/>
                    </a:lnTo>
                    <a:lnTo>
                      <a:pt x="3919" y="6"/>
                    </a:lnTo>
                    <a:lnTo>
                      <a:pt x="3921" y="5"/>
                    </a:lnTo>
                    <a:lnTo>
                      <a:pt x="3924" y="4"/>
                    </a:lnTo>
                    <a:lnTo>
                      <a:pt x="3926" y="3"/>
                    </a:lnTo>
                    <a:lnTo>
                      <a:pt x="3929" y="3"/>
                    </a:lnTo>
                    <a:lnTo>
                      <a:pt x="3931" y="3"/>
                    </a:lnTo>
                    <a:lnTo>
                      <a:pt x="3934" y="3"/>
                    </a:lnTo>
                    <a:lnTo>
                      <a:pt x="3936" y="4"/>
                    </a:lnTo>
                    <a:lnTo>
                      <a:pt x="3939" y="4"/>
                    </a:lnTo>
                    <a:lnTo>
                      <a:pt x="3941" y="4"/>
                    </a:lnTo>
                    <a:lnTo>
                      <a:pt x="3944" y="4"/>
                    </a:lnTo>
                    <a:lnTo>
                      <a:pt x="3946" y="4"/>
                    </a:lnTo>
                    <a:lnTo>
                      <a:pt x="3949" y="4"/>
                    </a:lnTo>
                    <a:lnTo>
                      <a:pt x="3952" y="6"/>
                    </a:lnTo>
                    <a:lnTo>
                      <a:pt x="3954" y="6"/>
                    </a:lnTo>
                    <a:lnTo>
                      <a:pt x="3957" y="6"/>
                    </a:lnTo>
                    <a:lnTo>
                      <a:pt x="3959" y="5"/>
                    </a:lnTo>
                    <a:lnTo>
                      <a:pt x="3962" y="5"/>
                    </a:lnTo>
                    <a:lnTo>
                      <a:pt x="3964" y="4"/>
                    </a:lnTo>
                    <a:lnTo>
                      <a:pt x="3967" y="4"/>
                    </a:lnTo>
                    <a:lnTo>
                      <a:pt x="3969" y="3"/>
                    </a:lnTo>
                    <a:lnTo>
                      <a:pt x="3972" y="3"/>
                    </a:lnTo>
                    <a:lnTo>
                      <a:pt x="3974" y="4"/>
                    </a:lnTo>
                    <a:lnTo>
                      <a:pt x="3977" y="6"/>
                    </a:lnTo>
                    <a:lnTo>
                      <a:pt x="3979" y="17"/>
                    </a:lnTo>
                    <a:lnTo>
                      <a:pt x="3982" y="79"/>
                    </a:lnTo>
                    <a:lnTo>
                      <a:pt x="3984" y="295"/>
                    </a:lnTo>
                    <a:lnTo>
                      <a:pt x="3987" y="778"/>
                    </a:lnTo>
                    <a:lnTo>
                      <a:pt x="3989" y="1486"/>
                    </a:lnTo>
                    <a:lnTo>
                      <a:pt x="3992" y="1954"/>
                    </a:lnTo>
                    <a:lnTo>
                      <a:pt x="3994" y="1615"/>
                    </a:lnTo>
                    <a:lnTo>
                      <a:pt x="3997" y="617"/>
                    </a:lnTo>
                    <a:lnTo>
                      <a:pt x="3999" y="139"/>
                    </a:lnTo>
                    <a:lnTo>
                      <a:pt x="4002" y="42"/>
                    </a:lnTo>
                    <a:lnTo>
                      <a:pt x="4004" y="23"/>
                    </a:lnTo>
                    <a:lnTo>
                      <a:pt x="4007" y="15"/>
                    </a:lnTo>
                    <a:lnTo>
                      <a:pt x="4009" y="10"/>
                    </a:lnTo>
                    <a:lnTo>
                      <a:pt x="4012" y="7"/>
                    </a:lnTo>
                    <a:lnTo>
                      <a:pt x="4014" y="6"/>
                    </a:lnTo>
                    <a:lnTo>
                      <a:pt x="4017" y="6"/>
                    </a:lnTo>
                    <a:lnTo>
                      <a:pt x="4019" y="6"/>
                    </a:lnTo>
                    <a:lnTo>
                      <a:pt x="4022" y="7"/>
                    </a:lnTo>
                    <a:lnTo>
                      <a:pt x="4025" y="7"/>
                    </a:lnTo>
                    <a:lnTo>
                      <a:pt x="4027" y="9"/>
                    </a:lnTo>
                    <a:lnTo>
                      <a:pt x="4030" y="12"/>
                    </a:lnTo>
                    <a:lnTo>
                      <a:pt x="4032" y="13"/>
                    </a:lnTo>
                    <a:lnTo>
                      <a:pt x="4035" y="10"/>
                    </a:lnTo>
                    <a:lnTo>
                      <a:pt x="4037" y="6"/>
                    </a:lnTo>
                    <a:lnTo>
                      <a:pt x="4040" y="4"/>
                    </a:lnTo>
                    <a:lnTo>
                      <a:pt x="4042" y="4"/>
                    </a:lnTo>
                    <a:lnTo>
                      <a:pt x="4045" y="4"/>
                    </a:lnTo>
                    <a:lnTo>
                      <a:pt x="4047" y="4"/>
                    </a:lnTo>
                    <a:lnTo>
                      <a:pt x="4050" y="3"/>
                    </a:lnTo>
                    <a:lnTo>
                      <a:pt x="4052" y="3"/>
                    </a:lnTo>
                    <a:lnTo>
                      <a:pt x="4055" y="4"/>
                    </a:lnTo>
                    <a:lnTo>
                      <a:pt x="4057" y="6"/>
                    </a:lnTo>
                    <a:lnTo>
                      <a:pt x="4060" y="8"/>
                    </a:lnTo>
                    <a:lnTo>
                      <a:pt x="4062" y="11"/>
                    </a:lnTo>
                    <a:lnTo>
                      <a:pt x="4065" y="11"/>
                    </a:lnTo>
                    <a:lnTo>
                      <a:pt x="4067" y="10"/>
                    </a:lnTo>
                    <a:lnTo>
                      <a:pt x="4070" y="8"/>
                    </a:lnTo>
                    <a:lnTo>
                      <a:pt x="4072" y="8"/>
                    </a:lnTo>
                    <a:lnTo>
                      <a:pt x="4075" y="7"/>
                    </a:lnTo>
                    <a:lnTo>
                      <a:pt x="4077" y="5"/>
                    </a:lnTo>
                    <a:lnTo>
                      <a:pt x="4080" y="4"/>
                    </a:lnTo>
                    <a:lnTo>
                      <a:pt x="4082" y="4"/>
                    </a:lnTo>
                    <a:lnTo>
                      <a:pt x="4085" y="3"/>
                    </a:lnTo>
                    <a:lnTo>
                      <a:pt x="4087" y="2"/>
                    </a:lnTo>
                    <a:lnTo>
                      <a:pt x="4090" y="2"/>
                    </a:lnTo>
                    <a:lnTo>
                      <a:pt x="4092" y="2"/>
                    </a:lnTo>
                    <a:lnTo>
                      <a:pt x="4095" y="2"/>
                    </a:lnTo>
                    <a:lnTo>
                      <a:pt x="4098" y="2"/>
                    </a:lnTo>
                    <a:lnTo>
                      <a:pt x="4100" y="2"/>
                    </a:lnTo>
                    <a:lnTo>
                      <a:pt x="4103" y="2"/>
                    </a:lnTo>
                    <a:lnTo>
                      <a:pt x="4105" y="2"/>
                    </a:lnTo>
                    <a:lnTo>
                      <a:pt x="4108" y="1"/>
                    </a:lnTo>
                    <a:lnTo>
                      <a:pt x="4110" y="1"/>
                    </a:lnTo>
                    <a:lnTo>
                      <a:pt x="4113" y="1"/>
                    </a:lnTo>
                    <a:lnTo>
                      <a:pt x="4115" y="1"/>
                    </a:lnTo>
                    <a:lnTo>
                      <a:pt x="4118" y="1"/>
                    </a:lnTo>
                    <a:lnTo>
                      <a:pt x="4120" y="1"/>
                    </a:lnTo>
                    <a:lnTo>
                      <a:pt x="4123" y="1"/>
                    </a:lnTo>
                    <a:lnTo>
                      <a:pt x="4125" y="1"/>
                    </a:lnTo>
                    <a:lnTo>
                      <a:pt x="4128" y="1"/>
                    </a:lnTo>
                    <a:lnTo>
                      <a:pt x="4130" y="2"/>
                    </a:lnTo>
                    <a:lnTo>
                      <a:pt x="4133" y="2"/>
                    </a:lnTo>
                    <a:lnTo>
                      <a:pt x="4135" y="3"/>
                    </a:lnTo>
                    <a:lnTo>
                      <a:pt x="4138" y="3"/>
                    </a:lnTo>
                    <a:lnTo>
                      <a:pt x="4140" y="3"/>
                    </a:lnTo>
                    <a:lnTo>
                      <a:pt x="4143" y="2"/>
                    </a:lnTo>
                    <a:lnTo>
                      <a:pt x="4145" y="2"/>
                    </a:lnTo>
                    <a:lnTo>
                      <a:pt x="4148" y="3"/>
                    </a:lnTo>
                    <a:lnTo>
                      <a:pt x="4150" y="6"/>
                    </a:lnTo>
                    <a:lnTo>
                      <a:pt x="4153" y="9"/>
                    </a:lnTo>
                    <a:lnTo>
                      <a:pt x="4155" y="10"/>
                    </a:lnTo>
                    <a:lnTo>
                      <a:pt x="4158" y="8"/>
                    </a:lnTo>
                    <a:lnTo>
                      <a:pt x="4160" y="7"/>
                    </a:lnTo>
                    <a:lnTo>
                      <a:pt x="4163" y="6"/>
                    </a:lnTo>
                    <a:lnTo>
                      <a:pt x="4165" y="5"/>
                    </a:lnTo>
                    <a:lnTo>
                      <a:pt x="4168" y="4"/>
                    </a:lnTo>
                    <a:lnTo>
                      <a:pt x="4171" y="5"/>
                    </a:lnTo>
                    <a:lnTo>
                      <a:pt x="4173" y="6"/>
                    </a:lnTo>
                    <a:lnTo>
                      <a:pt x="4176" y="15"/>
                    </a:lnTo>
                    <a:lnTo>
                      <a:pt x="4178" y="61"/>
                    </a:lnTo>
                    <a:lnTo>
                      <a:pt x="4181" y="227"/>
                    </a:lnTo>
                    <a:lnTo>
                      <a:pt x="4183" y="536"/>
                    </a:lnTo>
                    <a:lnTo>
                      <a:pt x="4186" y="896"/>
                    </a:lnTo>
                    <a:lnTo>
                      <a:pt x="4188" y="1065"/>
                    </a:lnTo>
                    <a:lnTo>
                      <a:pt x="4191" y="838"/>
                    </a:lnTo>
                    <a:lnTo>
                      <a:pt x="4193" y="352"/>
                    </a:lnTo>
                    <a:lnTo>
                      <a:pt x="4196" y="146"/>
                    </a:lnTo>
                    <a:lnTo>
                      <a:pt x="4198" y="86"/>
                    </a:lnTo>
                    <a:lnTo>
                      <a:pt x="4201" y="64"/>
                    </a:lnTo>
                    <a:lnTo>
                      <a:pt x="4203" y="55"/>
                    </a:lnTo>
                    <a:lnTo>
                      <a:pt x="4206" y="47"/>
                    </a:lnTo>
                    <a:lnTo>
                      <a:pt x="4208" y="42"/>
                    </a:lnTo>
                    <a:lnTo>
                      <a:pt x="4211" y="39"/>
                    </a:lnTo>
                    <a:lnTo>
                      <a:pt x="4213" y="38"/>
                    </a:lnTo>
                    <a:lnTo>
                      <a:pt x="4216" y="36"/>
                    </a:lnTo>
                    <a:lnTo>
                      <a:pt x="4218" y="33"/>
                    </a:lnTo>
                    <a:lnTo>
                      <a:pt x="4221" y="31"/>
                    </a:lnTo>
                    <a:lnTo>
                      <a:pt x="4223" y="28"/>
                    </a:lnTo>
                    <a:lnTo>
                      <a:pt x="4226" y="27"/>
                    </a:lnTo>
                    <a:lnTo>
                      <a:pt x="4228" y="26"/>
                    </a:lnTo>
                    <a:lnTo>
                      <a:pt x="4231" y="26"/>
                    </a:lnTo>
                    <a:lnTo>
                      <a:pt x="4233" y="25"/>
                    </a:lnTo>
                    <a:lnTo>
                      <a:pt x="4236" y="24"/>
                    </a:lnTo>
                    <a:lnTo>
                      <a:pt x="4238" y="22"/>
                    </a:lnTo>
                    <a:lnTo>
                      <a:pt x="4241" y="19"/>
                    </a:lnTo>
                    <a:lnTo>
                      <a:pt x="4244" y="17"/>
                    </a:lnTo>
                    <a:lnTo>
                      <a:pt x="4246" y="17"/>
                    </a:lnTo>
                    <a:lnTo>
                      <a:pt x="4249" y="16"/>
                    </a:lnTo>
                    <a:lnTo>
                      <a:pt x="4251" y="16"/>
                    </a:lnTo>
                    <a:lnTo>
                      <a:pt x="4254" y="17"/>
                    </a:lnTo>
                    <a:lnTo>
                      <a:pt x="4256" y="19"/>
                    </a:lnTo>
                    <a:lnTo>
                      <a:pt x="4259" y="19"/>
                    </a:lnTo>
                    <a:lnTo>
                      <a:pt x="4261" y="19"/>
                    </a:lnTo>
                    <a:lnTo>
                      <a:pt x="4264" y="17"/>
                    </a:lnTo>
                    <a:lnTo>
                      <a:pt x="4266" y="16"/>
                    </a:lnTo>
                    <a:lnTo>
                      <a:pt x="4269" y="15"/>
                    </a:lnTo>
                    <a:lnTo>
                      <a:pt x="4271" y="13"/>
                    </a:lnTo>
                    <a:lnTo>
                      <a:pt x="4274" y="12"/>
                    </a:lnTo>
                    <a:lnTo>
                      <a:pt x="4276" y="12"/>
                    </a:lnTo>
                    <a:lnTo>
                      <a:pt x="4279" y="12"/>
                    </a:lnTo>
                    <a:lnTo>
                      <a:pt x="4281" y="12"/>
                    </a:lnTo>
                    <a:lnTo>
                      <a:pt x="4284" y="11"/>
                    </a:lnTo>
                    <a:lnTo>
                      <a:pt x="4286" y="11"/>
                    </a:lnTo>
                    <a:lnTo>
                      <a:pt x="4289" y="12"/>
                    </a:lnTo>
                    <a:lnTo>
                      <a:pt x="4291" y="17"/>
                    </a:lnTo>
                    <a:lnTo>
                      <a:pt x="4294" y="27"/>
                    </a:lnTo>
                    <a:lnTo>
                      <a:pt x="4296" y="34"/>
                    </a:lnTo>
                    <a:lnTo>
                      <a:pt x="4299" y="35"/>
                    </a:lnTo>
                    <a:lnTo>
                      <a:pt x="4301" y="27"/>
                    </a:lnTo>
                    <a:lnTo>
                      <a:pt x="4304" y="17"/>
                    </a:lnTo>
                    <a:lnTo>
                      <a:pt x="4306" y="13"/>
                    </a:lnTo>
                    <a:lnTo>
                      <a:pt x="4309" y="17"/>
                    </a:lnTo>
                    <a:lnTo>
                      <a:pt x="4311" y="34"/>
                    </a:lnTo>
                    <a:lnTo>
                      <a:pt x="4314" y="53"/>
                    </a:lnTo>
                    <a:lnTo>
                      <a:pt x="4317" y="53"/>
                    </a:lnTo>
                    <a:lnTo>
                      <a:pt x="4319" y="38"/>
                    </a:lnTo>
                    <a:lnTo>
                      <a:pt x="4322" y="21"/>
                    </a:lnTo>
                    <a:lnTo>
                      <a:pt x="4324" y="15"/>
                    </a:lnTo>
                    <a:lnTo>
                      <a:pt x="4327" y="12"/>
                    </a:lnTo>
                    <a:lnTo>
                      <a:pt x="4329" y="11"/>
                    </a:lnTo>
                    <a:lnTo>
                      <a:pt x="4332" y="9"/>
                    </a:lnTo>
                    <a:lnTo>
                      <a:pt x="4334" y="8"/>
                    </a:lnTo>
                    <a:lnTo>
                      <a:pt x="4337" y="8"/>
                    </a:lnTo>
                    <a:lnTo>
                      <a:pt x="4339" y="9"/>
                    </a:lnTo>
                    <a:lnTo>
                      <a:pt x="4342" y="10"/>
                    </a:lnTo>
                    <a:lnTo>
                      <a:pt x="4344" y="14"/>
                    </a:lnTo>
                    <a:lnTo>
                      <a:pt x="4347" y="22"/>
                    </a:lnTo>
                    <a:lnTo>
                      <a:pt x="4349" y="34"/>
                    </a:lnTo>
                    <a:lnTo>
                      <a:pt x="4352" y="39"/>
                    </a:lnTo>
                    <a:lnTo>
                      <a:pt x="4354" y="30"/>
                    </a:lnTo>
                    <a:lnTo>
                      <a:pt x="4357" y="16"/>
                    </a:lnTo>
                    <a:lnTo>
                      <a:pt x="4359" y="9"/>
                    </a:lnTo>
                    <a:lnTo>
                      <a:pt x="4362" y="8"/>
                    </a:lnTo>
                    <a:lnTo>
                      <a:pt x="4364" y="8"/>
                    </a:lnTo>
                    <a:lnTo>
                      <a:pt x="4367" y="9"/>
                    </a:lnTo>
                    <a:lnTo>
                      <a:pt x="4369" y="10"/>
                    </a:lnTo>
                    <a:lnTo>
                      <a:pt x="4372" y="10"/>
                    </a:lnTo>
                    <a:lnTo>
                      <a:pt x="4374" y="17"/>
                    </a:lnTo>
                    <a:lnTo>
                      <a:pt x="4377" y="33"/>
                    </a:lnTo>
                    <a:lnTo>
                      <a:pt x="4379" y="42"/>
                    </a:lnTo>
                    <a:lnTo>
                      <a:pt x="4382" y="36"/>
                    </a:lnTo>
                    <a:lnTo>
                      <a:pt x="4384" y="19"/>
                    </a:lnTo>
                    <a:lnTo>
                      <a:pt x="4387" y="10"/>
                    </a:lnTo>
                    <a:lnTo>
                      <a:pt x="4390" y="8"/>
                    </a:lnTo>
                    <a:lnTo>
                      <a:pt x="4392" y="9"/>
                    </a:lnTo>
                    <a:lnTo>
                      <a:pt x="4395" y="11"/>
                    </a:lnTo>
                    <a:lnTo>
                      <a:pt x="4397" y="13"/>
                    </a:lnTo>
                    <a:lnTo>
                      <a:pt x="4400" y="15"/>
                    </a:lnTo>
                    <a:lnTo>
                      <a:pt x="4402" y="15"/>
                    </a:lnTo>
                    <a:lnTo>
                      <a:pt x="4405" y="15"/>
                    </a:lnTo>
                    <a:lnTo>
                      <a:pt x="4407" y="14"/>
                    </a:lnTo>
                    <a:lnTo>
                      <a:pt x="4410" y="13"/>
                    </a:lnTo>
                    <a:lnTo>
                      <a:pt x="4412" y="15"/>
                    </a:lnTo>
                    <a:lnTo>
                      <a:pt x="4415" y="18"/>
                    </a:lnTo>
                    <a:lnTo>
                      <a:pt x="4417" y="21"/>
                    </a:lnTo>
                    <a:lnTo>
                      <a:pt x="4420" y="22"/>
                    </a:lnTo>
                    <a:lnTo>
                      <a:pt x="4422" y="21"/>
                    </a:lnTo>
                    <a:lnTo>
                      <a:pt x="4425" y="20"/>
                    </a:lnTo>
                    <a:lnTo>
                      <a:pt x="4427" y="18"/>
                    </a:lnTo>
                    <a:lnTo>
                      <a:pt x="4430" y="18"/>
                    </a:lnTo>
                    <a:lnTo>
                      <a:pt x="4432" y="23"/>
                    </a:lnTo>
                    <a:lnTo>
                      <a:pt x="4435" y="26"/>
                    </a:lnTo>
                    <a:lnTo>
                      <a:pt x="4437" y="27"/>
                    </a:lnTo>
                    <a:lnTo>
                      <a:pt x="4440" y="26"/>
                    </a:lnTo>
                    <a:lnTo>
                      <a:pt x="4442" y="27"/>
                    </a:lnTo>
                    <a:lnTo>
                      <a:pt x="4445" y="26"/>
                    </a:lnTo>
                    <a:lnTo>
                      <a:pt x="4447" y="25"/>
                    </a:lnTo>
                    <a:lnTo>
                      <a:pt x="4450" y="23"/>
                    </a:lnTo>
                    <a:lnTo>
                      <a:pt x="4452" y="21"/>
                    </a:lnTo>
                    <a:lnTo>
                      <a:pt x="4455" y="20"/>
                    </a:lnTo>
                    <a:lnTo>
                      <a:pt x="4457" y="20"/>
                    </a:lnTo>
                    <a:lnTo>
                      <a:pt x="4460" y="21"/>
                    </a:lnTo>
                    <a:lnTo>
                      <a:pt x="4463" y="25"/>
                    </a:lnTo>
                    <a:lnTo>
                      <a:pt x="4465" y="30"/>
                    </a:lnTo>
                    <a:lnTo>
                      <a:pt x="4468" y="29"/>
                    </a:lnTo>
                    <a:lnTo>
                      <a:pt x="4470" y="23"/>
                    </a:lnTo>
                    <a:lnTo>
                      <a:pt x="4473" y="17"/>
                    </a:lnTo>
                    <a:lnTo>
                      <a:pt x="4475" y="14"/>
                    </a:lnTo>
                    <a:lnTo>
                      <a:pt x="4478" y="13"/>
                    </a:lnTo>
                    <a:lnTo>
                      <a:pt x="4480" y="14"/>
                    </a:lnTo>
                    <a:lnTo>
                      <a:pt x="4483" y="23"/>
                    </a:lnTo>
                    <a:lnTo>
                      <a:pt x="4485" y="44"/>
                    </a:lnTo>
                    <a:lnTo>
                      <a:pt x="4488" y="62"/>
                    </a:lnTo>
                    <a:lnTo>
                      <a:pt x="4490" y="53"/>
                    </a:lnTo>
                    <a:lnTo>
                      <a:pt x="4493" y="30"/>
                    </a:lnTo>
                    <a:lnTo>
                      <a:pt x="4495" y="13"/>
                    </a:lnTo>
                    <a:lnTo>
                      <a:pt x="4498" y="7"/>
                    </a:lnTo>
                    <a:lnTo>
                      <a:pt x="4500" y="6"/>
                    </a:lnTo>
                    <a:lnTo>
                      <a:pt x="4503" y="6"/>
                    </a:lnTo>
                    <a:lnTo>
                      <a:pt x="4505" y="5"/>
                    </a:lnTo>
                    <a:lnTo>
                      <a:pt x="4508" y="5"/>
                    </a:lnTo>
                    <a:lnTo>
                      <a:pt x="4510" y="6"/>
                    </a:lnTo>
                    <a:lnTo>
                      <a:pt x="4513" y="6"/>
                    </a:lnTo>
                    <a:lnTo>
                      <a:pt x="4515" y="6"/>
                    </a:lnTo>
                    <a:lnTo>
                      <a:pt x="4518" y="6"/>
                    </a:lnTo>
                    <a:lnTo>
                      <a:pt x="4520" y="7"/>
                    </a:lnTo>
                    <a:lnTo>
                      <a:pt x="4523" y="8"/>
                    </a:lnTo>
                    <a:lnTo>
                      <a:pt x="4525" y="9"/>
                    </a:lnTo>
                    <a:lnTo>
                      <a:pt x="4528" y="9"/>
                    </a:lnTo>
                    <a:lnTo>
                      <a:pt x="4530" y="10"/>
                    </a:lnTo>
                    <a:lnTo>
                      <a:pt x="4533" y="11"/>
                    </a:lnTo>
                    <a:lnTo>
                      <a:pt x="4536" y="13"/>
                    </a:lnTo>
                    <a:lnTo>
                      <a:pt x="4538" y="16"/>
                    </a:lnTo>
                    <a:lnTo>
                      <a:pt x="4541" y="20"/>
                    </a:lnTo>
                    <a:lnTo>
                      <a:pt x="4543" y="24"/>
                    </a:lnTo>
                    <a:lnTo>
                      <a:pt x="4546" y="24"/>
                    </a:lnTo>
                    <a:lnTo>
                      <a:pt x="4548" y="20"/>
                    </a:lnTo>
                    <a:lnTo>
                      <a:pt x="4551" y="15"/>
                    </a:lnTo>
                    <a:lnTo>
                      <a:pt x="4553" y="15"/>
                    </a:lnTo>
                    <a:lnTo>
                      <a:pt x="4556" y="16"/>
                    </a:lnTo>
                    <a:lnTo>
                      <a:pt x="4558" y="14"/>
                    </a:lnTo>
                    <a:lnTo>
                      <a:pt x="4561" y="10"/>
                    </a:lnTo>
                    <a:lnTo>
                      <a:pt x="4563" y="11"/>
                    </a:lnTo>
                    <a:lnTo>
                      <a:pt x="4566" y="23"/>
                    </a:lnTo>
                    <a:lnTo>
                      <a:pt x="4568" y="40"/>
                    </a:lnTo>
                    <a:lnTo>
                      <a:pt x="4571" y="46"/>
                    </a:lnTo>
                    <a:lnTo>
                      <a:pt x="4573" y="32"/>
                    </a:lnTo>
                    <a:lnTo>
                      <a:pt x="4576" y="17"/>
                    </a:lnTo>
                    <a:lnTo>
                      <a:pt x="4578" y="9"/>
                    </a:lnTo>
                    <a:lnTo>
                      <a:pt x="4581" y="7"/>
                    </a:lnTo>
                    <a:lnTo>
                      <a:pt x="4583" y="6"/>
                    </a:lnTo>
                    <a:lnTo>
                      <a:pt x="4586" y="6"/>
                    </a:lnTo>
                    <a:lnTo>
                      <a:pt x="4588" y="5"/>
                    </a:lnTo>
                    <a:lnTo>
                      <a:pt x="4591" y="5"/>
                    </a:lnTo>
                    <a:lnTo>
                      <a:pt x="4593" y="5"/>
                    </a:lnTo>
                    <a:lnTo>
                      <a:pt x="4596" y="7"/>
                    </a:lnTo>
                    <a:lnTo>
                      <a:pt x="4598" y="9"/>
                    </a:lnTo>
                    <a:lnTo>
                      <a:pt x="4601" y="17"/>
                    </a:lnTo>
                    <a:lnTo>
                      <a:pt x="4603" y="27"/>
                    </a:lnTo>
                    <a:lnTo>
                      <a:pt x="4606" y="30"/>
                    </a:lnTo>
                    <a:lnTo>
                      <a:pt x="4609" y="26"/>
                    </a:lnTo>
                    <a:lnTo>
                      <a:pt x="4611" y="16"/>
                    </a:lnTo>
                    <a:lnTo>
                      <a:pt x="4614" y="11"/>
                    </a:lnTo>
                    <a:lnTo>
                      <a:pt x="4616" y="10"/>
                    </a:lnTo>
                    <a:lnTo>
                      <a:pt x="4619" y="12"/>
                    </a:lnTo>
                    <a:lnTo>
                      <a:pt x="4621" y="16"/>
                    </a:lnTo>
                    <a:lnTo>
                      <a:pt x="4624" y="22"/>
                    </a:lnTo>
                    <a:lnTo>
                      <a:pt x="4626" y="28"/>
                    </a:lnTo>
                    <a:lnTo>
                      <a:pt x="4629" y="30"/>
                    </a:lnTo>
                    <a:lnTo>
                      <a:pt x="4631" y="23"/>
                    </a:lnTo>
                    <a:lnTo>
                      <a:pt x="4634" y="16"/>
                    </a:lnTo>
                    <a:lnTo>
                      <a:pt x="4636" y="12"/>
                    </a:lnTo>
                    <a:lnTo>
                      <a:pt x="4639" y="11"/>
                    </a:lnTo>
                    <a:lnTo>
                      <a:pt x="4641" y="10"/>
                    </a:lnTo>
                    <a:lnTo>
                      <a:pt x="4644" y="11"/>
                    </a:lnTo>
                    <a:lnTo>
                      <a:pt x="4646" y="11"/>
                    </a:lnTo>
                    <a:lnTo>
                      <a:pt x="4649" y="11"/>
                    </a:lnTo>
                    <a:lnTo>
                      <a:pt x="4651" y="10"/>
                    </a:lnTo>
                    <a:lnTo>
                      <a:pt x="4654" y="10"/>
                    </a:lnTo>
                    <a:lnTo>
                      <a:pt x="4656" y="8"/>
                    </a:lnTo>
                    <a:lnTo>
                      <a:pt x="4659" y="8"/>
                    </a:lnTo>
                    <a:lnTo>
                      <a:pt x="4661" y="10"/>
                    </a:lnTo>
                    <a:lnTo>
                      <a:pt x="4664" y="10"/>
                    </a:lnTo>
                    <a:lnTo>
                      <a:pt x="4666" y="12"/>
                    </a:lnTo>
                    <a:lnTo>
                      <a:pt x="4669" y="12"/>
                    </a:lnTo>
                    <a:lnTo>
                      <a:pt x="4671" y="11"/>
                    </a:lnTo>
                    <a:lnTo>
                      <a:pt x="4674" y="9"/>
                    </a:lnTo>
                    <a:lnTo>
                      <a:pt x="4676" y="8"/>
                    </a:lnTo>
                    <a:lnTo>
                      <a:pt x="4679" y="6"/>
                    </a:lnTo>
                    <a:lnTo>
                      <a:pt x="4682" y="5"/>
                    </a:lnTo>
                    <a:lnTo>
                      <a:pt x="4684" y="5"/>
                    </a:lnTo>
                    <a:lnTo>
                      <a:pt x="4687" y="4"/>
                    </a:lnTo>
                    <a:lnTo>
                      <a:pt x="4689" y="6"/>
                    </a:lnTo>
                    <a:lnTo>
                      <a:pt x="4692" y="36"/>
                    </a:lnTo>
                    <a:lnTo>
                      <a:pt x="4694" y="180"/>
                    </a:lnTo>
                    <a:lnTo>
                      <a:pt x="4697" y="535"/>
                    </a:lnTo>
                    <a:lnTo>
                      <a:pt x="4699" y="911"/>
                    </a:lnTo>
                    <a:lnTo>
                      <a:pt x="4702" y="1202"/>
                    </a:lnTo>
                    <a:lnTo>
                      <a:pt x="4704" y="1461"/>
                    </a:lnTo>
                    <a:lnTo>
                      <a:pt x="4707" y="1633"/>
                    </a:lnTo>
                    <a:lnTo>
                      <a:pt x="4709" y="1501"/>
                    </a:lnTo>
                    <a:lnTo>
                      <a:pt x="4712" y="928"/>
                    </a:lnTo>
                    <a:lnTo>
                      <a:pt x="4714" y="442"/>
                    </a:lnTo>
                    <a:lnTo>
                      <a:pt x="4717" y="313"/>
                    </a:lnTo>
                    <a:lnTo>
                      <a:pt x="4719" y="241"/>
                    </a:lnTo>
                    <a:lnTo>
                      <a:pt x="4722" y="205"/>
                    </a:lnTo>
                    <a:lnTo>
                      <a:pt x="4724" y="175"/>
                    </a:lnTo>
                    <a:lnTo>
                      <a:pt x="4727" y="152"/>
                    </a:lnTo>
                    <a:lnTo>
                      <a:pt x="4729" y="139"/>
                    </a:lnTo>
                    <a:lnTo>
                      <a:pt x="4732" y="125"/>
                    </a:lnTo>
                    <a:lnTo>
                      <a:pt x="4734" y="112"/>
                    </a:lnTo>
                    <a:lnTo>
                      <a:pt x="4737" y="103"/>
                    </a:lnTo>
                    <a:lnTo>
                      <a:pt x="4739" y="93"/>
                    </a:lnTo>
                    <a:lnTo>
                      <a:pt x="4742" y="87"/>
                    </a:lnTo>
                    <a:lnTo>
                      <a:pt x="4744" y="82"/>
                    </a:lnTo>
                    <a:lnTo>
                      <a:pt x="4747" y="77"/>
                    </a:lnTo>
                    <a:lnTo>
                      <a:pt x="4749" y="70"/>
                    </a:lnTo>
                    <a:lnTo>
                      <a:pt x="4752" y="62"/>
                    </a:lnTo>
                    <a:lnTo>
                      <a:pt x="4755" y="54"/>
                    </a:lnTo>
                    <a:lnTo>
                      <a:pt x="4757" y="48"/>
                    </a:lnTo>
                    <a:lnTo>
                      <a:pt x="4760" y="44"/>
                    </a:lnTo>
                    <a:lnTo>
                      <a:pt x="4762" y="40"/>
                    </a:lnTo>
                    <a:lnTo>
                      <a:pt x="4765" y="36"/>
                    </a:lnTo>
                    <a:lnTo>
                      <a:pt x="4767" y="34"/>
                    </a:lnTo>
                    <a:lnTo>
                      <a:pt x="4770" y="32"/>
                    </a:lnTo>
                    <a:lnTo>
                      <a:pt x="4772" y="31"/>
                    </a:lnTo>
                    <a:lnTo>
                      <a:pt x="4775" y="28"/>
                    </a:lnTo>
                    <a:lnTo>
                      <a:pt x="4777" y="27"/>
                    </a:lnTo>
                    <a:lnTo>
                      <a:pt x="4780" y="25"/>
                    </a:lnTo>
                    <a:lnTo>
                      <a:pt x="4782" y="25"/>
                    </a:lnTo>
                    <a:lnTo>
                      <a:pt x="4785" y="24"/>
                    </a:lnTo>
                    <a:lnTo>
                      <a:pt x="4787" y="25"/>
                    </a:lnTo>
                    <a:lnTo>
                      <a:pt x="4790" y="24"/>
                    </a:lnTo>
                    <a:lnTo>
                      <a:pt x="4792" y="24"/>
                    </a:lnTo>
                    <a:lnTo>
                      <a:pt x="4795" y="24"/>
                    </a:lnTo>
                    <a:lnTo>
                      <a:pt x="4797" y="22"/>
                    </a:lnTo>
                    <a:lnTo>
                      <a:pt x="4800" y="20"/>
                    </a:lnTo>
                    <a:lnTo>
                      <a:pt x="4802" y="18"/>
                    </a:lnTo>
                    <a:lnTo>
                      <a:pt x="4805" y="17"/>
                    </a:lnTo>
                    <a:lnTo>
                      <a:pt x="4807" y="16"/>
                    </a:lnTo>
                    <a:lnTo>
                      <a:pt x="4810" y="15"/>
                    </a:lnTo>
                    <a:lnTo>
                      <a:pt x="4812" y="14"/>
                    </a:lnTo>
                    <a:lnTo>
                      <a:pt x="4815" y="13"/>
                    </a:lnTo>
                    <a:lnTo>
                      <a:pt x="4817" y="13"/>
                    </a:lnTo>
                    <a:lnTo>
                      <a:pt x="4820" y="12"/>
                    </a:lnTo>
                    <a:lnTo>
                      <a:pt x="4822" y="12"/>
                    </a:lnTo>
                    <a:lnTo>
                      <a:pt x="4825" y="11"/>
                    </a:lnTo>
                    <a:lnTo>
                      <a:pt x="4828" y="11"/>
                    </a:lnTo>
                    <a:lnTo>
                      <a:pt x="4830" y="13"/>
                    </a:lnTo>
                    <a:lnTo>
                      <a:pt x="4833" y="21"/>
                    </a:lnTo>
                    <a:lnTo>
                      <a:pt x="4835" y="31"/>
                    </a:lnTo>
                    <a:lnTo>
                      <a:pt x="4838" y="36"/>
                    </a:lnTo>
                    <a:lnTo>
                      <a:pt x="4840" y="29"/>
                    </a:lnTo>
                    <a:lnTo>
                      <a:pt x="4843" y="18"/>
                    </a:lnTo>
                    <a:lnTo>
                      <a:pt x="4845" y="12"/>
                    </a:lnTo>
                    <a:lnTo>
                      <a:pt x="4848" y="10"/>
                    </a:lnTo>
                    <a:lnTo>
                      <a:pt x="4850" y="11"/>
                    </a:lnTo>
                    <a:lnTo>
                      <a:pt x="4853" y="12"/>
                    </a:lnTo>
                    <a:lnTo>
                      <a:pt x="4855" y="13"/>
                    </a:lnTo>
                    <a:lnTo>
                      <a:pt x="4858" y="16"/>
                    </a:lnTo>
                    <a:lnTo>
                      <a:pt x="4860" y="18"/>
                    </a:lnTo>
                    <a:lnTo>
                      <a:pt x="4863" y="20"/>
                    </a:lnTo>
                    <a:lnTo>
                      <a:pt x="4865" y="20"/>
                    </a:lnTo>
                    <a:lnTo>
                      <a:pt x="4868" y="20"/>
                    </a:lnTo>
                    <a:lnTo>
                      <a:pt x="4870" y="20"/>
                    </a:lnTo>
                    <a:lnTo>
                      <a:pt x="4873" y="22"/>
                    </a:lnTo>
                    <a:lnTo>
                      <a:pt x="4875" y="23"/>
                    </a:lnTo>
                    <a:lnTo>
                      <a:pt x="4878" y="22"/>
                    </a:lnTo>
                    <a:lnTo>
                      <a:pt x="4880" y="21"/>
                    </a:lnTo>
                    <a:lnTo>
                      <a:pt x="4883" y="21"/>
                    </a:lnTo>
                    <a:lnTo>
                      <a:pt x="4885" y="21"/>
                    </a:lnTo>
                    <a:lnTo>
                      <a:pt x="4888" y="22"/>
                    </a:lnTo>
                    <a:lnTo>
                      <a:pt x="4890" y="24"/>
                    </a:lnTo>
                    <a:lnTo>
                      <a:pt x="4893" y="26"/>
                    </a:lnTo>
                    <a:lnTo>
                      <a:pt x="4895" y="31"/>
                    </a:lnTo>
                    <a:lnTo>
                      <a:pt x="4898" y="35"/>
                    </a:lnTo>
                    <a:lnTo>
                      <a:pt x="4900" y="39"/>
                    </a:lnTo>
                    <a:lnTo>
                      <a:pt x="4903" y="40"/>
                    </a:lnTo>
                    <a:lnTo>
                      <a:pt x="4906" y="41"/>
                    </a:lnTo>
                    <a:lnTo>
                      <a:pt x="4908" y="42"/>
                    </a:lnTo>
                    <a:lnTo>
                      <a:pt x="4911" y="41"/>
                    </a:lnTo>
                    <a:lnTo>
                      <a:pt x="4913" y="34"/>
                    </a:lnTo>
                    <a:lnTo>
                      <a:pt x="4916" y="29"/>
                    </a:lnTo>
                    <a:lnTo>
                      <a:pt x="4918" y="30"/>
                    </a:lnTo>
                    <a:lnTo>
                      <a:pt x="4921" y="38"/>
                    </a:lnTo>
                    <a:lnTo>
                      <a:pt x="4923" y="52"/>
                    </a:lnTo>
                    <a:lnTo>
                      <a:pt x="4926" y="66"/>
                    </a:lnTo>
                    <a:lnTo>
                      <a:pt x="4928" y="76"/>
                    </a:lnTo>
                    <a:lnTo>
                      <a:pt x="4931" y="82"/>
                    </a:lnTo>
                    <a:lnTo>
                      <a:pt x="4933" y="92"/>
                    </a:lnTo>
                    <a:lnTo>
                      <a:pt x="4936" y="104"/>
                    </a:lnTo>
                    <a:lnTo>
                      <a:pt x="4938" y="119"/>
                    </a:lnTo>
                    <a:lnTo>
                      <a:pt x="4941" y="135"/>
                    </a:lnTo>
                    <a:lnTo>
                      <a:pt x="4943" y="156"/>
                    </a:lnTo>
                    <a:lnTo>
                      <a:pt x="4946" y="178"/>
                    </a:lnTo>
                    <a:lnTo>
                      <a:pt x="4948" y="213"/>
                    </a:lnTo>
                    <a:lnTo>
                      <a:pt x="4951" y="250"/>
                    </a:lnTo>
                    <a:lnTo>
                      <a:pt x="4953" y="280"/>
                    </a:lnTo>
                    <a:lnTo>
                      <a:pt x="4956" y="297"/>
                    </a:lnTo>
                    <a:lnTo>
                      <a:pt x="4958" y="300"/>
                    </a:lnTo>
                    <a:lnTo>
                      <a:pt x="4961" y="311"/>
                    </a:lnTo>
                    <a:lnTo>
                      <a:pt x="4963" y="320"/>
                    </a:lnTo>
                    <a:lnTo>
                      <a:pt x="4966" y="345"/>
                    </a:lnTo>
                    <a:lnTo>
                      <a:pt x="4968" y="381"/>
                    </a:lnTo>
                    <a:lnTo>
                      <a:pt x="4971" y="420"/>
                    </a:lnTo>
                    <a:lnTo>
                      <a:pt x="4973" y="507"/>
                    </a:lnTo>
                    <a:lnTo>
                      <a:pt x="4976" y="697"/>
                    </a:lnTo>
                    <a:lnTo>
                      <a:pt x="4979" y="1097"/>
                    </a:lnTo>
                    <a:lnTo>
                      <a:pt x="4981" y="1540"/>
                    </a:lnTo>
                    <a:lnTo>
                      <a:pt x="4984" y="1895"/>
                    </a:lnTo>
                    <a:lnTo>
                      <a:pt x="4986" y="2199"/>
                    </a:lnTo>
                    <a:lnTo>
                      <a:pt x="4989" y="2262"/>
                    </a:lnTo>
                    <a:lnTo>
                      <a:pt x="4991" y="1678"/>
                    </a:lnTo>
                    <a:lnTo>
                      <a:pt x="4994" y="951"/>
                    </a:lnTo>
                    <a:lnTo>
                      <a:pt x="4996" y="873"/>
                    </a:lnTo>
                    <a:lnTo>
                      <a:pt x="4999" y="943"/>
                    </a:lnTo>
                    <a:lnTo>
                      <a:pt x="5001" y="976"/>
                    </a:lnTo>
                    <a:lnTo>
                      <a:pt x="5004" y="989"/>
                    </a:lnTo>
                    <a:lnTo>
                      <a:pt x="5006" y="1039"/>
                    </a:lnTo>
                    <a:lnTo>
                      <a:pt x="5009" y="1094"/>
                    </a:lnTo>
                    <a:lnTo>
                      <a:pt x="5011" y="977"/>
                    </a:lnTo>
                    <a:lnTo>
                      <a:pt x="5014" y="786"/>
                    </a:lnTo>
                    <a:lnTo>
                      <a:pt x="5016" y="798"/>
                    </a:lnTo>
                    <a:lnTo>
                      <a:pt x="5019" y="826"/>
                    </a:lnTo>
                    <a:lnTo>
                      <a:pt x="5021" y="861"/>
                    </a:lnTo>
                    <a:lnTo>
                      <a:pt x="5024" y="883"/>
                    </a:lnTo>
                    <a:lnTo>
                      <a:pt x="5026" y="930"/>
                    </a:lnTo>
                    <a:lnTo>
                      <a:pt x="5029" y="956"/>
                    </a:lnTo>
                    <a:lnTo>
                      <a:pt x="5031" y="974"/>
                    </a:lnTo>
                    <a:lnTo>
                      <a:pt x="5034" y="1004"/>
                    </a:lnTo>
                    <a:lnTo>
                      <a:pt x="5036" y="1036"/>
                    </a:lnTo>
                    <a:lnTo>
                      <a:pt x="5039" y="1054"/>
                    </a:lnTo>
                    <a:lnTo>
                      <a:pt x="5041" y="1118"/>
                    </a:lnTo>
                    <a:lnTo>
                      <a:pt x="5044" y="1152"/>
                    </a:lnTo>
                    <a:lnTo>
                      <a:pt x="5046" y="1200"/>
                    </a:lnTo>
                    <a:lnTo>
                      <a:pt x="5049" y="1243"/>
                    </a:lnTo>
                    <a:lnTo>
                      <a:pt x="5052" y="1294"/>
                    </a:lnTo>
                    <a:lnTo>
                      <a:pt x="5054" y="1306"/>
                    </a:lnTo>
                    <a:lnTo>
                      <a:pt x="5057" y="1354"/>
                    </a:lnTo>
                    <a:lnTo>
                      <a:pt x="5059" y="1357"/>
                    </a:lnTo>
                    <a:lnTo>
                      <a:pt x="5062" y="1429"/>
                    </a:lnTo>
                    <a:lnTo>
                      <a:pt x="5064" y="1461"/>
                    </a:lnTo>
                    <a:lnTo>
                      <a:pt x="5067" y="1520"/>
                    </a:lnTo>
                    <a:lnTo>
                      <a:pt x="5069" y="1549"/>
                    </a:lnTo>
                    <a:lnTo>
                      <a:pt x="5072" y="1565"/>
                    </a:lnTo>
                    <a:lnTo>
                      <a:pt x="5074" y="1609"/>
                    </a:lnTo>
                    <a:lnTo>
                      <a:pt x="5077" y="1712"/>
                    </a:lnTo>
                    <a:lnTo>
                      <a:pt x="5079" y="1871"/>
                    </a:lnTo>
                    <a:lnTo>
                      <a:pt x="5082" y="2332"/>
                    </a:lnTo>
                    <a:lnTo>
                      <a:pt x="5084" y="3200"/>
                    </a:lnTo>
                    <a:lnTo>
                      <a:pt x="5087" y="4138"/>
                    </a:lnTo>
                    <a:lnTo>
                      <a:pt x="5089" y="4918"/>
                    </a:lnTo>
                    <a:lnTo>
                      <a:pt x="5092" y="5733"/>
                    </a:lnTo>
                    <a:lnTo>
                      <a:pt x="5094" y="6104"/>
                    </a:lnTo>
                    <a:lnTo>
                      <a:pt x="5097" y="6296"/>
                    </a:lnTo>
                    <a:lnTo>
                      <a:pt x="5099" y="6391"/>
                    </a:lnTo>
                    <a:lnTo>
                      <a:pt x="5102" y="6362"/>
                    </a:lnTo>
                    <a:lnTo>
                      <a:pt x="5104" y="4598"/>
                    </a:lnTo>
                    <a:lnTo>
                      <a:pt x="5107" y="2362"/>
                    </a:lnTo>
                    <a:lnTo>
                      <a:pt x="5109" y="2037"/>
                    </a:lnTo>
                    <a:lnTo>
                      <a:pt x="5112" y="155"/>
                    </a:lnTo>
                    <a:lnTo>
                      <a:pt x="5114" y="97"/>
                    </a:lnTo>
                    <a:lnTo>
                      <a:pt x="5117" y="74"/>
                    </a:lnTo>
                    <a:lnTo>
                      <a:pt x="5119" y="54"/>
                    </a:lnTo>
                    <a:lnTo>
                      <a:pt x="5122" y="43"/>
                    </a:lnTo>
                    <a:lnTo>
                      <a:pt x="5125" y="39"/>
                    </a:lnTo>
                    <a:lnTo>
                      <a:pt x="5127" y="35"/>
                    </a:lnTo>
                    <a:lnTo>
                      <a:pt x="5130" y="35"/>
                    </a:lnTo>
                    <a:lnTo>
                      <a:pt x="5132" y="37"/>
                    </a:lnTo>
                    <a:lnTo>
                      <a:pt x="5135" y="41"/>
                    </a:lnTo>
                    <a:lnTo>
                      <a:pt x="5137" y="40"/>
                    </a:lnTo>
                    <a:lnTo>
                      <a:pt x="5140" y="35"/>
                    </a:lnTo>
                    <a:lnTo>
                      <a:pt x="5142" y="29"/>
                    </a:lnTo>
                    <a:lnTo>
                      <a:pt x="5145" y="28"/>
                    </a:lnTo>
                    <a:lnTo>
                      <a:pt x="5147" y="31"/>
                    </a:lnTo>
                    <a:lnTo>
                      <a:pt x="5150" y="40"/>
                    </a:lnTo>
                    <a:lnTo>
                      <a:pt x="5152" y="50"/>
                    </a:lnTo>
                    <a:lnTo>
                      <a:pt x="5155" y="53"/>
                    </a:lnTo>
                    <a:lnTo>
                      <a:pt x="5157" y="49"/>
                    </a:lnTo>
                    <a:lnTo>
                      <a:pt x="5160" y="38"/>
                    </a:lnTo>
                    <a:lnTo>
                      <a:pt x="5162" y="28"/>
                    </a:lnTo>
                    <a:lnTo>
                      <a:pt x="5165" y="26"/>
                    </a:lnTo>
                    <a:lnTo>
                      <a:pt x="5167" y="23"/>
                    </a:lnTo>
                    <a:lnTo>
                      <a:pt x="5170" y="20"/>
                    </a:lnTo>
                    <a:lnTo>
                      <a:pt x="5172" y="19"/>
                    </a:lnTo>
                    <a:lnTo>
                      <a:pt x="5175" y="18"/>
                    </a:lnTo>
                    <a:lnTo>
                      <a:pt x="5177" y="18"/>
                    </a:lnTo>
                    <a:lnTo>
                      <a:pt x="5180" y="16"/>
                    </a:lnTo>
                    <a:lnTo>
                      <a:pt x="5182" y="14"/>
                    </a:lnTo>
                    <a:lnTo>
                      <a:pt x="5185" y="15"/>
                    </a:lnTo>
                    <a:lnTo>
                      <a:pt x="5187" y="18"/>
                    </a:lnTo>
                    <a:lnTo>
                      <a:pt x="5190" y="19"/>
                    </a:lnTo>
                    <a:lnTo>
                      <a:pt x="5192" y="17"/>
                    </a:lnTo>
                    <a:lnTo>
                      <a:pt x="5195" y="14"/>
                    </a:lnTo>
                    <a:lnTo>
                      <a:pt x="5198" y="13"/>
                    </a:lnTo>
                    <a:lnTo>
                      <a:pt x="5200" y="12"/>
                    </a:lnTo>
                    <a:lnTo>
                      <a:pt x="5203" y="12"/>
                    </a:lnTo>
                    <a:lnTo>
                      <a:pt x="5205" y="12"/>
                    </a:lnTo>
                    <a:lnTo>
                      <a:pt x="5208" y="12"/>
                    </a:lnTo>
                    <a:lnTo>
                      <a:pt x="5210" y="12"/>
                    </a:lnTo>
                    <a:lnTo>
                      <a:pt x="5213" y="13"/>
                    </a:lnTo>
                    <a:lnTo>
                      <a:pt x="5215" y="14"/>
                    </a:lnTo>
                    <a:lnTo>
                      <a:pt x="5218" y="17"/>
                    </a:lnTo>
                    <a:lnTo>
                      <a:pt x="5220" y="18"/>
                    </a:lnTo>
                    <a:lnTo>
                      <a:pt x="5223" y="16"/>
                    </a:lnTo>
                    <a:lnTo>
                      <a:pt x="5225" y="15"/>
                    </a:lnTo>
                    <a:lnTo>
                      <a:pt x="5228" y="17"/>
                    </a:lnTo>
                    <a:lnTo>
                      <a:pt x="5230" y="17"/>
                    </a:lnTo>
                    <a:lnTo>
                      <a:pt x="5233" y="16"/>
                    </a:lnTo>
                    <a:lnTo>
                      <a:pt x="5235" y="17"/>
                    </a:lnTo>
                    <a:lnTo>
                      <a:pt x="5238" y="19"/>
                    </a:lnTo>
                    <a:lnTo>
                      <a:pt x="5240" y="21"/>
                    </a:lnTo>
                    <a:lnTo>
                      <a:pt x="5243" y="19"/>
                    </a:lnTo>
                    <a:lnTo>
                      <a:pt x="5245" y="18"/>
                    </a:lnTo>
                    <a:lnTo>
                      <a:pt x="5248" y="17"/>
                    </a:lnTo>
                    <a:lnTo>
                      <a:pt x="5250" y="18"/>
                    </a:lnTo>
                    <a:lnTo>
                      <a:pt x="5253" y="18"/>
                    </a:lnTo>
                    <a:lnTo>
                      <a:pt x="5255" y="15"/>
                    </a:lnTo>
                    <a:lnTo>
                      <a:pt x="5258" y="13"/>
                    </a:lnTo>
                    <a:lnTo>
                      <a:pt x="5260" y="12"/>
                    </a:lnTo>
                    <a:lnTo>
                      <a:pt x="5263" y="11"/>
                    </a:lnTo>
                    <a:lnTo>
                      <a:pt x="5265" y="11"/>
                    </a:lnTo>
                    <a:lnTo>
                      <a:pt x="5268" y="11"/>
                    </a:lnTo>
                    <a:lnTo>
                      <a:pt x="5271" y="11"/>
                    </a:lnTo>
                    <a:lnTo>
                      <a:pt x="5273" y="11"/>
                    </a:lnTo>
                    <a:lnTo>
                      <a:pt x="5276" y="11"/>
                    </a:lnTo>
                    <a:lnTo>
                      <a:pt x="5278" y="12"/>
                    </a:lnTo>
                    <a:lnTo>
                      <a:pt x="5281" y="15"/>
                    </a:lnTo>
                    <a:lnTo>
                      <a:pt x="5283" y="19"/>
                    </a:lnTo>
                    <a:lnTo>
                      <a:pt x="5286" y="21"/>
                    </a:lnTo>
                    <a:lnTo>
                      <a:pt x="5288" y="18"/>
                    </a:lnTo>
                    <a:lnTo>
                      <a:pt x="5291" y="16"/>
                    </a:lnTo>
                    <a:lnTo>
                      <a:pt x="5293" y="15"/>
                    </a:lnTo>
                    <a:lnTo>
                      <a:pt x="5296" y="15"/>
                    </a:lnTo>
                    <a:lnTo>
                      <a:pt x="5298" y="15"/>
                    </a:lnTo>
                    <a:lnTo>
                      <a:pt x="5301" y="15"/>
                    </a:lnTo>
                    <a:lnTo>
                      <a:pt x="5303" y="15"/>
                    </a:lnTo>
                    <a:lnTo>
                      <a:pt x="5306" y="15"/>
                    </a:lnTo>
                    <a:lnTo>
                      <a:pt x="5308" y="17"/>
                    </a:lnTo>
                    <a:lnTo>
                      <a:pt x="5311" y="19"/>
                    </a:lnTo>
                    <a:lnTo>
                      <a:pt x="5313" y="17"/>
                    </a:lnTo>
                    <a:lnTo>
                      <a:pt x="5316" y="14"/>
                    </a:lnTo>
                    <a:lnTo>
                      <a:pt x="5318" y="12"/>
                    </a:lnTo>
                    <a:lnTo>
                      <a:pt x="5321" y="11"/>
                    </a:lnTo>
                    <a:lnTo>
                      <a:pt x="5323" y="12"/>
                    </a:lnTo>
                    <a:lnTo>
                      <a:pt x="5326" y="14"/>
                    </a:lnTo>
                    <a:lnTo>
                      <a:pt x="5328" y="18"/>
                    </a:lnTo>
                    <a:lnTo>
                      <a:pt x="5331" y="23"/>
                    </a:lnTo>
                    <a:lnTo>
                      <a:pt x="5333" y="25"/>
                    </a:lnTo>
                    <a:lnTo>
                      <a:pt x="5336" y="31"/>
                    </a:lnTo>
                    <a:lnTo>
                      <a:pt x="5338" y="46"/>
                    </a:lnTo>
                    <a:lnTo>
                      <a:pt x="5341" y="56"/>
                    </a:lnTo>
                    <a:lnTo>
                      <a:pt x="5344" y="46"/>
                    </a:lnTo>
                    <a:lnTo>
                      <a:pt x="5346" y="26"/>
                    </a:lnTo>
                    <a:lnTo>
                      <a:pt x="5349" y="16"/>
                    </a:lnTo>
                    <a:lnTo>
                      <a:pt x="5351" y="18"/>
                    </a:lnTo>
                    <a:lnTo>
                      <a:pt x="5354" y="20"/>
                    </a:lnTo>
                    <a:lnTo>
                      <a:pt x="5356" y="17"/>
                    </a:lnTo>
                    <a:lnTo>
                      <a:pt x="5359" y="13"/>
                    </a:lnTo>
                    <a:lnTo>
                      <a:pt x="5361" y="11"/>
                    </a:lnTo>
                    <a:lnTo>
                      <a:pt x="5364" y="12"/>
                    </a:lnTo>
                    <a:lnTo>
                      <a:pt x="5366" y="12"/>
                    </a:lnTo>
                    <a:lnTo>
                      <a:pt x="5369" y="13"/>
                    </a:lnTo>
                    <a:lnTo>
                      <a:pt x="5371" y="14"/>
                    </a:lnTo>
                    <a:lnTo>
                      <a:pt x="5374" y="13"/>
                    </a:lnTo>
                    <a:lnTo>
                      <a:pt x="5376" y="12"/>
                    </a:lnTo>
                    <a:lnTo>
                      <a:pt x="5379" y="12"/>
                    </a:lnTo>
                    <a:lnTo>
                      <a:pt x="5381" y="12"/>
                    </a:lnTo>
                    <a:lnTo>
                      <a:pt x="5384" y="13"/>
                    </a:lnTo>
                    <a:lnTo>
                      <a:pt x="5386" y="13"/>
                    </a:lnTo>
                    <a:lnTo>
                      <a:pt x="5389" y="13"/>
                    </a:lnTo>
                    <a:lnTo>
                      <a:pt x="5391" y="16"/>
                    </a:lnTo>
                    <a:lnTo>
                      <a:pt x="5394" y="37"/>
                    </a:lnTo>
                    <a:lnTo>
                      <a:pt x="5396" y="111"/>
                    </a:lnTo>
                    <a:lnTo>
                      <a:pt x="5399" y="249"/>
                    </a:lnTo>
                    <a:lnTo>
                      <a:pt x="5401" y="371"/>
                    </a:lnTo>
                    <a:lnTo>
                      <a:pt x="5404" y="334"/>
                    </a:lnTo>
                    <a:lnTo>
                      <a:pt x="5406" y="183"/>
                    </a:lnTo>
                    <a:lnTo>
                      <a:pt x="5409" y="91"/>
                    </a:lnTo>
                    <a:lnTo>
                      <a:pt x="5411" y="75"/>
                    </a:lnTo>
                    <a:lnTo>
                      <a:pt x="5414" y="70"/>
                    </a:lnTo>
                    <a:lnTo>
                      <a:pt x="5417" y="51"/>
                    </a:lnTo>
                    <a:lnTo>
                      <a:pt x="5419" y="36"/>
                    </a:lnTo>
                    <a:lnTo>
                      <a:pt x="5422" y="38"/>
                    </a:lnTo>
                    <a:lnTo>
                      <a:pt x="5424" y="54"/>
                    </a:lnTo>
                    <a:lnTo>
                      <a:pt x="5427" y="78"/>
                    </a:lnTo>
                    <a:lnTo>
                      <a:pt x="5429" y="110"/>
                    </a:lnTo>
                    <a:lnTo>
                      <a:pt x="5432" y="138"/>
                    </a:lnTo>
                    <a:lnTo>
                      <a:pt x="5434" y="148"/>
                    </a:lnTo>
                    <a:lnTo>
                      <a:pt x="5437" y="87"/>
                    </a:lnTo>
                    <a:lnTo>
                      <a:pt x="5439" y="40"/>
                    </a:lnTo>
                    <a:lnTo>
                      <a:pt x="5442" y="30"/>
                    </a:lnTo>
                    <a:lnTo>
                      <a:pt x="5444" y="26"/>
                    </a:lnTo>
                    <a:lnTo>
                      <a:pt x="5447" y="22"/>
                    </a:lnTo>
                    <a:lnTo>
                      <a:pt x="5449" y="21"/>
                    </a:lnTo>
                    <a:lnTo>
                      <a:pt x="5452" y="21"/>
                    </a:lnTo>
                    <a:lnTo>
                      <a:pt x="5454" y="21"/>
                    </a:lnTo>
                    <a:lnTo>
                      <a:pt x="5457" y="21"/>
                    </a:lnTo>
                    <a:lnTo>
                      <a:pt x="5459" y="22"/>
                    </a:lnTo>
                    <a:lnTo>
                      <a:pt x="5462" y="29"/>
                    </a:lnTo>
                    <a:lnTo>
                      <a:pt x="5464" y="47"/>
                    </a:lnTo>
                    <a:lnTo>
                      <a:pt x="5467" y="64"/>
                    </a:lnTo>
                    <a:lnTo>
                      <a:pt x="5469" y="60"/>
                    </a:lnTo>
                    <a:lnTo>
                      <a:pt x="5472" y="50"/>
                    </a:lnTo>
                    <a:lnTo>
                      <a:pt x="5474" y="63"/>
                    </a:lnTo>
                    <a:lnTo>
                      <a:pt x="5477" y="87"/>
                    </a:lnTo>
                    <a:lnTo>
                      <a:pt x="5479" y="103"/>
                    </a:lnTo>
                    <a:lnTo>
                      <a:pt x="5482" y="108"/>
                    </a:lnTo>
                    <a:lnTo>
                      <a:pt x="5484" y="110"/>
                    </a:lnTo>
                    <a:lnTo>
                      <a:pt x="5487" y="105"/>
                    </a:lnTo>
                    <a:lnTo>
                      <a:pt x="5490" y="96"/>
                    </a:lnTo>
                    <a:lnTo>
                      <a:pt x="5492" y="90"/>
                    </a:lnTo>
                    <a:lnTo>
                      <a:pt x="5495" y="82"/>
                    </a:lnTo>
                    <a:lnTo>
                      <a:pt x="5497" y="76"/>
                    </a:lnTo>
                    <a:lnTo>
                      <a:pt x="5500" y="71"/>
                    </a:lnTo>
                    <a:lnTo>
                      <a:pt x="5502" y="82"/>
                    </a:lnTo>
                    <a:lnTo>
                      <a:pt x="5505" y="97"/>
                    </a:lnTo>
                    <a:lnTo>
                      <a:pt x="5507" y="99"/>
                    </a:lnTo>
                    <a:lnTo>
                      <a:pt x="5510" y="80"/>
                    </a:lnTo>
                    <a:lnTo>
                      <a:pt x="5512" y="56"/>
                    </a:lnTo>
                    <a:lnTo>
                      <a:pt x="5515" y="41"/>
                    </a:lnTo>
                    <a:lnTo>
                      <a:pt x="5517" y="35"/>
                    </a:lnTo>
                    <a:lnTo>
                      <a:pt x="5520" y="34"/>
                    </a:lnTo>
                    <a:lnTo>
                      <a:pt x="5522" y="31"/>
                    </a:lnTo>
                    <a:lnTo>
                      <a:pt x="5525" y="29"/>
                    </a:lnTo>
                    <a:lnTo>
                      <a:pt x="5527" y="29"/>
                    </a:lnTo>
                    <a:lnTo>
                      <a:pt x="5530" y="30"/>
                    </a:lnTo>
                    <a:lnTo>
                      <a:pt x="5532" y="29"/>
                    </a:lnTo>
                    <a:lnTo>
                      <a:pt x="5535" y="29"/>
                    </a:lnTo>
                    <a:lnTo>
                      <a:pt x="5537" y="29"/>
                    </a:lnTo>
                    <a:lnTo>
                      <a:pt x="5540" y="31"/>
                    </a:lnTo>
                    <a:lnTo>
                      <a:pt x="5542" y="33"/>
                    </a:lnTo>
                    <a:lnTo>
                      <a:pt x="5545" y="32"/>
                    </a:lnTo>
                    <a:lnTo>
                      <a:pt x="5547" y="26"/>
                    </a:lnTo>
                    <a:lnTo>
                      <a:pt x="5550" y="28"/>
                    </a:lnTo>
                    <a:lnTo>
                      <a:pt x="5552" y="51"/>
                    </a:lnTo>
                    <a:lnTo>
                      <a:pt x="5555" y="105"/>
                    </a:lnTo>
                    <a:lnTo>
                      <a:pt x="5557" y="160"/>
                    </a:lnTo>
                    <a:lnTo>
                      <a:pt x="5560" y="171"/>
                    </a:lnTo>
                    <a:lnTo>
                      <a:pt x="5563" y="170"/>
                    </a:lnTo>
                    <a:lnTo>
                      <a:pt x="5565" y="191"/>
                    </a:lnTo>
                    <a:lnTo>
                      <a:pt x="5568" y="187"/>
                    </a:lnTo>
                    <a:lnTo>
                      <a:pt x="5570" y="133"/>
                    </a:lnTo>
                    <a:lnTo>
                      <a:pt x="5573" y="63"/>
                    </a:lnTo>
                    <a:lnTo>
                      <a:pt x="5575" y="32"/>
                    </a:lnTo>
                    <a:lnTo>
                      <a:pt x="5578" y="22"/>
                    </a:lnTo>
                    <a:lnTo>
                      <a:pt x="5580" y="21"/>
                    </a:lnTo>
                    <a:lnTo>
                      <a:pt x="5583" y="26"/>
                    </a:lnTo>
                    <a:lnTo>
                      <a:pt x="5585" y="34"/>
                    </a:lnTo>
                    <a:lnTo>
                      <a:pt x="5588" y="31"/>
                    </a:lnTo>
                    <a:lnTo>
                      <a:pt x="5590" y="23"/>
                    </a:lnTo>
                    <a:lnTo>
                      <a:pt x="5593" y="16"/>
                    </a:lnTo>
                    <a:lnTo>
                      <a:pt x="5595" y="14"/>
                    </a:lnTo>
                    <a:lnTo>
                      <a:pt x="5598" y="13"/>
                    </a:lnTo>
                    <a:lnTo>
                      <a:pt x="5600" y="13"/>
                    </a:lnTo>
                    <a:lnTo>
                      <a:pt x="5603" y="11"/>
                    </a:lnTo>
                    <a:lnTo>
                      <a:pt x="5605" y="11"/>
                    </a:lnTo>
                    <a:lnTo>
                      <a:pt x="5608" y="12"/>
                    </a:lnTo>
                    <a:lnTo>
                      <a:pt x="5610" y="13"/>
                    </a:lnTo>
                    <a:lnTo>
                      <a:pt x="5613" y="14"/>
                    </a:lnTo>
                    <a:lnTo>
                      <a:pt x="5615" y="15"/>
                    </a:lnTo>
                    <a:lnTo>
                      <a:pt x="5618" y="14"/>
                    </a:lnTo>
                    <a:lnTo>
                      <a:pt x="5620" y="14"/>
                    </a:lnTo>
                    <a:lnTo>
                      <a:pt x="5623" y="12"/>
                    </a:lnTo>
                    <a:lnTo>
                      <a:pt x="5625" y="12"/>
                    </a:lnTo>
                    <a:lnTo>
                      <a:pt x="5628" y="13"/>
                    </a:lnTo>
                    <a:lnTo>
                      <a:pt x="5630" y="17"/>
                    </a:lnTo>
                    <a:lnTo>
                      <a:pt x="5633" y="24"/>
                    </a:lnTo>
                    <a:lnTo>
                      <a:pt x="5636" y="25"/>
                    </a:lnTo>
                    <a:lnTo>
                      <a:pt x="5638" y="21"/>
                    </a:lnTo>
                    <a:lnTo>
                      <a:pt x="5641" y="16"/>
                    </a:lnTo>
                    <a:lnTo>
                      <a:pt x="5643" y="15"/>
                    </a:lnTo>
                    <a:lnTo>
                      <a:pt x="5646" y="14"/>
                    </a:lnTo>
                    <a:lnTo>
                      <a:pt x="5648" y="13"/>
                    </a:lnTo>
                    <a:lnTo>
                      <a:pt x="5651" y="11"/>
                    </a:lnTo>
                    <a:lnTo>
                      <a:pt x="5653" y="10"/>
                    </a:lnTo>
                    <a:lnTo>
                      <a:pt x="5656" y="9"/>
                    </a:lnTo>
                    <a:lnTo>
                      <a:pt x="5658" y="9"/>
                    </a:lnTo>
                    <a:lnTo>
                      <a:pt x="5661" y="8"/>
                    </a:lnTo>
                    <a:lnTo>
                      <a:pt x="5663" y="8"/>
                    </a:lnTo>
                    <a:lnTo>
                      <a:pt x="5666" y="8"/>
                    </a:lnTo>
                    <a:lnTo>
                      <a:pt x="5668" y="9"/>
                    </a:lnTo>
                    <a:lnTo>
                      <a:pt x="5671" y="10"/>
                    </a:lnTo>
                    <a:lnTo>
                      <a:pt x="5673" y="15"/>
                    </a:lnTo>
                    <a:lnTo>
                      <a:pt x="5676" y="24"/>
                    </a:lnTo>
                    <a:lnTo>
                      <a:pt x="5678" y="33"/>
                    </a:lnTo>
                    <a:lnTo>
                      <a:pt x="5681" y="33"/>
                    </a:lnTo>
                    <a:lnTo>
                      <a:pt x="5683" y="25"/>
                    </a:lnTo>
                    <a:lnTo>
                      <a:pt x="5686" y="19"/>
                    </a:lnTo>
                    <a:lnTo>
                      <a:pt x="5688" y="19"/>
                    </a:lnTo>
                    <a:lnTo>
                      <a:pt x="5691" y="19"/>
                    </a:lnTo>
                    <a:lnTo>
                      <a:pt x="5693" y="21"/>
                    </a:lnTo>
                    <a:lnTo>
                      <a:pt x="5696" y="28"/>
                    </a:lnTo>
                    <a:lnTo>
                      <a:pt x="5698" y="32"/>
                    </a:lnTo>
                    <a:lnTo>
                      <a:pt x="5701" y="29"/>
                    </a:lnTo>
                    <a:lnTo>
                      <a:pt x="5703" y="23"/>
                    </a:lnTo>
                    <a:lnTo>
                      <a:pt x="5706" y="16"/>
                    </a:lnTo>
                    <a:lnTo>
                      <a:pt x="5709" y="14"/>
                    </a:lnTo>
                    <a:lnTo>
                      <a:pt x="5711" y="17"/>
                    </a:lnTo>
                    <a:lnTo>
                      <a:pt x="5714" y="44"/>
                    </a:lnTo>
                    <a:lnTo>
                      <a:pt x="5716" y="119"/>
                    </a:lnTo>
                    <a:lnTo>
                      <a:pt x="5719" y="247"/>
                    </a:lnTo>
                    <a:lnTo>
                      <a:pt x="5721" y="370"/>
                    </a:lnTo>
                    <a:lnTo>
                      <a:pt x="5724" y="358"/>
                    </a:lnTo>
                    <a:lnTo>
                      <a:pt x="5726" y="200"/>
                    </a:lnTo>
                    <a:lnTo>
                      <a:pt x="5729" y="74"/>
                    </a:lnTo>
                    <a:lnTo>
                      <a:pt x="5731" y="30"/>
                    </a:lnTo>
                    <a:lnTo>
                      <a:pt x="5734" y="22"/>
                    </a:lnTo>
                    <a:lnTo>
                      <a:pt x="5736" y="19"/>
                    </a:lnTo>
                    <a:lnTo>
                      <a:pt x="5739" y="17"/>
                    </a:lnTo>
                    <a:lnTo>
                      <a:pt x="5741" y="15"/>
                    </a:lnTo>
                    <a:lnTo>
                      <a:pt x="5744" y="14"/>
                    </a:lnTo>
                    <a:lnTo>
                      <a:pt x="5746" y="14"/>
                    </a:lnTo>
                    <a:lnTo>
                      <a:pt x="5749" y="12"/>
                    </a:lnTo>
                    <a:lnTo>
                      <a:pt x="5751" y="10"/>
                    </a:lnTo>
                    <a:lnTo>
                      <a:pt x="5754" y="9"/>
                    </a:lnTo>
                    <a:lnTo>
                      <a:pt x="5756" y="9"/>
                    </a:lnTo>
                    <a:lnTo>
                      <a:pt x="5759" y="10"/>
                    </a:lnTo>
                    <a:lnTo>
                      <a:pt x="5761" y="11"/>
                    </a:lnTo>
                    <a:lnTo>
                      <a:pt x="5764" y="12"/>
                    </a:lnTo>
                    <a:lnTo>
                      <a:pt x="5766" y="12"/>
                    </a:lnTo>
                    <a:lnTo>
                      <a:pt x="5769" y="12"/>
                    </a:lnTo>
                    <a:lnTo>
                      <a:pt x="5771" y="12"/>
                    </a:lnTo>
                    <a:lnTo>
                      <a:pt x="5774" y="13"/>
                    </a:lnTo>
                    <a:lnTo>
                      <a:pt x="5776" y="14"/>
                    </a:lnTo>
                    <a:lnTo>
                      <a:pt x="5779" y="13"/>
                    </a:lnTo>
                    <a:lnTo>
                      <a:pt x="5782" y="12"/>
                    </a:lnTo>
                    <a:lnTo>
                      <a:pt x="5784" y="13"/>
                    </a:lnTo>
                    <a:lnTo>
                      <a:pt x="5787" y="18"/>
                    </a:lnTo>
                    <a:lnTo>
                      <a:pt x="5789" y="35"/>
                    </a:lnTo>
                    <a:lnTo>
                      <a:pt x="5792" y="54"/>
                    </a:lnTo>
                    <a:lnTo>
                      <a:pt x="5794" y="57"/>
                    </a:lnTo>
                    <a:lnTo>
                      <a:pt x="5797" y="43"/>
                    </a:lnTo>
                    <a:lnTo>
                      <a:pt x="5799" y="26"/>
                    </a:lnTo>
                    <a:lnTo>
                      <a:pt x="5802" y="19"/>
                    </a:lnTo>
                    <a:lnTo>
                      <a:pt x="5804" y="19"/>
                    </a:lnTo>
                    <a:lnTo>
                      <a:pt x="5807" y="21"/>
                    </a:lnTo>
                    <a:lnTo>
                      <a:pt x="5809" y="26"/>
                    </a:lnTo>
                    <a:lnTo>
                      <a:pt x="5812" y="33"/>
                    </a:lnTo>
                    <a:lnTo>
                      <a:pt x="5814" y="45"/>
                    </a:lnTo>
                    <a:lnTo>
                      <a:pt x="5817" y="60"/>
                    </a:lnTo>
                    <a:lnTo>
                      <a:pt x="5819" y="80"/>
                    </a:lnTo>
                    <a:lnTo>
                      <a:pt x="5822" y="102"/>
                    </a:lnTo>
                    <a:lnTo>
                      <a:pt x="5824" y="128"/>
                    </a:lnTo>
                    <a:lnTo>
                      <a:pt x="5827" y="154"/>
                    </a:lnTo>
                    <a:lnTo>
                      <a:pt x="5829" y="177"/>
                    </a:lnTo>
                    <a:lnTo>
                      <a:pt x="5832" y="197"/>
                    </a:lnTo>
                    <a:lnTo>
                      <a:pt x="5834" y="210"/>
                    </a:lnTo>
                    <a:lnTo>
                      <a:pt x="5837" y="203"/>
                    </a:lnTo>
                    <a:lnTo>
                      <a:pt x="5839" y="187"/>
                    </a:lnTo>
                    <a:lnTo>
                      <a:pt x="5842" y="161"/>
                    </a:lnTo>
                    <a:lnTo>
                      <a:pt x="5844" y="115"/>
                    </a:lnTo>
                    <a:lnTo>
                      <a:pt x="5847" y="74"/>
                    </a:lnTo>
                    <a:lnTo>
                      <a:pt x="5849" y="56"/>
                    </a:lnTo>
                    <a:lnTo>
                      <a:pt x="5852" y="62"/>
                    </a:lnTo>
                    <a:lnTo>
                      <a:pt x="5855" y="84"/>
                    </a:lnTo>
                    <a:lnTo>
                      <a:pt x="5857" y="127"/>
                    </a:lnTo>
                    <a:lnTo>
                      <a:pt x="5860" y="195"/>
                    </a:lnTo>
                    <a:lnTo>
                      <a:pt x="5862" y="270"/>
                    </a:lnTo>
                    <a:lnTo>
                      <a:pt x="5865" y="297"/>
                    </a:lnTo>
                    <a:lnTo>
                      <a:pt x="5867" y="287"/>
                    </a:lnTo>
                    <a:lnTo>
                      <a:pt x="5870" y="274"/>
                    </a:lnTo>
                    <a:lnTo>
                      <a:pt x="5872" y="282"/>
                    </a:lnTo>
                    <a:lnTo>
                      <a:pt x="5875" y="317"/>
                    </a:lnTo>
                    <a:lnTo>
                      <a:pt x="5877" y="360"/>
                    </a:lnTo>
                    <a:lnTo>
                      <a:pt x="5880" y="418"/>
                    </a:lnTo>
                    <a:lnTo>
                      <a:pt x="5882" y="497"/>
                    </a:lnTo>
                    <a:lnTo>
                      <a:pt x="5885" y="574"/>
                    </a:lnTo>
                    <a:lnTo>
                      <a:pt x="5887" y="632"/>
                    </a:lnTo>
                    <a:lnTo>
                      <a:pt x="5890" y="680"/>
                    </a:lnTo>
                    <a:lnTo>
                      <a:pt x="5892" y="728"/>
                    </a:lnTo>
                    <a:lnTo>
                      <a:pt x="5895" y="769"/>
                    </a:lnTo>
                    <a:lnTo>
                      <a:pt x="5897" y="816"/>
                    </a:lnTo>
                    <a:lnTo>
                      <a:pt x="5900" y="895"/>
                    </a:lnTo>
                    <a:lnTo>
                      <a:pt x="5902" y="975"/>
                    </a:lnTo>
                    <a:lnTo>
                      <a:pt x="5905" y="1095"/>
                    </a:lnTo>
                    <a:lnTo>
                      <a:pt x="5907" y="1159"/>
                    </a:lnTo>
                    <a:lnTo>
                      <a:pt x="5910" y="1269"/>
                    </a:lnTo>
                    <a:lnTo>
                      <a:pt x="5912" y="1362"/>
                    </a:lnTo>
                    <a:lnTo>
                      <a:pt x="5915" y="1467"/>
                    </a:lnTo>
                    <a:lnTo>
                      <a:pt x="5917" y="1549"/>
                    </a:lnTo>
                    <a:lnTo>
                      <a:pt x="5920" y="1638"/>
                    </a:lnTo>
                    <a:lnTo>
                      <a:pt x="5922" y="1784"/>
                    </a:lnTo>
                    <a:lnTo>
                      <a:pt x="5925" y="1898"/>
                    </a:lnTo>
                    <a:lnTo>
                      <a:pt x="5928" y="2090"/>
                    </a:lnTo>
                    <a:lnTo>
                      <a:pt x="5930" y="2175"/>
                    </a:lnTo>
                    <a:lnTo>
                      <a:pt x="5933" y="2286"/>
                    </a:lnTo>
                    <a:lnTo>
                      <a:pt x="5935" y="2373"/>
                    </a:lnTo>
                    <a:lnTo>
                      <a:pt x="5938" y="2506"/>
                    </a:lnTo>
                    <a:lnTo>
                      <a:pt x="5940" y="2673"/>
                    </a:lnTo>
                    <a:lnTo>
                      <a:pt x="5943" y="2773"/>
                    </a:lnTo>
                    <a:lnTo>
                      <a:pt x="5945" y="2849"/>
                    </a:lnTo>
                    <a:lnTo>
                      <a:pt x="5948" y="3029"/>
                    </a:lnTo>
                    <a:lnTo>
                      <a:pt x="5950" y="3181"/>
                    </a:lnTo>
                    <a:lnTo>
                      <a:pt x="5953" y="3369"/>
                    </a:lnTo>
                    <a:lnTo>
                      <a:pt x="5955" y="3505"/>
                    </a:lnTo>
                    <a:lnTo>
                      <a:pt x="5958" y="3712"/>
                    </a:lnTo>
                    <a:lnTo>
                      <a:pt x="5960" y="3925"/>
                    </a:lnTo>
                    <a:lnTo>
                      <a:pt x="5963" y="4043"/>
                    </a:lnTo>
                    <a:lnTo>
                      <a:pt x="5965" y="4194"/>
                    </a:lnTo>
                    <a:lnTo>
                      <a:pt x="5968" y="4252"/>
                    </a:lnTo>
                    <a:lnTo>
                      <a:pt x="5970" y="4428"/>
                    </a:lnTo>
                    <a:lnTo>
                      <a:pt x="5973" y="4486"/>
                    </a:lnTo>
                    <a:lnTo>
                      <a:pt x="5975" y="4543"/>
                    </a:lnTo>
                    <a:lnTo>
                      <a:pt x="5978" y="4628"/>
                    </a:lnTo>
                    <a:lnTo>
                      <a:pt x="5980" y="4412"/>
                    </a:lnTo>
                    <a:lnTo>
                      <a:pt x="5983" y="4634"/>
                    </a:lnTo>
                    <a:lnTo>
                      <a:pt x="5985" y="5236"/>
                    </a:lnTo>
                    <a:lnTo>
                      <a:pt x="5988" y="5924"/>
                    </a:lnTo>
                    <a:lnTo>
                      <a:pt x="5990" y="6526"/>
                    </a:lnTo>
                    <a:lnTo>
                      <a:pt x="5993" y="6890"/>
                    </a:lnTo>
                    <a:lnTo>
                      <a:pt x="5995" y="7329"/>
                    </a:lnTo>
                    <a:lnTo>
                      <a:pt x="5998" y="7396"/>
                    </a:lnTo>
                    <a:lnTo>
                      <a:pt x="6001" y="7382"/>
                    </a:lnTo>
                    <a:lnTo>
                      <a:pt x="6003" y="7306"/>
                    </a:lnTo>
                    <a:lnTo>
                      <a:pt x="6006" y="6950"/>
                    </a:lnTo>
                    <a:lnTo>
                      <a:pt x="6008" y="6922"/>
                    </a:lnTo>
                    <a:lnTo>
                      <a:pt x="6011" y="6850"/>
                    </a:lnTo>
                    <a:lnTo>
                      <a:pt x="6013" y="6766"/>
                    </a:lnTo>
                    <a:lnTo>
                      <a:pt x="6016" y="6692"/>
                    </a:lnTo>
                    <a:lnTo>
                      <a:pt x="6018" y="6564"/>
                    </a:lnTo>
                    <a:lnTo>
                      <a:pt x="6021" y="6535"/>
                    </a:lnTo>
                    <a:lnTo>
                      <a:pt x="6023" y="5404"/>
                    </a:lnTo>
                    <a:lnTo>
                      <a:pt x="6026" y="140"/>
                    </a:lnTo>
                    <a:lnTo>
                      <a:pt x="6028" y="81"/>
                    </a:lnTo>
                    <a:lnTo>
                      <a:pt x="6031" y="71"/>
                    </a:lnTo>
                    <a:lnTo>
                      <a:pt x="6033" y="68"/>
                    </a:lnTo>
                    <a:lnTo>
                      <a:pt x="6036" y="79"/>
                    </a:lnTo>
                    <a:lnTo>
                      <a:pt x="6038" y="86"/>
                    </a:lnTo>
                    <a:lnTo>
                      <a:pt x="6041" y="73"/>
                    </a:lnTo>
                    <a:lnTo>
                      <a:pt x="6043" y="58"/>
                    </a:lnTo>
                    <a:lnTo>
                      <a:pt x="6046" y="53"/>
                    </a:lnTo>
                    <a:lnTo>
                      <a:pt x="6048" y="55"/>
                    </a:lnTo>
                    <a:lnTo>
                      <a:pt x="6051" y="62"/>
                    </a:lnTo>
                    <a:lnTo>
                      <a:pt x="6053" y="60"/>
                    </a:lnTo>
                    <a:lnTo>
                      <a:pt x="6056" y="50"/>
                    </a:lnTo>
                    <a:lnTo>
                      <a:pt x="6058" y="45"/>
                    </a:lnTo>
                    <a:lnTo>
                      <a:pt x="6061" y="46"/>
                    </a:lnTo>
                    <a:lnTo>
                      <a:pt x="6063" y="45"/>
                    </a:lnTo>
                    <a:lnTo>
                      <a:pt x="6066" y="43"/>
                    </a:lnTo>
                    <a:lnTo>
                      <a:pt x="6068" y="44"/>
                    </a:lnTo>
                    <a:lnTo>
                      <a:pt x="6071" y="68"/>
                    </a:lnTo>
                    <a:lnTo>
                      <a:pt x="6074" y="115"/>
                    </a:lnTo>
                    <a:lnTo>
                      <a:pt x="6076" y="149"/>
                    </a:lnTo>
                    <a:lnTo>
                      <a:pt x="6079" y="109"/>
                    </a:lnTo>
                    <a:lnTo>
                      <a:pt x="6081" y="58"/>
                    </a:lnTo>
                    <a:lnTo>
                      <a:pt x="6084" y="43"/>
                    </a:lnTo>
                    <a:lnTo>
                      <a:pt x="6086" y="40"/>
                    </a:lnTo>
                    <a:lnTo>
                      <a:pt x="6089" y="39"/>
                    </a:lnTo>
                    <a:lnTo>
                      <a:pt x="6091" y="36"/>
                    </a:lnTo>
                    <a:lnTo>
                      <a:pt x="6094" y="36"/>
                    </a:lnTo>
                    <a:lnTo>
                      <a:pt x="6096" y="40"/>
                    </a:lnTo>
                    <a:lnTo>
                      <a:pt x="6099" y="49"/>
                    </a:lnTo>
                    <a:lnTo>
                      <a:pt x="6101" y="57"/>
                    </a:lnTo>
                    <a:lnTo>
                      <a:pt x="6104" y="56"/>
                    </a:lnTo>
                    <a:lnTo>
                      <a:pt x="6106" y="52"/>
                    </a:lnTo>
                    <a:lnTo>
                      <a:pt x="6109" y="48"/>
                    </a:lnTo>
                    <a:lnTo>
                      <a:pt x="6111" y="47"/>
                    </a:lnTo>
                    <a:lnTo>
                      <a:pt x="6114" y="62"/>
                    </a:lnTo>
                    <a:lnTo>
                      <a:pt x="6116" y="94"/>
                    </a:lnTo>
                    <a:lnTo>
                      <a:pt x="6119" y="107"/>
                    </a:lnTo>
                    <a:lnTo>
                      <a:pt x="6121" y="84"/>
                    </a:lnTo>
                    <a:lnTo>
                      <a:pt x="6124" y="58"/>
                    </a:lnTo>
                    <a:lnTo>
                      <a:pt x="6126" y="55"/>
                    </a:lnTo>
                    <a:lnTo>
                      <a:pt x="6129" y="55"/>
                    </a:lnTo>
                    <a:lnTo>
                      <a:pt x="6131" y="46"/>
                    </a:lnTo>
                    <a:lnTo>
                      <a:pt x="6134" y="43"/>
                    </a:lnTo>
                    <a:lnTo>
                      <a:pt x="6136" y="46"/>
                    </a:lnTo>
                    <a:lnTo>
                      <a:pt x="6139" y="43"/>
                    </a:lnTo>
                    <a:lnTo>
                      <a:pt x="6141" y="34"/>
                    </a:lnTo>
                    <a:lnTo>
                      <a:pt x="6144" y="28"/>
                    </a:lnTo>
                    <a:lnTo>
                      <a:pt x="6147" y="25"/>
                    </a:lnTo>
                    <a:lnTo>
                      <a:pt x="6149" y="25"/>
                    </a:lnTo>
                    <a:lnTo>
                      <a:pt x="6152" y="29"/>
                    </a:lnTo>
                    <a:lnTo>
                      <a:pt x="6154" y="35"/>
                    </a:lnTo>
                    <a:lnTo>
                      <a:pt x="6157" y="41"/>
                    </a:lnTo>
                    <a:lnTo>
                      <a:pt x="6159" y="40"/>
                    </a:lnTo>
                    <a:lnTo>
                      <a:pt x="6162" y="37"/>
                    </a:lnTo>
                    <a:lnTo>
                      <a:pt x="6164" y="34"/>
                    </a:lnTo>
                    <a:lnTo>
                      <a:pt x="6167" y="29"/>
                    </a:lnTo>
                    <a:lnTo>
                      <a:pt x="6169" y="30"/>
                    </a:lnTo>
                    <a:lnTo>
                      <a:pt x="6172" y="33"/>
                    </a:lnTo>
                    <a:lnTo>
                      <a:pt x="6174" y="33"/>
                    </a:lnTo>
                    <a:lnTo>
                      <a:pt x="6177" y="29"/>
                    </a:lnTo>
                    <a:lnTo>
                      <a:pt x="6179" y="24"/>
                    </a:lnTo>
                    <a:lnTo>
                      <a:pt x="6182" y="23"/>
                    </a:lnTo>
                    <a:lnTo>
                      <a:pt x="6184" y="25"/>
                    </a:lnTo>
                    <a:lnTo>
                      <a:pt x="6187" y="28"/>
                    </a:lnTo>
                    <a:lnTo>
                      <a:pt x="6189" y="30"/>
                    </a:lnTo>
                    <a:lnTo>
                      <a:pt x="6192" y="34"/>
                    </a:lnTo>
                    <a:lnTo>
                      <a:pt x="6194" y="56"/>
                    </a:lnTo>
                    <a:lnTo>
                      <a:pt x="6197" y="140"/>
                    </a:lnTo>
                    <a:lnTo>
                      <a:pt x="6199" y="299"/>
                    </a:lnTo>
                    <a:lnTo>
                      <a:pt x="6202" y="371"/>
                    </a:lnTo>
                    <a:lnTo>
                      <a:pt x="6204" y="274"/>
                    </a:lnTo>
                    <a:lnTo>
                      <a:pt x="6207" y="174"/>
                    </a:lnTo>
                    <a:lnTo>
                      <a:pt x="6209" y="179"/>
                    </a:lnTo>
                    <a:lnTo>
                      <a:pt x="6212" y="184"/>
                    </a:lnTo>
                    <a:lnTo>
                      <a:pt x="6214" y="117"/>
                    </a:lnTo>
                    <a:lnTo>
                      <a:pt x="6217" y="58"/>
                    </a:lnTo>
                    <a:lnTo>
                      <a:pt x="6219" y="38"/>
                    </a:lnTo>
                    <a:lnTo>
                      <a:pt x="6222" y="34"/>
                    </a:lnTo>
                    <a:lnTo>
                      <a:pt x="6225" y="30"/>
                    </a:lnTo>
                    <a:lnTo>
                      <a:pt x="6227" y="30"/>
                    </a:lnTo>
                    <a:lnTo>
                      <a:pt x="6230" y="38"/>
                    </a:lnTo>
                    <a:lnTo>
                      <a:pt x="6232" y="43"/>
                    </a:lnTo>
                    <a:lnTo>
                      <a:pt x="6235" y="44"/>
                    </a:lnTo>
                    <a:lnTo>
                      <a:pt x="6237" y="48"/>
                    </a:lnTo>
                    <a:lnTo>
                      <a:pt x="6240" y="58"/>
                    </a:lnTo>
                    <a:lnTo>
                      <a:pt x="6242" y="61"/>
                    </a:lnTo>
                    <a:lnTo>
                      <a:pt x="6245" y="51"/>
                    </a:lnTo>
                    <a:lnTo>
                      <a:pt x="6247" y="50"/>
                    </a:lnTo>
                    <a:lnTo>
                      <a:pt x="6250" y="69"/>
                    </a:lnTo>
                    <a:lnTo>
                      <a:pt x="6252" y="89"/>
                    </a:lnTo>
                    <a:lnTo>
                      <a:pt x="6255" y="89"/>
                    </a:lnTo>
                    <a:lnTo>
                      <a:pt x="6257" y="77"/>
                    </a:lnTo>
                    <a:lnTo>
                      <a:pt x="6260" y="70"/>
                    </a:lnTo>
                    <a:lnTo>
                      <a:pt x="6262" y="61"/>
                    </a:lnTo>
                    <a:lnTo>
                      <a:pt x="6265" y="45"/>
                    </a:lnTo>
                    <a:lnTo>
                      <a:pt x="6267" y="35"/>
                    </a:lnTo>
                    <a:lnTo>
                      <a:pt x="6270" y="30"/>
                    </a:lnTo>
                    <a:lnTo>
                      <a:pt x="6272" y="30"/>
                    </a:lnTo>
                    <a:lnTo>
                      <a:pt x="6275" y="30"/>
                    </a:lnTo>
                    <a:lnTo>
                      <a:pt x="6277" y="31"/>
                    </a:lnTo>
                    <a:lnTo>
                      <a:pt x="6280" y="34"/>
                    </a:lnTo>
                    <a:lnTo>
                      <a:pt x="6282" y="38"/>
                    </a:lnTo>
                    <a:lnTo>
                      <a:pt x="6285" y="40"/>
                    </a:lnTo>
                    <a:lnTo>
                      <a:pt x="6287" y="36"/>
                    </a:lnTo>
                    <a:lnTo>
                      <a:pt x="6290" y="28"/>
                    </a:lnTo>
                    <a:lnTo>
                      <a:pt x="6292" y="23"/>
                    </a:lnTo>
                    <a:lnTo>
                      <a:pt x="6295" y="22"/>
                    </a:lnTo>
                    <a:lnTo>
                      <a:pt x="6298" y="23"/>
                    </a:lnTo>
                    <a:lnTo>
                      <a:pt x="6300" y="25"/>
                    </a:lnTo>
                    <a:lnTo>
                      <a:pt x="6303" y="27"/>
                    </a:lnTo>
                    <a:lnTo>
                      <a:pt x="6305" y="35"/>
                    </a:lnTo>
                    <a:lnTo>
                      <a:pt x="6308" y="46"/>
                    </a:lnTo>
                    <a:lnTo>
                      <a:pt x="6310" y="53"/>
                    </a:lnTo>
                    <a:lnTo>
                      <a:pt x="6313" y="55"/>
                    </a:lnTo>
                    <a:lnTo>
                      <a:pt x="6315" y="66"/>
                    </a:lnTo>
                    <a:lnTo>
                      <a:pt x="6318" y="123"/>
                    </a:lnTo>
                    <a:lnTo>
                      <a:pt x="6320" y="234"/>
                    </a:lnTo>
                    <a:lnTo>
                      <a:pt x="6323" y="284"/>
                    </a:lnTo>
                    <a:lnTo>
                      <a:pt x="6325" y="263"/>
                    </a:lnTo>
                    <a:lnTo>
                      <a:pt x="6328" y="236"/>
                    </a:lnTo>
                    <a:lnTo>
                      <a:pt x="6330" y="197"/>
                    </a:lnTo>
                    <a:lnTo>
                      <a:pt x="6333" y="181"/>
                    </a:lnTo>
                    <a:lnTo>
                      <a:pt x="6335" y="170"/>
                    </a:lnTo>
                    <a:lnTo>
                      <a:pt x="6338" y="150"/>
                    </a:lnTo>
                    <a:lnTo>
                      <a:pt x="6340" y="138"/>
                    </a:lnTo>
                    <a:lnTo>
                      <a:pt x="6343" y="128"/>
                    </a:lnTo>
                    <a:lnTo>
                      <a:pt x="6345" y="121"/>
                    </a:lnTo>
                    <a:lnTo>
                      <a:pt x="6348" y="117"/>
                    </a:lnTo>
                    <a:lnTo>
                      <a:pt x="6350" y="117"/>
                    </a:lnTo>
                    <a:lnTo>
                      <a:pt x="6353" y="126"/>
                    </a:lnTo>
                    <a:lnTo>
                      <a:pt x="6355" y="160"/>
                    </a:lnTo>
                    <a:lnTo>
                      <a:pt x="6358" y="191"/>
                    </a:lnTo>
                    <a:lnTo>
                      <a:pt x="6360" y="178"/>
                    </a:lnTo>
                    <a:lnTo>
                      <a:pt x="6363" y="125"/>
                    </a:lnTo>
                    <a:lnTo>
                      <a:pt x="6365" y="97"/>
                    </a:lnTo>
                    <a:lnTo>
                      <a:pt x="6368" y="119"/>
                    </a:lnTo>
                    <a:lnTo>
                      <a:pt x="6371" y="158"/>
                    </a:lnTo>
                    <a:lnTo>
                      <a:pt x="6373" y="158"/>
                    </a:lnTo>
                    <a:lnTo>
                      <a:pt x="6376" y="109"/>
                    </a:lnTo>
                    <a:lnTo>
                      <a:pt x="6378" y="71"/>
                    </a:lnTo>
                    <a:lnTo>
                      <a:pt x="6381" y="57"/>
                    </a:lnTo>
                    <a:lnTo>
                      <a:pt x="6383" y="54"/>
                    </a:lnTo>
                    <a:lnTo>
                      <a:pt x="6386" y="55"/>
                    </a:lnTo>
                    <a:lnTo>
                      <a:pt x="6388" y="56"/>
                    </a:lnTo>
                    <a:lnTo>
                      <a:pt x="6391" y="53"/>
                    </a:lnTo>
                    <a:lnTo>
                      <a:pt x="6393" y="46"/>
                    </a:lnTo>
                    <a:lnTo>
                      <a:pt x="6396" y="41"/>
                    </a:lnTo>
                    <a:lnTo>
                      <a:pt x="6398" y="41"/>
                    </a:lnTo>
                    <a:lnTo>
                      <a:pt x="6401" y="46"/>
                    </a:lnTo>
                    <a:lnTo>
                      <a:pt x="6403" y="55"/>
                    </a:lnTo>
                    <a:lnTo>
                      <a:pt x="6406" y="61"/>
                    </a:lnTo>
                    <a:lnTo>
                      <a:pt x="6408" y="80"/>
                    </a:lnTo>
                    <a:lnTo>
                      <a:pt x="6411" y="105"/>
                    </a:lnTo>
                    <a:lnTo>
                      <a:pt x="6413" y="100"/>
                    </a:lnTo>
                    <a:lnTo>
                      <a:pt x="6416" y="64"/>
                    </a:lnTo>
                    <a:lnTo>
                      <a:pt x="6418" y="39"/>
                    </a:lnTo>
                    <a:lnTo>
                      <a:pt x="6421" y="30"/>
                    </a:lnTo>
                    <a:lnTo>
                      <a:pt x="6423" y="31"/>
                    </a:lnTo>
                    <a:lnTo>
                      <a:pt x="6426" y="42"/>
                    </a:lnTo>
                    <a:lnTo>
                      <a:pt x="6428" y="53"/>
                    </a:lnTo>
                    <a:lnTo>
                      <a:pt x="6431" y="52"/>
                    </a:lnTo>
                    <a:lnTo>
                      <a:pt x="6433" y="44"/>
                    </a:lnTo>
                    <a:lnTo>
                      <a:pt x="6436" y="37"/>
                    </a:lnTo>
                    <a:lnTo>
                      <a:pt x="6438" y="34"/>
                    </a:lnTo>
                    <a:lnTo>
                      <a:pt x="6441" y="32"/>
                    </a:lnTo>
                    <a:lnTo>
                      <a:pt x="6444" y="35"/>
                    </a:lnTo>
                    <a:lnTo>
                      <a:pt x="6446" y="43"/>
                    </a:lnTo>
                    <a:lnTo>
                      <a:pt x="6449" y="52"/>
                    </a:lnTo>
                    <a:lnTo>
                      <a:pt x="6451" y="51"/>
                    </a:lnTo>
                    <a:lnTo>
                      <a:pt x="6454" y="40"/>
                    </a:lnTo>
                    <a:lnTo>
                      <a:pt x="6456" y="28"/>
                    </a:lnTo>
                    <a:lnTo>
                      <a:pt x="6459" y="23"/>
                    </a:lnTo>
                    <a:lnTo>
                      <a:pt x="6461" y="24"/>
                    </a:lnTo>
                    <a:lnTo>
                      <a:pt x="6464" y="26"/>
                    </a:lnTo>
                    <a:lnTo>
                      <a:pt x="6466" y="30"/>
                    </a:lnTo>
                    <a:lnTo>
                      <a:pt x="6469" y="32"/>
                    </a:lnTo>
                    <a:lnTo>
                      <a:pt x="6471" y="34"/>
                    </a:lnTo>
                    <a:lnTo>
                      <a:pt x="6474" y="36"/>
                    </a:lnTo>
                    <a:lnTo>
                      <a:pt x="6476" y="39"/>
                    </a:lnTo>
                    <a:lnTo>
                      <a:pt x="6479" y="46"/>
                    </a:lnTo>
                    <a:lnTo>
                      <a:pt x="6481" y="46"/>
                    </a:lnTo>
                    <a:lnTo>
                      <a:pt x="6484" y="40"/>
                    </a:lnTo>
                    <a:lnTo>
                      <a:pt x="6486" y="30"/>
                    </a:lnTo>
                    <a:lnTo>
                      <a:pt x="6489" y="26"/>
                    </a:lnTo>
                    <a:lnTo>
                      <a:pt x="6491" y="25"/>
                    </a:lnTo>
                    <a:lnTo>
                      <a:pt x="6494" y="26"/>
                    </a:lnTo>
                    <a:lnTo>
                      <a:pt x="6496" y="25"/>
                    </a:lnTo>
                    <a:lnTo>
                      <a:pt x="6499" y="23"/>
                    </a:lnTo>
                    <a:lnTo>
                      <a:pt x="6501" y="22"/>
                    </a:lnTo>
                    <a:lnTo>
                      <a:pt x="6504" y="23"/>
                    </a:lnTo>
                    <a:lnTo>
                      <a:pt x="6506" y="24"/>
                    </a:lnTo>
                    <a:lnTo>
                      <a:pt x="6509" y="22"/>
                    </a:lnTo>
                    <a:lnTo>
                      <a:pt x="6511" y="21"/>
                    </a:lnTo>
                    <a:lnTo>
                      <a:pt x="6514" y="20"/>
                    </a:lnTo>
                    <a:lnTo>
                      <a:pt x="6517" y="18"/>
                    </a:lnTo>
                    <a:lnTo>
                      <a:pt x="6519" y="19"/>
                    </a:lnTo>
                    <a:lnTo>
                      <a:pt x="6522" y="20"/>
                    </a:lnTo>
                    <a:lnTo>
                      <a:pt x="6524" y="27"/>
                    </a:lnTo>
                    <a:lnTo>
                      <a:pt x="6527" y="37"/>
                    </a:lnTo>
                    <a:lnTo>
                      <a:pt x="6529" y="49"/>
                    </a:lnTo>
                    <a:lnTo>
                      <a:pt x="6532" y="53"/>
                    </a:lnTo>
                    <a:lnTo>
                      <a:pt x="6534" y="50"/>
                    </a:lnTo>
                    <a:lnTo>
                      <a:pt x="6537" y="48"/>
                    </a:lnTo>
                    <a:lnTo>
                      <a:pt x="6539" y="44"/>
                    </a:lnTo>
                    <a:lnTo>
                      <a:pt x="6542" y="41"/>
                    </a:lnTo>
                    <a:lnTo>
                      <a:pt x="6544" y="43"/>
                    </a:lnTo>
                    <a:lnTo>
                      <a:pt x="6547" y="62"/>
                    </a:lnTo>
                    <a:lnTo>
                      <a:pt x="6549" y="122"/>
                    </a:lnTo>
                    <a:lnTo>
                      <a:pt x="6552" y="222"/>
                    </a:lnTo>
                    <a:lnTo>
                      <a:pt x="6554" y="265"/>
                    </a:lnTo>
                    <a:lnTo>
                      <a:pt x="6557" y="182"/>
                    </a:lnTo>
                    <a:lnTo>
                      <a:pt x="6559" y="85"/>
                    </a:lnTo>
                    <a:lnTo>
                      <a:pt x="6562" y="53"/>
                    </a:lnTo>
                    <a:lnTo>
                      <a:pt x="6564" y="51"/>
                    </a:lnTo>
                    <a:lnTo>
                      <a:pt x="6567" y="53"/>
                    </a:lnTo>
                    <a:lnTo>
                      <a:pt x="6569" y="58"/>
                    </a:lnTo>
                    <a:lnTo>
                      <a:pt x="6572" y="61"/>
                    </a:lnTo>
                    <a:lnTo>
                      <a:pt x="6574" y="72"/>
                    </a:lnTo>
                    <a:lnTo>
                      <a:pt x="6577" y="88"/>
                    </a:lnTo>
                    <a:lnTo>
                      <a:pt x="6579" y="98"/>
                    </a:lnTo>
                    <a:lnTo>
                      <a:pt x="6582" y="86"/>
                    </a:lnTo>
                    <a:lnTo>
                      <a:pt x="6584" y="66"/>
                    </a:lnTo>
                    <a:lnTo>
                      <a:pt x="6587" y="51"/>
                    </a:lnTo>
                    <a:lnTo>
                      <a:pt x="6590" y="44"/>
                    </a:lnTo>
                    <a:lnTo>
                      <a:pt x="6592" y="46"/>
                    </a:lnTo>
                    <a:lnTo>
                      <a:pt x="6595" y="70"/>
                    </a:lnTo>
                    <a:lnTo>
                      <a:pt x="6597" y="121"/>
                    </a:lnTo>
                    <a:lnTo>
                      <a:pt x="6600" y="202"/>
                    </a:lnTo>
                    <a:lnTo>
                      <a:pt x="6602" y="304"/>
                    </a:lnTo>
                    <a:lnTo>
                      <a:pt x="6605" y="409"/>
                    </a:lnTo>
                    <a:lnTo>
                      <a:pt x="6607" y="532"/>
                    </a:lnTo>
                    <a:lnTo>
                      <a:pt x="6610" y="663"/>
                    </a:lnTo>
                    <a:lnTo>
                      <a:pt x="6612" y="823"/>
                    </a:lnTo>
                    <a:lnTo>
                      <a:pt x="6615" y="996"/>
                    </a:lnTo>
                    <a:lnTo>
                      <a:pt x="6617" y="1163"/>
                    </a:lnTo>
                    <a:lnTo>
                      <a:pt x="6620" y="1384"/>
                    </a:lnTo>
                    <a:lnTo>
                      <a:pt x="6622" y="1573"/>
                    </a:lnTo>
                    <a:lnTo>
                      <a:pt x="6625" y="1769"/>
                    </a:lnTo>
                    <a:lnTo>
                      <a:pt x="6627" y="1924"/>
                    </a:lnTo>
                    <a:lnTo>
                      <a:pt x="6630" y="2221"/>
                    </a:lnTo>
                    <a:lnTo>
                      <a:pt x="6632" y="2528"/>
                    </a:lnTo>
                    <a:lnTo>
                      <a:pt x="6635" y="2962"/>
                    </a:lnTo>
                    <a:lnTo>
                      <a:pt x="6637" y="3436"/>
                    </a:lnTo>
                    <a:lnTo>
                      <a:pt x="6640" y="3588"/>
                    </a:lnTo>
                    <a:lnTo>
                      <a:pt x="6642" y="3585"/>
                    </a:lnTo>
                    <a:lnTo>
                      <a:pt x="6645" y="3673"/>
                    </a:lnTo>
                    <a:lnTo>
                      <a:pt x="6647" y="3804"/>
                    </a:lnTo>
                    <a:lnTo>
                      <a:pt x="6650" y="3926"/>
                    </a:lnTo>
                    <a:lnTo>
                      <a:pt x="6652" y="4174"/>
                    </a:lnTo>
                    <a:lnTo>
                      <a:pt x="6655" y="4399"/>
                    </a:lnTo>
                    <a:lnTo>
                      <a:pt x="6657" y="3771"/>
                    </a:lnTo>
                    <a:lnTo>
                      <a:pt x="6660" y="497"/>
                    </a:lnTo>
                    <a:lnTo>
                      <a:pt x="6663" y="239"/>
                    </a:lnTo>
                    <a:lnTo>
                      <a:pt x="6665" y="180"/>
                    </a:lnTo>
                    <a:lnTo>
                      <a:pt x="6668" y="151"/>
                    </a:lnTo>
                    <a:lnTo>
                      <a:pt x="6670" y="132"/>
                    </a:lnTo>
                    <a:lnTo>
                      <a:pt x="6673" y="124"/>
                    </a:lnTo>
                    <a:lnTo>
                      <a:pt x="6675" y="124"/>
                    </a:lnTo>
                    <a:lnTo>
                      <a:pt x="6678" y="127"/>
                    </a:lnTo>
                    <a:lnTo>
                      <a:pt x="6680" y="125"/>
                    </a:lnTo>
                    <a:lnTo>
                      <a:pt x="6683" y="113"/>
                    </a:lnTo>
                    <a:lnTo>
                      <a:pt x="6685" y="103"/>
                    </a:lnTo>
                    <a:lnTo>
                      <a:pt x="6688" y="105"/>
                    </a:lnTo>
                    <a:lnTo>
                      <a:pt x="6690" y="115"/>
                    </a:lnTo>
                    <a:lnTo>
                      <a:pt x="6693" y="124"/>
                    </a:lnTo>
                    <a:lnTo>
                      <a:pt x="6695" y="144"/>
                    </a:lnTo>
                    <a:lnTo>
                      <a:pt x="6698" y="196"/>
                    </a:lnTo>
                    <a:lnTo>
                      <a:pt x="6700" y="329"/>
                    </a:lnTo>
                    <a:lnTo>
                      <a:pt x="6703" y="561"/>
                    </a:lnTo>
                    <a:lnTo>
                      <a:pt x="6705" y="956"/>
                    </a:lnTo>
                    <a:lnTo>
                      <a:pt x="6708" y="1789"/>
                    </a:lnTo>
                    <a:lnTo>
                      <a:pt x="6710" y="3067"/>
                    </a:lnTo>
                    <a:lnTo>
                      <a:pt x="6713" y="5212"/>
                    </a:lnTo>
                    <a:lnTo>
                      <a:pt x="6715" y="6322"/>
                    </a:lnTo>
                    <a:lnTo>
                      <a:pt x="6718" y="7008"/>
                    </a:lnTo>
                    <a:lnTo>
                      <a:pt x="6720" y="7298"/>
                    </a:lnTo>
                    <a:lnTo>
                      <a:pt x="6723" y="7588"/>
                    </a:lnTo>
                    <a:lnTo>
                      <a:pt x="6725" y="7528"/>
                    </a:lnTo>
                    <a:lnTo>
                      <a:pt x="6728" y="7436"/>
                    </a:lnTo>
                    <a:lnTo>
                      <a:pt x="6730" y="7483"/>
                    </a:lnTo>
                    <a:lnTo>
                      <a:pt x="6733" y="1751"/>
                    </a:lnTo>
                    <a:lnTo>
                      <a:pt x="6736" y="118"/>
                    </a:lnTo>
                    <a:lnTo>
                      <a:pt x="6738" y="74"/>
                    </a:lnTo>
                    <a:lnTo>
                      <a:pt x="6741" y="64"/>
                    </a:lnTo>
                    <a:lnTo>
                      <a:pt x="6743" y="63"/>
                    </a:lnTo>
                    <a:lnTo>
                      <a:pt x="6746" y="63"/>
                    </a:lnTo>
                    <a:lnTo>
                      <a:pt x="6748" y="62"/>
                    </a:lnTo>
                    <a:lnTo>
                      <a:pt x="6751" y="54"/>
                    </a:lnTo>
                    <a:lnTo>
                      <a:pt x="6753" y="50"/>
                    </a:lnTo>
                    <a:lnTo>
                      <a:pt x="6756" y="56"/>
                    </a:lnTo>
                    <a:lnTo>
                      <a:pt x="6758" y="70"/>
                    </a:lnTo>
                    <a:lnTo>
                      <a:pt x="6761" y="70"/>
                    </a:lnTo>
                    <a:lnTo>
                      <a:pt x="6763" y="53"/>
                    </a:lnTo>
                    <a:lnTo>
                      <a:pt x="6766" y="41"/>
                    </a:lnTo>
                    <a:lnTo>
                      <a:pt x="6768" y="36"/>
                    </a:lnTo>
                    <a:lnTo>
                      <a:pt x="6771" y="34"/>
                    </a:lnTo>
                    <a:lnTo>
                      <a:pt x="6773" y="34"/>
                    </a:lnTo>
                    <a:lnTo>
                      <a:pt x="6776" y="35"/>
                    </a:lnTo>
                    <a:lnTo>
                      <a:pt x="6778" y="36"/>
                    </a:lnTo>
                    <a:lnTo>
                      <a:pt x="6781" y="38"/>
                    </a:lnTo>
                    <a:lnTo>
                      <a:pt x="6783" y="44"/>
                    </a:lnTo>
                    <a:lnTo>
                      <a:pt x="6786" y="56"/>
                    </a:lnTo>
                    <a:lnTo>
                      <a:pt x="6788" y="76"/>
                    </a:lnTo>
                    <a:lnTo>
                      <a:pt x="6791" y="103"/>
                    </a:lnTo>
                    <a:lnTo>
                      <a:pt x="6793" y="114"/>
                    </a:lnTo>
                    <a:lnTo>
                      <a:pt x="6796" y="100"/>
                    </a:lnTo>
                    <a:lnTo>
                      <a:pt x="6798" y="75"/>
                    </a:lnTo>
                    <a:lnTo>
                      <a:pt x="6801" y="68"/>
                    </a:lnTo>
                    <a:lnTo>
                      <a:pt x="6803" y="95"/>
                    </a:lnTo>
                    <a:lnTo>
                      <a:pt x="6806" y="135"/>
                    </a:lnTo>
                    <a:lnTo>
                      <a:pt x="6809" y="144"/>
                    </a:lnTo>
                    <a:lnTo>
                      <a:pt x="6811" y="116"/>
                    </a:lnTo>
                    <a:lnTo>
                      <a:pt x="6814" y="101"/>
                    </a:lnTo>
                    <a:lnTo>
                      <a:pt x="6816" y="111"/>
                    </a:lnTo>
                    <a:lnTo>
                      <a:pt x="6819" y="116"/>
                    </a:lnTo>
                    <a:lnTo>
                      <a:pt x="6821" y="93"/>
                    </a:lnTo>
                    <a:lnTo>
                      <a:pt x="6824" y="70"/>
                    </a:lnTo>
                    <a:lnTo>
                      <a:pt x="6826" y="54"/>
                    </a:lnTo>
                    <a:lnTo>
                      <a:pt x="6829" y="45"/>
                    </a:lnTo>
                    <a:lnTo>
                      <a:pt x="6831" y="39"/>
                    </a:lnTo>
                    <a:lnTo>
                      <a:pt x="6834" y="37"/>
                    </a:lnTo>
                    <a:lnTo>
                      <a:pt x="6836" y="36"/>
                    </a:lnTo>
                    <a:lnTo>
                      <a:pt x="6839" y="39"/>
                    </a:lnTo>
                    <a:lnTo>
                      <a:pt x="6841" y="46"/>
                    </a:lnTo>
                    <a:lnTo>
                      <a:pt x="6844" y="56"/>
                    </a:lnTo>
                    <a:lnTo>
                      <a:pt x="6846" y="58"/>
                    </a:lnTo>
                    <a:lnTo>
                      <a:pt x="6849" y="47"/>
                    </a:lnTo>
                    <a:lnTo>
                      <a:pt x="6851" y="40"/>
                    </a:lnTo>
                    <a:lnTo>
                      <a:pt x="6854" y="36"/>
                    </a:lnTo>
                    <a:lnTo>
                      <a:pt x="6856" y="34"/>
                    </a:lnTo>
                    <a:lnTo>
                      <a:pt x="6859" y="34"/>
                    </a:lnTo>
                    <a:lnTo>
                      <a:pt x="6861" y="36"/>
                    </a:lnTo>
                    <a:lnTo>
                      <a:pt x="6864" y="37"/>
                    </a:lnTo>
                    <a:lnTo>
                      <a:pt x="6866" y="36"/>
                    </a:lnTo>
                    <a:lnTo>
                      <a:pt x="6869" y="37"/>
                    </a:lnTo>
                    <a:lnTo>
                      <a:pt x="6871" y="52"/>
                    </a:lnTo>
                    <a:lnTo>
                      <a:pt x="6874" y="144"/>
                    </a:lnTo>
                    <a:lnTo>
                      <a:pt x="6876" y="439"/>
                    </a:lnTo>
                    <a:lnTo>
                      <a:pt x="6879" y="901"/>
                    </a:lnTo>
                    <a:lnTo>
                      <a:pt x="6882" y="994"/>
                    </a:lnTo>
                    <a:lnTo>
                      <a:pt x="6884" y="668"/>
                    </a:lnTo>
                    <a:lnTo>
                      <a:pt x="6887" y="487"/>
                    </a:lnTo>
                    <a:lnTo>
                      <a:pt x="6889" y="469"/>
                    </a:lnTo>
                    <a:lnTo>
                      <a:pt x="6892" y="320"/>
                    </a:lnTo>
                    <a:lnTo>
                      <a:pt x="6894" y="125"/>
                    </a:lnTo>
                    <a:lnTo>
                      <a:pt x="6897" y="52"/>
                    </a:lnTo>
                    <a:lnTo>
                      <a:pt x="6899" y="50"/>
                    </a:lnTo>
                    <a:lnTo>
                      <a:pt x="6902" y="75"/>
                    </a:lnTo>
                    <a:lnTo>
                      <a:pt x="6904" y="116"/>
                    </a:lnTo>
                    <a:lnTo>
                      <a:pt x="6907" y="122"/>
                    </a:lnTo>
                    <a:lnTo>
                      <a:pt x="6909" y="85"/>
                    </a:lnTo>
                    <a:lnTo>
                      <a:pt x="6912" y="55"/>
                    </a:lnTo>
                    <a:lnTo>
                      <a:pt x="6914" y="54"/>
                    </a:lnTo>
                    <a:lnTo>
                      <a:pt x="6917" y="66"/>
                    </a:lnTo>
                    <a:lnTo>
                      <a:pt x="6919" y="64"/>
                    </a:lnTo>
                    <a:lnTo>
                      <a:pt x="6922" y="49"/>
                    </a:lnTo>
                    <a:lnTo>
                      <a:pt x="6924" y="39"/>
                    </a:lnTo>
                    <a:lnTo>
                      <a:pt x="6927" y="34"/>
                    </a:lnTo>
                    <a:lnTo>
                      <a:pt x="6929" y="33"/>
                    </a:lnTo>
                    <a:lnTo>
                      <a:pt x="6932" y="35"/>
                    </a:lnTo>
                    <a:lnTo>
                      <a:pt x="6934" y="40"/>
                    </a:lnTo>
                    <a:lnTo>
                      <a:pt x="6937" y="47"/>
                    </a:lnTo>
                    <a:lnTo>
                      <a:pt x="6939" y="53"/>
                    </a:lnTo>
                    <a:lnTo>
                      <a:pt x="6942" y="62"/>
                    </a:lnTo>
                    <a:lnTo>
                      <a:pt x="6944" y="70"/>
                    </a:lnTo>
                    <a:lnTo>
                      <a:pt x="6947" y="62"/>
                    </a:lnTo>
                    <a:lnTo>
                      <a:pt x="6949" y="49"/>
                    </a:lnTo>
                    <a:lnTo>
                      <a:pt x="6952" y="43"/>
                    </a:lnTo>
                    <a:lnTo>
                      <a:pt x="6955" y="43"/>
                    </a:lnTo>
                    <a:lnTo>
                      <a:pt x="6957" y="41"/>
                    </a:lnTo>
                    <a:lnTo>
                      <a:pt x="6960" y="37"/>
                    </a:lnTo>
                    <a:lnTo>
                      <a:pt x="6962" y="36"/>
                    </a:lnTo>
                    <a:lnTo>
                      <a:pt x="6965" y="37"/>
                    </a:lnTo>
                    <a:lnTo>
                      <a:pt x="6967" y="38"/>
                    </a:lnTo>
                    <a:lnTo>
                      <a:pt x="6970" y="40"/>
                    </a:lnTo>
                    <a:lnTo>
                      <a:pt x="6972" y="40"/>
                    </a:lnTo>
                    <a:lnTo>
                      <a:pt x="6975" y="40"/>
                    </a:lnTo>
                    <a:lnTo>
                      <a:pt x="6977" y="40"/>
                    </a:lnTo>
                    <a:lnTo>
                      <a:pt x="6980" y="43"/>
                    </a:lnTo>
                    <a:lnTo>
                      <a:pt x="6982" y="75"/>
                    </a:lnTo>
                    <a:lnTo>
                      <a:pt x="6985" y="424"/>
                    </a:lnTo>
                    <a:lnTo>
                      <a:pt x="6987" y="1828"/>
                    </a:lnTo>
                    <a:lnTo>
                      <a:pt x="6990" y="3870"/>
                    </a:lnTo>
                    <a:lnTo>
                      <a:pt x="6992" y="4993"/>
                    </a:lnTo>
                    <a:lnTo>
                      <a:pt x="6995" y="5328"/>
                    </a:lnTo>
                    <a:lnTo>
                      <a:pt x="6997" y="4227"/>
                    </a:lnTo>
                    <a:lnTo>
                      <a:pt x="7000" y="1321"/>
                    </a:lnTo>
                    <a:lnTo>
                      <a:pt x="7002" y="724"/>
                    </a:lnTo>
                    <a:lnTo>
                      <a:pt x="7005" y="599"/>
                    </a:lnTo>
                    <a:lnTo>
                      <a:pt x="7007" y="504"/>
                    </a:lnTo>
                    <a:lnTo>
                      <a:pt x="7010" y="473"/>
                    </a:lnTo>
                    <a:lnTo>
                      <a:pt x="7012" y="440"/>
                    </a:lnTo>
                    <a:lnTo>
                      <a:pt x="7015" y="415"/>
                    </a:lnTo>
                    <a:lnTo>
                      <a:pt x="7017" y="395"/>
                    </a:lnTo>
                    <a:lnTo>
                      <a:pt x="7020" y="369"/>
                    </a:lnTo>
                    <a:lnTo>
                      <a:pt x="7022" y="334"/>
                    </a:lnTo>
                    <a:lnTo>
                      <a:pt x="7025" y="283"/>
                    </a:lnTo>
                    <a:lnTo>
                      <a:pt x="7028" y="238"/>
                    </a:lnTo>
                    <a:lnTo>
                      <a:pt x="7030" y="215"/>
                    </a:lnTo>
                    <a:lnTo>
                      <a:pt x="7033" y="196"/>
                    </a:lnTo>
                    <a:lnTo>
                      <a:pt x="7035" y="177"/>
                    </a:lnTo>
                    <a:lnTo>
                      <a:pt x="7038" y="167"/>
                    </a:lnTo>
                    <a:lnTo>
                      <a:pt x="7040" y="158"/>
                    </a:lnTo>
                    <a:lnTo>
                      <a:pt x="7043" y="160"/>
                    </a:lnTo>
                    <a:lnTo>
                      <a:pt x="7045" y="173"/>
                    </a:lnTo>
                    <a:lnTo>
                      <a:pt x="7048" y="187"/>
                    </a:lnTo>
                    <a:lnTo>
                      <a:pt x="7050" y="192"/>
                    </a:lnTo>
                    <a:lnTo>
                      <a:pt x="7053" y="163"/>
                    </a:lnTo>
                    <a:lnTo>
                      <a:pt x="7055" y="142"/>
                    </a:lnTo>
                    <a:lnTo>
                      <a:pt x="7058" y="150"/>
                    </a:lnTo>
                    <a:lnTo>
                      <a:pt x="7060" y="172"/>
                    </a:lnTo>
                    <a:lnTo>
                      <a:pt x="7063" y="183"/>
                    </a:lnTo>
                    <a:lnTo>
                      <a:pt x="7065" y="176"/>
                    </a:lnTo>
                    <a:lnTo>
                      <a:pt x="7068" y="161"/>
                    </a:lnTo>
                    <a:lnTo>
                      <a:pt x="7070" y="133"/>
                    </a:lnTo>
                    <a:lnTo>
                      <a:pt x="7073" y="110"/>
                    </a:lnTo>
                    <a:lnTo>
                      <a:pt x="7075" y="95"/>
                    </a:lnTo>
                    <a:lnTo>
                      <a:pt x="7078" y="89"/>
                    </a:lnTo>
                    <a:lnTo>
                      <a:pt x="7080" y="86"/>
                    </a:lnTo>
                    <a:lnTo>
                      <a:pt x="7083" y="85"/>
                    </a:lnTo>
                    <a:lnTo>
                      <a:pt x="7085" y="81"/>
                    </a:lnTo>
                    <a:lnTo>
                      <a:pt x="7088" y="84"/>
                    </a:lnTo>
                    <a:lnTo>
                      <a:pt x="7090" y="98"/>
                    </a:lnTo>
                    <a:lnTo>
                      <a:pt x="7093" y="111"/>
                    </a:lnTo>
                    <a:lnTo>
                      <a:pt x="7095" y="110"/>
                    </a:lnTo>
                    <a:lnTo>
                      <a:pt x="7098" y="102"/>
                    </a:lnTo>
                    <a:lnTo>
                      <a:pt x="7101" y="109"/>
                    </a:lnTo>
                    <a:lnTo>
                      <a:pt x="7103" y="110"/>
                    </a:lnTo>
                    <a:lnTo>
                      <a:pt x="7106" y="97"/>
                    </a:lnTo>
                    <a:lnTo>
                      <a:pt x="7108" y="97"/>
                    </a:lnTo>
                    <a:lnTo>
                      <a:pt x="7111" y="105"/>
                    </a:lnTo>
                    <a:lnTo>
                      <a:pt x="7113" y="105"/>
                    </a:lnTo>
                    <a:lnTo>
                      <a:pt x="7116" y="97"/>
                    </a:lnTo>
                    <a:lnTo>
                      <a:pt x="7118" y="88"/>
                    </a:lnTo>
                    <a:lnTo>
                      <a:pt x="7121" y="83"/>
                    </a:lnTo>
                    <a:lnTo>
                      <a:pt x="7123" y="94"/>
                    </a:lnTo>
                    <a:lnTo>
                      <a:pt x="7126" y="120"/>
                    </a:lnTo>
                    <a:lnTo>
                      <a:pt x="7128" y="143"/>
                    </a:lnTo>
                    <a:lnTo>
                      <a:pt x="7131" y="161"/>
                    </a:lnTo>
                    <a:lnTo>
                      <a:pt x="7133" y="187"/>
                    </a:lnTo>
                    <a:lnTo>
                      <a:pt x="7136" y="203"/>
                    </a:lnTo>
                    <a:lnTo>
                      <a:pt x="7138" y="186"/>
                    </a:lnTo>
                    <a:lnTo>
                      <a:pt x="7141" y="164"/>
                    </a:lnTo>
                    <a:lnTo>
                      <a:pt x="7143" y="148"/>
                    </a:lnTo>
                    <a:lnTo>
                      <a:pt x="7146" y="150"/>
                    </a:lnTo>
                    <a:lnTo>
                      <a:pt x="7148" y="161"/>
                    </a:lnTo>
                    <a:lnTo>
                      <a:pt x="7151" y="184"/>
                    </a:lnTo>
                    <a:lnTo>
                      <a:pt x="7153" y="218"/>
                    </a:lnTo>
                    <a:lnTo>
                      <a:pt x="7156" y="215"/>
                    </a:lnTo>
                    <a:lnTo>
                      <a:pt x="7158" y="170"/>
                    </a:lnTo>
                    <a:lnTo>
                      <a:pt x="7161" y="123"/>
                    </a:lnTo>
                    <a:lnTo>
                      <a:pt x="7163" y="100"/>
                    </a:lnTo>
                    <a:lnTo>
                      <a:pt x="7166" y="96"/>
                    </a:lnTo>
                    <a:lnTo>
                      <a:pt x="7168" y="116"/>
                    </a:lnTo>
                    <a:lnTo>
                      <a:pt x="7171" y="133"/>
                    </a:lnTo>
                    <a:lnTo>
                      <a:pt x="7174" y="130"/>
                    </a:lnTo>
                    <a:lnTo>
                      <a:pt x="7176" y="112"/>
                    </a:lnTo>
                    <a:lnTo>
                      <a:pt x="7179" y="95"/>
                    </a:lnTo>
                    <a:lnTo>
                      <a:pt x="7181" y="80"/>
                    </a:lnTo>
                    <a:lnTo>
                      <a:pt x="7184" y="70"/>
                    </a:lnTo>
                    <a:lnTo>
                      <a:pt x="7186" y="65"/>
                    </a:lnTo>
                    <a:lnTo>
                      <a:pt x="7189" y="64"/>
                    </a:lnTo>
                    <a:lnTo>
                      <a:pt x="7191" y="61"/>
                    </a:lnTo>
                    <a:lnTo>
                      <a:pt x="7194" y="55"/>
                    </a:lnTo>
                    <a:lnTo>
                      <a:pt x="7196" y="52"/>
                    </a:lnTo>
                    <a:lnTo>
                      <a:pt x="7199" y="83"/>
                    </a:lnTo>
                    <a:lnTo>
                      <a:pt x="7201" y="180"/>
                    </a:lnTo>
                    <a:lnTo>
                      <a:pt x="7204" y="362"/>
                    </a:lnTo>
                    <a:lnTo>
                      <a:pt x="7206" y="564"/>
                    </a:lnTo>
                    <a:lnTo>
                      <a:pt x="7209" y="691"/>
                    </a:lnTo>
                    <a:lnTo>
                      <a:pt x="7211" y="501"/>
                    </a:lnTo>
                    <a:lnTo>
                      <a:pt x="7214" y="226"/>
                    </a:lnTo>
                    <a:lnTo>
                      <a:pt x="7216" y="121"/>
                    </a:lnTo>
                    <a:lnTo>
                      <a:pt x="7219" y="87"/>
                    </a:lnTo>
                    <a:lnTo>
                      <a:pt x="7221" y="72"/>
                    </a:lnTo>
                    <a:lnTo>
                      <a:pt x="7224" y="69"/>
                    </a:lnTo>
                    <a:lnTo>
                      <a:pt x="7226" y="72"/>
                    </a:lnTo>
                    <a:lnTo>
                      <a:pt x="7229" y="80"/>
                    </a:lnTo>
                    <a:lnTo>
                      <a:pt x="7231" y="79"/>
                    </a:lnTo>
                    <a:lnTo>
                      <a:pt x="7234" y="67"/>
                    </a:lnTo>
                    <a:lnTo>
                      <a:pt x="7236" y="58"/>
                    </a:lnTo>
                    <a:lnTo>
                      <a:pt x="7239" y="56"/>
                    </a:lnTo>
                    <a:lnTo>
                      <a:pt x="7241" y="58"/>
                    </a:lnTo>
                    <a:lnTo>
                      <a:pt x="7244" y="61"/>
                    </a:lnTo>
                    <a:lnTo>
                      <a:pt x="7247" y="82"/>
                    </a:lnTo>
                    <a:lnTo>
                      <a:pt x="7249" y="142"/>
                    </a:lnTo>
                    <a:lnTo>
                      <a:pt x="7252" y="214"/>
                    </a:lnTo>
                    <a:lnTo>
                      <a:pt x="7254" y="213"/>
                    </a:lnTo>
                    <a:lnTo>
                      <a:pt x="7257" y="147"/>
                    </a:lnTo>
                    <a:lnTo>
                      <a:pt x="7259" y="85"/>
                    </a:lnTo>
                    <a:lnTo>
                      <a:pt x="7262" y="57"/>
                    </a:lnTo>
                    <a:lnTo>
                      <a:pt x="7264" y="52"/>
                    </a:lnTo>
                    <a:lnTo>
                      <a:pt x="7267" y="62"/>
                    </a:lnTo>
                    <a:lnTo>
                      <a:pt x="7269" y="91"/>
                    </a:lnTo>
                    <a:lnTo>
                      <a:pt x="7272" y="157"/>
                    </a:lnTo>
                    <a:lnTo>
                      <a:pt x="7274" y="278"/>
                    </a:lnTo>
                    <a:lnTo>
                      <a:pt x="7277" y="348"/>
                    </a:lnTo>
                    <a:lnTo>
                      <a:pt x="7279" y="266"/>
                    </a:lnTo>
                    <a:lnTo>
                      <a:pt x="7282" y="140"/>
                    </a:lnTo>
                    <a:lnTo>
                      <a:pt x="7284" y="72"/>
                    </a:lnTo>
                    <a:lnTo>
                      <a:pt x="7287" y="54"/>
                    </a:lnTo>
                    <a:lnTo>
                      <a:pt x="7289" y="50"/>
                    </a:lnTo>
                    <a:lnTo>
                      <a:pt x="7292" y="49"/>
                    </a:lnTo>
                    <a:lnTo>
                      <a:pt x="7294" y="54"/>
                    </a:lnTo>
                    <a:lnTo>
                      <a:pt x="7297" y="89"/>
                    </a:lnTo>
                    <a:lnTo>
                      <a:pt x="7299" y="295"/>
                    </a:lnTo>
                    <a:lnTo>
                      <a:pt x="7302" y="962"/>
                    </a:lnTo>
                    <a:lnTo>
                      <a:pt x="7304" y="1930"/>
                    </a:lnTo>
                    <a:lnTo>
                      <a:pt x="7307" y="2220"/>
                    </a:lnTo>
                    <a:lnTo>
                      <a:pt x="7309" y="1461"/>
                    </a:lnTo>
                    <a:lnTo>
                      <a:pt x="7312" y="407"/>
                    </a:lnTo>
                    <a:lnTo>
                      <a:pt x="7314" y="98"/>
                    </a:lnTo>
                    <a:lnTo>
                      <a:pt x="7317" y="60"/>
                    </a:lnTo>
                    <a:lnTo>
                      <a:pt x="7320" y="58"/>
                    </a:lnTo>
                    <a:lnTo>
                      <a:pt x="7322" y="57"/>
                    </a:lnTo>
                    <a:lnTo>
                      <a:pt x="7325" y="52"/>
                    </a:lnTo>
                    <a:lnTo>
                      <a:pt x="7327" y="52"/>
                    </a:lnTo>
                    <a:lnTo>
                      <a:pt x="7330" y="56"/>
                    </a:lnTo>
                    <a:lnTo>
                      <a:pt x="7332" y="62"/>
                    </a:lnTo>
                    <a:lnTo>
                      <a:pt x="7335" y="62"/>
                    </a:lnTo>
                    <a:lnTo>
                      <a:pt x="7337" y="69"/>
                    </a:lnTo>
                    <a:lnTo>
                      <a:pt x="7340" y="89"/>
                    </a:lnTo>
                    <a:lnTo>
                      <a:pt x="7342" y="100"/>
                    </a:lnTo>
                    <a:lnTo>
                      <a:pt x="7345" y="88"/>
                    </a:lnTo>
                    <a:lnTo>
                      <a:pt x="7347" y="62"/>
                    </a:lnTo>
                    <a:lnTo>
                      <a:pt x="7350" y="45"/>
                    </a:lnTo>
                    <a:lnTo>
                      <a:pt x="7352" y="38"/>
                    </a:lnTo>
                    <a:lnTo>
                      <a:pt x="7355" y="36"/>
                    </a:lnTo>
                    <a:lnTo>
                      <a:pt x="7357" y="35"/>
                    </a:lnTo>
                    <a:lnTo>
                      <a:pt x="7360" y="33"/>
                    </a:lnTo>
                    <a:lnTo>
                      <a:pt x="7362" y="32"/>
                    </a:lnTo>
                    <a:lnTo>
                      <a:pt x="7365" y="44"/>
                    </a:lnTo>
                    <a:lnTo>
                      <a:pt x="7367" y="84"/>
                    </a:lnTo>
                    <a:lnTo>
                      <a:pt x="7370" y="137"/>
                    </a:lnTo>
                    <a:lnTo>
                      <a:pt x="7372" y="155"/>
                    </a:lnTo>
                    <a:lnTo>
                      <a:pt x="7375" y="129"/>
                    </a:lnTo>
                    <a:lnTo>
                      <a:pt x="7377" y="103"/>
                    </a:lnTo>
                    <a:lnTo>
                      <a:pt x="7380" y="94"/>
                    </a:lnTo>
                    <a:lnTo>
                      <a:pt x="7382" y="106"/>
                    </a:lnTo>
                    <a:lnTo>
                      <a:pt x="7385" y="132"/>
                    </a:lnTo>
                    <a:lnTo>
                      <a:pt x="7387" y="139"/>
                    </a:lnTo>
                    <a:lnTo>
                      <a:pt x="7390" y="96"/>
                    </a:lnTo>
                    <a:lnTo>
                      <a:pt x="7393" y="56"/>
                    </a:lnTo>
                    <a:lnTo>
                      <a:pt x="7395" y="41"/>
                    </a:lnTo>
                    <a:lnTo>
                      <a:pt x="7398" y="38"/>
                    </a:lnTo>
                    <a:lnTo>
                      <a:pt x="7400" y="40"/>
                    </a:lnTo>
                    <a:lnTo>
                      <a:pt x="7403" y="42"/>
                    </a:lnTo>
                    <a:lnTo>
                      <a:pt x="7405" y="40"/>
                    </a:lnTo>
                    <a:lnTo>
                      <a:pt x="7408" y="39"/>
                    </a:lnTo>
                    <a:lnTo>
                      <a:pt x="7410" y="38"/>
                    </a:lnTo>
                    <a:lnTo>
                      <a:pt x="7413" y="38"/>
                    </a:lnTo>
                    <a:lnTo>
                      <a:pt x="7415" y="39"/>
                    </a:lnTo>
                    <a:lnTo>
                      <a:pt x="7418" y="49"/>
                    </a:lnTo>
                    <a:lnTo>
                      <a:pt x="7420" y="86"/>
                    </a:lnTo>
                    <a:lnTo>
                      <a:pt x="7423" y="142"/>
                    </a:lnTo>
                    <a:lnTo>
                      <a:pt x="7425" y="156"/>
                    </a:lnTo>
                    <a:lnTo>
                      <a:pt x="7428" y="103"/>
                    </a:lnTo>
                    <a:lnTo>
                      <a:pt x="7430" y="56"/>
                    </a:lnTo>
                    <a:lnTo>
                      <a:pt x="7433" y="40"/>
                    </a:lnTo>
                    <a:lnTo>
                      <a:pt x="7435" y="38"/>
                    </a:lnTo>
                    <a:lnTo>
                      <a:pt x="7438" y="41"/>
                    </a:lnTo>
                    <a:lnTo>
                      <a:pt x="7440" y="46"/>
                    </a:lnTo>
                    <a:lnTo>
                      <a:pt x="7443" y="61"/>
                    </a:lnTo>
                    <a:lnTo>
                      <a:pt x="7445" y="106"/>
                    </a:lnTo>
                    <a:lnTo>
                      <a:pt x="7448" y="142"/>
                    </a:lnTo>
                    <a:lnTo>
                      <a:pt x="7450" y="121"/>
                    </a:lnTo>
                    <a:lnTo>
                      <a:pt x="7453" y="89"/>
                    </a:lnTo>
                    <a:lnTo>
                      <a:pt x="7455" y="77"/>
                    </a:lnTo>
                    <a:lnTo>
                      <a:pt x="7458" y="60"/>
                    </a:lnTo>
                    <a:lnTo>
                      <a:pt x="7460" y="38"/>
                    </a:lnTo>
                    <a:lnTo>
                      <a:pt x="7463" y="27"/>
                    </a:lnTo>
                    <a:lnTo>
                      <a:pt x="7465" y="25"/>
                    </a:lnTo>
                    <a:lnTo>
                      <a:pt x="7468" y="25"/>
                    </a:lnTo>
                    <a:lnTo>
                      <a:pt x="7471" y="26"/>
                    </a:lnTo>
                    <a:lnTo>
                      <a:pt x="7473" y="32"/>
                    </a:lnTo>
                    <a:lnTo>
                      <a:pt x="7476" y="40"/>
                    </a:lnTo>
                    <a:lnTo>
                      <a:pt x="7478" y="39"/>
                    </a:lnTo>
                    <a:lnTo>
                      <a:pt x="7481" y="46"/>
                    </a:lnTo>
                    <a:lnTo>
                      <a:pt x="7483" y="123"/>
                    </a:lnTo>
                    <a:lnTo>
                      <a:pt x="7486" y="323"/>
                    </a:lnTo>
                    <a:lnTo>
                      <a:pt x="7488" y="516"/>
                    </a:lnTo>
                    <a:lnTo>
                      <a:pt x="7491" y="470"/>
                    </a:lnTo>
                    <a:lnTo>
                      <a:pt x="7493" y="237"/>
                    </a:lnTo>
                    <a:lnTo>
                      <a:pt x="7496" y="134"/>
                    </a:lnTo>
                    <a:lnTo>
                      <a:pt x="7498" y="127"/>
                    </a:lnTo>
                    <a:lnTo>
                      <a:pt x="7501" y="106"/>
                    </a:lnTo>
                    <a:lnTo>
                      <a:pt x="7503" y="78"/>
                    </a:lnTo>
                    <a:lnTo>
                      <a:pt x="7506" y="66"/>
                    </a:lnTo>
                    <a:lnTo>
                      <a:pt x="7508" y="70"/>
                    </a:lnTo>
                    <a:lnTo>
                      <a:pt x="7511" y="98"/>
                    </a:lnTo>
                    <a:lnTo>
                      <a:pt x="7513" y="105"/>
                    </a:lnTo>
                    <a:lnTo>
                      <a:pt x="7516" y="79"/>
                    </a:lnTo>
                    <a:lnTo>
                      <a:pt x="7518" y="48"/>
                    </a:lnTo>
                    <a:lnTo>
                      <a:pt x="7521" y="39"/>
                    </a:lnTo>
                    <a:lnTo>
                      <a:pt x="7523" y="45"/>
                    </a:lnTo>
                    <a:lnTo>
                      <a:pt x="7526" y="71"/>
                    </a:lnTo>
                    <a:lnTo>
                      <a:pt x="7528" y="130"/>
                    </a:lnTo>
                    <a:lnTo>
                      <a:pt x="7531" y="174"/>
                    </a:lnTo>
                    <a:lnTo>
                      <a:pt x="7533" y="155"/>
                    </a:lnTo>
                    <a:lnTo>
                      <a:pt x="7536" y="100"/>
                    </a:lnTo>
                    <a:lnTo>
                      <a:pt x="7538" y="64"/>
                    </a:lnTo>
                    <a:lnTo>
                      <a:pt x="7541" y="53"/>
                    </a:lnTo>
                    <a:lnTo>
                      <a:pt x="7544" y="55"/>
                    </a:lnTo>
                    <a:lnTo>
                      <a:pt x="7546" y="102"/>
                    </a:lnTo>
                    <a:lnTo>
                      <a:pt x="7549" y="599"/>
                    </a:lnTo>
                    <a:lnTo>
                      <a:pt x="7551" y="2046"/>
                    </a:lnTo>
                    <a:lnTo>
                      <a:pt x="7554" y="3492"/>
                    </a:lnTo>
                    <a:lnTo>
                      <a:pt x="7556" y="3181"/>
                    </a:lnTo>
                    <a:lnTo>
                      <a:pt x="7559" y="1498"/>
                    </a:lnTo>
                    <a:lnTo>
                      <a:pt x="7561" y="796"/>
                    </a:lnTo>
                    <a:lnTo>
                      <a:pt x="7564" y="618"/>
                    </a:lnTo>
                    <a:lnTo>
                      <a:pt x="7566" y="543"/>
                    </a:lnTo>
                    <a:lnTo>
                      <a:pt x="7569" y="538"/>
                    </a:lnTo>
                    <a:lnTo>
                      <a:pt x="7571" y="499"/>
                    </a:lnTo>
                    <a:lnTo>
                      <a:pt x="7574" y="429"/>
                    </a:lnTo>
                    <a:lnTo>
                      <a:pt x="7576" y="365"/>
                    </a:lnTo>
                    <a:lnTo>
                      <a:pt x="7579" y="318"/>
                    </a:lnTo>
                    <a:lnTo>
                      <a:pt x="7581" y="305"/>
                    </a:lnTo>
                    <a:lnTo>
                      <a:pt x="7584" y="281"/>
                    </a:lnTo>
                    <a:lnTo>
                      <a:pt x="7586" y="265"/>
                    </a:lnTo>
                    <a:lnTo>
                      <a:pt x="7589" y="244"/>
                    </a:lnTo>
                    <a:lnTo>
                      <a:pt x="7591" y="226"/>
                    </a:lnTo>
                    <a:lnTo>
                      <a:pt x="7594" y="216"/>
                    </a:lnTo>
                    <a:lnTo>
                      <a:pt x="7596" y="203"/>
                    </a:lnTo>
                    <a:lnTo>
                      <a:pt x="7599" y="189"/>
                    </a:lnTo>
                    <a:lnTo>
                      <a:pt x="7601" y="179"/>
                    </a:lnTo>
                    <a:lnTo>
                      <a:pt x="7604" y="174"/>
                    </a:lnTo>
                    <a:lnTo>
                      <a:pt x="7606" y="149"/>
                    </a:lnTo>
                    <a:lnTo>
                      <a:pt x="7609" y="132"/>
                    </a:lnTo>
                    <a:lnTo>
                      <a:pt x="7611" y="116"/>
                    </a:lnTo>
                    <a:lnTo>
                      <a:pt x="7614" y="106"/>
                    </a:lnTo>
                    <a:lnTo>
                      <a:pt x="7617" y="98"/>
                    </a:lnTo>
                    <a:lnTo>
                      <a:pt x="7619" y="89"/>
                    </a:lnTo>
                    <a:lnTo>
                      <a:pt x="7622" y="84"/>
                    </a:lnTo>
                    <a:lnTo>
                      <a:pt x="7624" y="76"/>
                    </a:lnTo>
                    <a:lnTo>
                      <a:pt x="7627" y="74"/>
                    </a:lnTo>
                    <a:lnTo>
                      <a:pt x="7629" y="78"/>
                    </a:lnTo>
                    <a:lnTo>
                      <a:pt x="7632" y="99"/>
                    </a:lnTo>
                    <a:lnTo>
                      <a:pt x="7634" y="130"/>
                    </a:lnTo>
                    <a:lnTo>
                      <a:pt x="7637" y="139"/>
                    </a:lnTo>
                    <a:lnTo>
                      <a:pt x="7639" y="112"/>
                    </a:lnTo>
                    <a:lnTo>
                      <a:pt x="7642" y="79"/>
                    </a:lnTo>
                    <a:lnTo>
                      <a:pt x="7644" y="66"/>
                    </a:lnTo>
                    <a:lnTo>
                      <a:pt x="7647" y="107"/>
                    </a:lnTo>
                    <a:lnTo>
                      <a:pt x="7649" y="281"/>
                    </a:lnTo>
                    <a:lnTo>
                      <a:pt x="7652" y="536"/>
                    </a:lnTo>
                    <a:lnTo>
                      <a:pt x="7654" y="573"/>
                    </a:lnTo>
                    <a:lnTo>
                      <a:pt x="7657" y="313"/>
                    </a:lnTo>
                    <a:lnTo>
                      <a:pt x="7659" y="112"/>
                    </a:lnTo>
                    <a:lnTo>
                      <a:pt x="7662" y="48"/>
                    </a:lnTo>
                    <a:lnTo>
                      <a:pt x="7664" y="38"/>
                    </a:lnTo>
                    <a:lnTo>
                      <a:pt x="7667" y="36"/>
                    </a:lnTo>
                    <a:lnTo>
                      <a:pt x="7669" y="37"/>
                    </a:lnTo>
                    <a:lnTo>
                      <a:pt x="7672" y="37"/>
                    </a:lnTo>
                    <a:lnTo>
                      <a:pt x="7674" y="36"/>
                    </a:lnTo>
                    <a:lnTo>
                      <a:pt x="7677" y="34"/>
                    </a:lnTo>
                    <a:lnTo>
                      <a:pt x="7679" y="34"/>
                    </a:lnTo>
                    <a:lnTo>
                      <a:pt x="7682" y="38"/>
                    </a:lnTo>
                    <a:lnTo>
                      <a:pt x="7684" y="54"/>
                    </a:lnTo>
                    <a:lnTo>
                      <a:pt x="7687" y="110"/>
                    </a:lnTo>
                    <a:lnTo>
                      <a:pt x="7690" y="220"/>
                    </a:lnTo>
                    <a:lnTo>
                      <a:pt x="7692" y="324"/>
                    </a:lnTo>
                    <a:lnTo>
                      <a:pt x="7695" y="320"/>
                    </a:lnTo>
                    <a:lnTo>
                      <a:pt x="7697" y="186"/>
                    </a:lnTo>
                    <a:lnTo>
                      <a:pt x="7700" y="99"/>
                    </a:lnTo>
                    <a:lnTo>
                      <a:pt x="7702" y="67"/>
                    </a:lnTo>
                    <a:lnTo>
                      <a:pt x="7705" y="55"/>
                    </a:lnTo>
                    <a:lnTo>
                      <a:pt x="7707" y="51"/>
                    </a:lnTo>
                    <a:lnTo>
                      <a:pt x="7710" y="49"/>
                    </a:lnTo>
                    <a:lnTo>
                      <a:pt x="7712" y="50"/>
                    </a:lnTo>
                    <a:lnTo>
                      <a:pt x="7715" y="49"/>
                    </a:lnTo>
                    <a:lnTo>
                      <a:pt x="7717" y="47"/>
                    </a:lnTo>
                    <a:lnTo>
                      <a:pt x="7720" y="46"/>
                    </a:lnTo>
                    <a:lnTo>
                      <a:pt x="7722" y="46"/>
                    </a:lnTo>
                    <a:lnTo>
                      <a:pt x="7725" y="49"/>
                    </a:lnTo>
                    <a:lnTo>
                      <a:pt x="7727" y="65"/>
                    </a:lnTo>
                    <a:lnTo>
                      <a:pt x="7730" y="137"/>
                    </a:lnTo>
                    <a:lnTo>
                      <a:pt x="7732" y="300"/>
                    </a:lnTo>
                    <a:lnTo>
                      <a:pt x="7735" y="451"/>
                    </a:lnTo>
                    <a:lnTo>
                      <a:pt x="7737" y="379"/>
                    </a:lnTo>
                    <a:lnTo>
                      <a:pt x="7740" y="192"/>
                    </a:lnTo>
                    <a:lnTo>
                      <a:pt x="7742" y="102"/>
                    </a:lnTo>
                    <a:lnTo>
                      <a:pt x="7745" y="77"/>
                    </a:lnTo>
                    <a:lnTo>
                      <a:pt x="7747" y="75"/>
                    </a:lnTo>
                    <a:lnTo>
                      <a:pt x="7750" y="101"/>
                    </a:lnTo>
                    <a:lnTo>
                      <a:pt x="7752" y="169"/>
                    </a:lnTo>
                    <a:lnTo>
                      <a:pt x="7755" y="214"/>
                    </a:lnTo>
                    <a:lnTo>
                      <a:pt x="7757" y="180"/>
                    </a:lnTo>
                    <a:lnTo>
                      <a:pt x="7760" y="118"/>
                    </a:lnTo>
                    <a:lnTo>
                      <a:pt x="7763" y="102"/>
                    </a:lnTo>
                    <a:lnTo>
                      <a:pt x="7765" y="107"/>
                    </a:lnTo>
                    <a:lnTo>
                      <a:pt x="7768" y="168"/>
                    </a:lnTo>
                    <a:lnTo>
                      <a:pt x="7770" y="566"/>
                    </a:lnTo>
                    <a:lnTo>
                      <a:pt x="7773" y="1790"/>
                    </a:lnTo>
                    <a:lnTo>
                      <a:pt x="7775" y="3176"/>
                    </a:lnTo>
                    <a:lnTo>
                      <a:pt x="7778" y="3451"/>
                    </a:lnTo>
                    <a:lnTo>
                      <a:pt x="7780" y="1807"/>
                    </a:lnTo>
                    <a:lnTo>
                      <a:pt x="7783" y="484"/>
                    </a:lnTo>
                    <a:lnTo>
                      <a:pt x="7785" y="164"/>
                    </a:lnTo>
                    <a:lnTo>
                      <a:pt x="7788" y="83"/>
                    </a:lnTo>
                    <a:lnTo>
                      <a:pt x="7790" y="57"/>
                    </a:lnTo>
                    <a:lnTo>
                      <a:pt x="7793" y="59"/>
                    </a:lnTo>
                    <a:lnTo>
                      <a:pt x="7795" y="80"/>
                    </a:lnTo>
                    <a:lnTo>
                      <a:pt x="7798" y="101"/>
                    </a:lnTo>
                    <a:lnTo>
                      <a:pt x="7800" y="92"/>
                    </a:lnTo>
                    <a:lnTo>
                      <a:pt x="7803" y="70"/>
                    </a:lnTo>
                    <a:lnTo>
                      <a:pt x="7805" y="52"/>
                    </a:lnTo>
                    <a:lnTo>
                      <a:pt x="7808" y="45"/>
                    </a:lnTo>
                    <a:lnTo>
                      <a:pt x="7810" y="59"/>
                    </a:lnTo>
                    <a:lnTo>
                      <a:pt x="7813" y="202"/>
                    </a:lnTo>
                    <a:lnTo>
                      <a:pt x="7815" y="719"/>
                    </a:lnTo>
                    <a:lnTo>
                      <a:pt x="7818" y="1623"/>
                    </a:lnTo>
                    <a:lnTo>
                      <a:pt x="7820" y="1997"/>
                    </a:lnTo>
                    <a:lnTo>
                      <a:pt x="7823" y="1424"/>
                    </a:lnTo>
                    <a:lnTo>
                      <a:pt x="7825" y="442"/>
                    </a:lnTo>
                    <a:lnTo>
                      <a:pt x="7828" y="90"/>
                    </a:lnTo>
                    <a:lnTo>
                      <a:pt x="7830" y="39"/>
                    </a:lnTo>
                    <a:lnTo>
                      <a:pt x="7833" y="33"/>
                    </a:lnTo>
                    <a:lnTo>
                      <a:pt x="7836" y="32"/>
                    </a:lnTo>
                    <a:lnTo>
                      <a:pt x="7838" y="37"/>
                    </a:lnTo>
                    <a:lnTo>
                      <a:pt x="7841" y="49"/>
                    </a:lnTo>
                    <a:lnTo>
                      <a:pt x="7843" y="59"/>
                    </a:lnTo>
                    <a:lnTo>
                      <a:pt x="7846" y="53"/>
                    </a:lnTo>
                    <a:lnTo>
                      <a:pt x="7848" y="41"/>
                    </a:lnTo>
                    <a:lnTo>
                      <a:pt x="7851" y="37"/>
                    </a:lnTo>
                    <a:lnTo>
                      <a:pt x="7853" y="37"/>
                    </a:lnTo>
                    <a:lnTo>
                      <a:pt x="7856" y="36"/>
                    </a:lnTo>
                    <a:lnTo>
                      <a:pt x="7858" y="33"/>
                    </a:lnTo>
                    <a:lnTo>
                      <a:pt x="7861" y="31"/>
                    </a:lnTo>
                    <a:lnTo>
                      <a:pt x="7863" y="31"/>
                    </a:lnTo>
                    <a:lnTo>
                      <a:pt x="7866" y="34"/>
                    </a:lnTo>
                    <a:lnTo>
                      <a:pt x="7868" y="35"/>
                    </a:lnTo>
                    <a:lnTo>
                      <a:pt x="7871" y="33"/>
                    </a:lnTo>
                    <a:lnTo>
                      <a:pt x="7873" y="29"/>
                    </a:lnTo>
                    <a:lnTo>
                      <a:pt x="7876" y="30"/>
                    </a:lnTo>
                    <a:lnTo>
                      <a:pt x="7878" y="31"/>
                    </a:lnTo>
                    <a:lnTo>
                      <a:pt x="7881" y="30"/>
                    </a:lnTo>
                    <a:lnTo>
                      <a:pt x="7883" y="34"/>
                    </a:lnTo>
                    <a:lnTo>
                      <a:pt x="7886" y="46"/>
                    </a:lnTo>
                    <a:lnTo>
                      <a:pt x="7888" y="57"/>
                    </a:lnTo>
                    <a:lnTo>
                      <a:pt x="7891" y="52"/>
                    </a:lnTo>
                    <a:lnTo>
                      <a:pt x="7893" y="41"/>
                    </a:lnTo>
                    <a:lnTo>
                      <a:pt x="7896" y="35"/>
                    </a:lnTo>
                    <a:lnTo>
                      <a:pt x="7898" y="35"/>
                    </a:lnTo>
                    <a:lnTo>
                      <a:pt x="7901" y="36"/>
                    </a:lnTo>
                    <a:lnTo>
                      <a:pt x="7903" y="36"/>
                    </a:lnTo>
                    <a:lnTo>
                      <a:pt x="7906" y="31"/>
                    </a:lnTo>
                    <a:lnTo>
                      <a:pt x="7909" y="27"/>
                    </a:lnTo>
                    <a:lnTo>
                      <a:pt x="7911" y="26"/>
                    </a:lnTo>
                    <a:lnTo>
                      <a:pt x="7914" y="25"/>
                    </a:lnTo>
                    <a:lnTo>
                      <a:pt x="7916" y="28"/>
                    </a:lnTo>
                    <a:lnTo>
                      <a:pt x="7919" y="35"/>
                    </a:lnTo>
                    <a:lnTo>
                      <a:pt x="7921" y="44"/>
                    </a:lnTo>
                    <a:lnTo>
                      <a:pt x="7924" y="44"/>
                    </a:lnTo>
                    <a:lnTo>
                      <a:pt x="7926" y="37"/>
                    </a:lnTo>
                    <a:lnTo>
                      <a:pt x="7929" y="29"/>
                    </a:lnTo>
                    <a:lnTo>
                      <a:pt x="7931" y="27"/>
                    </a:lnTo>
                    <a:lnTo>
                      <a:pt x="7934" y="31"/>
                    </a:lnTo>
                    <a:lnTo>
                      <a:pt x="7936" y="37"/>
                    </a:lnTo>
                    <a:lnTo>
                      <a:pt x="7939" y="37"/>
                    </a:lnTo>
                    <a:lnTo>
                      <a:pt x="7941" y="31"/>
                    </a:lnTo>
                    <a:lnTo>
                      <a:pt x="7944" y="28"/>
                    </a:lnTo>
                    <a:lnTo>
                      <a:pt x="7946" y="27"/>
                    </a:lnTo>
                    <a:lnTo>
                      <a:pt x="7949" y="26"/>
                    </a:lnTo>
                    <a:lnTo>
                      <a:pt x="7951" y="24"/>
                    </a:lnTo>
                    <a:lnTo>
                      <a:pt x="7954" y="23"/>
                    </a:lnTo>
                    <a:lnTo>
                      <a:pt x="7956" y="22"/>
                    </a:lnTo>
                    <a:lnTo>
                      <a:pt x="7959" y="21"/>
                    </a:lnTo>
                    <a:lnTo>
                      <a:pt x="7961" y="22"/>
                    </a:lnTo>
                    <a:lnTo>
                      <a:pt x="7964" y="24"/>
                    </a:lnTo>
                    <a:lnTo>
                      <a:pt x="7966" y="24"/>
                    </a:lnTo>
                    <a:lnTo>
                      <a:pt x="7969" y="24"/>
                    </a:lnTo>
                    <a:lnTo>
                      <a:pt x="7971" y="25"/>
                    </a:lnTo>
                    <a:lnTo>
                      <a:pt x="7974" y="30"/>
                    </a:lnTo>
                    <a:lnTo>
                      <a:pt x="7976" y="37"/>
                    </a:lnTo>
                    <a:lnTo>
                      <a:pt x="7979" y="39"/>
                    </a:lnTo>
                    <a:lnTo>
                      <a:pt x="7982" y="34"/>
                    </a:lnTo>
                    <a:lnTo>
                      <a:pt x="7984" y="27"/>
                    </a:lnTo>
                    <a:lnTo>
                      <a:pt x="7987" y="24"/>
                    </a:lnTo>
                    <a:lnTo>
                      <a:pt x="7989" y="25"/>
                    </a:lnTo>
                    <a:lnTo>
                      <a:pt x="7992" y="27"/>
                    </a:lnTo>
                    <a:lnTo>
                      <a:pt x="7994" y="54"/>
                    </a:lnTo>
                    <a:lnTo>
                      <a:pt x="7997" y="207"/>
                    </a:lnTo>
                    <a:lnTo>
                      <a:pt x="7999" y="559"/>
                    </a:lnTo>
                    <a:lnTo>
                      <a:pt x="8002" y="698"/>
                    </a:lnTo>
                    <a:lnTo>
                      <a:pt x="8004" y="648"/>
                    </a:lnTo>
                    <a:lnTo>
                      <a:pt x="8007" y="386"/>
                    </a:lnTo>
                    <a:lnTo>
                      <a:pt x="8009" y="104"/>
                    </a:lnTo>
                    <a:lnTo>
                      <a:pt x="8012" y="38"/>
                    </a:lnTo>
                    <a:lnTo>
                      <a:pt x="8014" y="25"/>
                    </a:lnTo>
                    <a:lnTo>
                      <a:pt x="8017" y="22"/>
                    </a:lnTo>
                    <a:lnTo>
                      <a:pt x="8019" y="21"/>
                    </a:lnTo>
                    <a:lnTo>
                      <a:pt x="8022" y="21"/>
                    </a:lnTo>
                    <a:lnTo>
                      <a:pt x="8024" y="22"/>
                    </a:lnTo>
                    <a:lnTo>
                      <a:pt x="8027" y="24"/>
                    </a:lnTo>
                    <a:lnTo>
                      <a:pt x="8029" y="24"/>
                    </a:lnTo>
                    <a:lnTo>
                      <a:pt x="8032" y="20"/>
                    </a:lnTo>
                    <a:lnTo>
                      <a:pt x="8034" y="19"/>
                    </a:lnTo>
                    <a:lnTo>
                      <a:pt x="8037" y="18"/>
                    </a:lnTo>
                    <a:lnTo>
                      <a:pt x="8039" y="18"/>
                    </a:lnTo>
                    <a:lnTo>
                      <a:pt x="8042" y="18"/>
                    </a:lnTo>
                    <a:lnTo>
                      <a:pt x="8044" y="20"/>
                    </a:lnTo>
                    <a:lnTo>
                      <a:pt x="8047" y="21"/>
                    </a:lnTo>
                    <a:lnTo>
                      <a:pt x="8049" y="21"/>
                    </a:lnTo>
                    <a:lnTo>
                      <a:pt x="8052" y="23"/>
                    </a:lnTo>
                    <a:lnTo>
                      <a:pt x="8055" y="25"/>
                    </a:lnTo>
                    <a:lnTo>
                      <a:pt x="8057" y="23"/>
                    </a:lnTo>
                    <a:lnTo>
                      <a:pt x="8060" y="23"/>
                    </a:lnTo>
                    <a:lnTo>
                      <a:pt x="8062" y="22"/>
                    </a:lnTo>
                    <a:lnTo>
                      <a:pt x="8065" y="23"/>
                    </a:lnTo>
                    <a:lnTo>
                      <a:pt x="8067" y="24"/>
                    </a:lnTo>
                    <a:lnTo>
                      <a:pt x="8070" y="26"/>
                    </a:lnTo>
                    <a:lnTo>
                      <a:pt x="8072" y="35"/>
                    </a:lnTo>
                    <a:lnTo>
                      <a:pt x="8075" y="49"/>
                    </a:lnTo>
                    <a:lnTo>
                      <a:pt x="8077" y="57"/>
                    </a:lnTo>
                    <a:lnTo>
                      <a:pt x="8080" y="50"/>
                    </a:lnTo>
                    <a:lnTo>
                      <a:pt x="8082" y="36"/>
                    </a:lnTo>
                    <a:lnTo>
                      <a:pt x="8085" y="31"/>
                    </a:lnTo>
                    <a:lnTo>
                      <a:pt x="8087" y="30"/>
                    </a:lnTo>
                    <a:lnTo>
                      <a:pt x="8090" y="29"/>
                    </a:lnTo>
                    <a:lnTo>
                      <a:pt x="8092" y="29"/>
                    </a:lnTo>
                    <a:lnTo>
                      <a:pt x="8095" y="28"/>
                    </a:lnTo>
                    <a:lnTo>
                      <a:pt x="8097" y="30"/>
                    </a:lnTo>
                    <a:lnTo>
                      <a:pt x="8100" y="33"/>
                    </a:lnTo>
                    <a:lnTo>
                      <a:pt x="8102" y="40"/>
                    </a:lnTo>
                    <a:lnTo>
                      <a:pt x="8105" y="42"/>
                    </a:lnTo>
                    <a:lnTo>
                      <a:pt x="8107" y="39"/>
                    </a:lnTo>
                    <a:lnTo>
                      <a:pt x="8110" y="37"/>
                    </a:lnTo>
                    <a:lnTo>
                      <a:pt x="8112" y="40"/>
                    </a:lnTo>
                    <a:lnTo>
                      <a:pt x="8115" y="47"/>
                    </a:lnTo>
                    <a:lnTo>
                      <a:pt x="8117" y="43"/>
                    </a:lnTo>
                    <a:lnTo>
                      <a:pt x="8120" y="34"/>
                    </a:lnTo>
                    <a:lnTo>
                      <a:pt x="8122" y="27"/>
                    </a:lnTo>
                    <a:lnTo>
                      <a:pt x="8125" y="24"/>
                    </a:lnTo>
                    <a:lnTo>
                      <a:pt x="8128" y="23"/>
                    </a:lnTo>
                    <a:lnTo>
                      <a:pt x="8130" y="25"/>
                    </a:lnTo>
                    <a:lnTo>
                      <a:pt x="8133" y="25"/>
                    </a:lnTo>
                    <a:lnTo>
                      <a:pt x="8135" y="25"/>
                    </a:lnTo>
                    <a:lnTo>
                      <a:pt x="8138" y="22"/>
                    </a:lnTo>
                    <a:lnTo>
                      <a:pt x="8140" y="20"/>
                    </a:lnTo>
                    <a:lnTo>
                      <a:pt x="8143" y="21"/>
                    </a:lnTo>
                    <a:lnTo>
                      <a:pt x="8145" y="23"/>
                    </a:lnTo>
                    <a:lnTo>
                      <a:pt x="8148" y="27"/>
                    </a:lnTo>
                    <a:lnTo>
                      <a:pt x="8150" y="29"/>
                    </a:lnTo>
                    <a:lnTo>
                      <a:pt x="8153" y="29"/>
                    </a:lnTo>
                    <a:lnTo>
                      <a:pt x="8155" y="30"/>
                    </a:lnTo>
                    <a:lnTo>
                      <a:pt x="8158" y="33"/>
                    </a:lnTo>
                    <a:lnTo>
                      <a:pt x="8160" y="33"/>
                    </a:lnTo>
                    <a:lnTo>
                      <a:pt x="8163" y="31"/>
                    </a:lnTo>
                    <a:lnTo>
                      <a:pt x="8165" y="28"/>
                    </a:lnTo>
                    <a:lnTo>
                      <a:pt x="8168" y="26"/>
                    </a:lnTo>
                    <a:lnTo>
                      <a:pt x="8170" y="25"/>
                    </a:lnTo>
                    <a:lnTo>
                      <a:pt x="8173" y="24"/>
                    </a:lnTo>
                    <a:lnTo>
                      <a:pt x="8175" y="22"/>
                    </a:lnTo>
                    <a:lnTo>
                      <a:pt x="8178" y="21"/>
                    </a:lnTo>
                    <a:lnTo>
                      <a:pt x="8180" y="21"/>
                    </a:lnTo>
                    <a:lnTo>
                      <a:pt x="8183" y="21"/>
                    </a:lnTo>
                    <a:lnTo>
                      <a:pt x="8185" y="22"/>
                    </a:lnTo>
                    <a:lnTo>
                      <a:pt x="8188" y="21"/>
                    </a:lnTo>
                    <a:lnTo>
                      <a:pt x="8190" y="22"/>
                    </a:lnTo>
                    <a:lnTo>
                      <a:pt x="8193" y="24"/>
                    </a:lnTo>
                    <a:lnTo>
                      <a:pt x="8195" y="24"/>
                    </a:lnTo>
                    <a:lnTo>
                      <a:pt x="8198" y="23"/>
                    </a:lnTo>
                    <a:lnTo>
                      <a:pt x="8201" y="21"/>
                    </a:lnTo>
                    <a:lnTo>
                      <a:pt x="8203" y="22"/>
                    </a:lnTo>
                    <a:lnTo>
                      <a:pt x="8206" y="24"/>
                    </a:lnTo>
                    <a:lnTo>
                      <a:pt x="8208" y="27"/>
                    </a:lnTo>
                    <a:lnTo>
                      <a:pt x="8211" y="52"/>
                    </a:lnTo>
                    <a:lnTo>
                      <a:pt x="8213" y="177"/>
                    </a:lnTo>
                    <a:lnTo>
                      <a:pt x="8216" y="450"/>
                    </a:lnTo>
                    <a:lnTo>
                      <a:pt x="8218" y="637"/>
                    </a:lnTo>
                    <a:lnTo>
                      <a:pt x="8221" y="500"/>
                    </a:lnTo>
                    <a:lnTo>
                      <a:pt x="8223" y="255"/>
                    </a:lnTo>
                    <a:lnTo>
                      <a:pt x="8226" y="232"/>
                    </a:lnTo>
                    <a:lnTo>
                      <a:pt x="8228" y="364"/>
                    </a:lnTo>
                    <a:lnTo>
                      <a:pt x="8231" y="387"/>
                    </a:lnTo>
                    <a:lnTo>
                      <a:pt x="8233" y="239"/>
                    </a:lnTo>
                    <a:lnTo>
                      <a:pt x="8236" y="119"/>
                    </a:lnTo>
                    <a:lnTo>
                      <a:pt x="8238" y="67"/>
                    </a:lnTo>
                    <a:lnTo>
                      <a:pt x="8241" y="58"/>
                    </a:lnTo>
                    <a:lnTo>
                      <a:pt x="8243" y="50"/>
                    </a:lnTo>
                    <a:lnTo>
                      <a:pt x="8246" y="37"/>
                    </a:lnTo>
                    <a:lnTo>
                      <a:pt x="8248" y="27"/>
                    </a:lnTo>
                    <a:lnTo>
                      <a:pt x="8251" y="22"/>
                    </a:lnTo>
                    <a:lnTo>
                      <a:pt x="8253" y="21"/>
                    </a:lnTo>
                    <a:lnTo>
                      <a:pt x="8256" y="21"/>
                    </a:lnTo>
                    <a:lnTo>
                      <a:pt x="8258" y="23"/>
                    </a:lnTo>
                    <a:lnTo>
                      <a:pt x="8261" y="26"/>
                    </a:lnTo>
                    <a:lnTo>
                      <a:pt x="8263" y="27"/>
                    </a:lnTo>
                    <a:lnTo>
                      <a:pt x="8266" y="25"/>
                    </a:lnTo>
                    <a:lnTo>
                      <a:pt x="8268" y="22"/>
                    </a:lnTo>
                    <a:lnTo>
                      <a:pt x="8271" y="20"/>
                    </a:lnTo>
                    <a:lnTo>
                      <a:pt x="8274" y="27"/>
                    </a:lnTo>
                    <a:lnTo>
                      <a:pt x="8276" y="49"/>
                    </a:lnTo>
                    <a:lnTo>
                      <a:pt x="8279" y="76"/>
                    </a:lnTo>
                    <a:lnTo>
                      <a:pt x="8281" y="77"/>
                    </a:lnTo>
                    <a:lnTo>
                      <a:pt x="8284" y="52"/>
                    </a:lnTo>
                    <a:lnTo>
                      <a:pt x="8286" y="30"/>
                    </a:lnTo>
                    <a:lnTo>
                      <a:pt x="8289" y="23"/>
                    </a:lnTo>
                    <a:lnTo>
                      <a:pt x="8291" y="21"/>
                    </a:lnTo>
                    <a:lnTo>
                      <a:pt x="8294" y="24"/>
                    </a:lnTo>
                    <a:lnTo>
                      <a:pt x="8296" y="33"/>
                    </a:lnTo>
                    <a:lnTo>
                      <a:pt x="8299" y="44"/>
                    </a:lnTo>
                    <a:lnTo>
                      <a:pt x="8301" y="42"/>
                    </a:lnTo>
                    <a:lnTo>
                      <a:pt x="8304" y="29"/>
                    </a:lnTo>
                    <a:lnTo>
                      <a:pt x="8306" y="20"/>
                    </a:lnTo>
                    <a:lnTo>
                      <a:pt x="8309" y="19"/>
                    </a:lnTo>
                    <a:lnTo>
                      <a:pt x="8311" y="19"/>
                    </a:lnTo>
                    <a:lnTo>
                      <a:pt x="8314" y="19"/>
                    </a:lnTo>
                    <a:lnTo>
                      <a:pt x="8316" y="19"/>
                    </a:lnTo>
                    <a:lnTo>
                      <a:pt x="8319" y="18"/>
                    </a:lnTo>
                    <a:lnTo>
                      <a:pt x="8321" y="18"/>
                    </a:lnTo>
                    <a:lnTo>
                      <a:pt x="8324" y="18"/>
                    </a:lnTo>
                    <a:lnTo>
                      <a:pt x="8326" y="18"/>
                    </a:lnTo>
                    <a:lnTo>
                      <a:pt x="8329" y="18"/>
                    </a:lnTo>
                    <a:lnTo>
                      <a:pt x="8331" y="18"/>
                    </a:lnTo>
                    <a:lnTo>
                      <a:pt x="8334" y="19"/>
                    </a:lnTo>
                    <a:lnTo>
                      <a:pt x="8336" y="19"/>
                    </a:lnTo>
                    <a:lnTo>
                      <a:pt x="8339" y="20"/>
                    </a:lnTo>
                    <a:lnTo>
                      <a:pt x="8341" y="20"/>
                    </a:lnTo>
                    <a:lnTo>
                      <a:pt x="8344" y="20"/>
                    </a:lnTo>
                    <a:lnTo>
                      <a:pt x="8347" y="19"/>
                    </a:lnTo>
                    <a:lnTo>
                      <a:pt x="8349" y="18"/>
                    </a:lnTo>
                    <a:lnTo>
                      <a:pt x="8352" y="17"/>
                    </a:lnTo>
                    <a:lnTo>
                      <a:pt x="8354" y="17"/>
                    </a:lnTo>
                    <a:lnTo>
                      <a:pt x="8357" y="18"/>
                    </a:lnTo>
                    <a:lnTo>
                      <a:pt x="8359" y="18"/>
                    </a:lnTo>
                    <a:lnTo>
                      <a:pt x="8362" y="18"/>
                    </a:lnTo>
                    <a:lnTo>
                      <a:pt x="8364" y="16"/>
                    </a:lnTo>
                    <a:lnTo>
                      <a:pt x="8367" y="16"/>
                    </a:lnTo>
                    <a:lnTo>
                      <a:pt x="8369" y="15"/>
                    </a:lnTo>
                    <a:lnTo>
                      <a:pt x="8372" y="16"/>
                    </a:lnTo>
                    <a:lnTo>
                      <a:pt x="8374" y="17"/>
                    </a:lnTo>
                    <a:lnTo>
                      <a:pt x="8377" y="17"/>
                    </a:lnTo>
                    <a:lnTo>
                      <a:pt x="8379" y="18"/>
                    </a:lnTo>
                    <a:lnTo>
                      <a:pt x="8382" y="17"/>
                    </a:lnTo>
                    <a:lnTo>
                      <a:pt x="8384" y="17"/>
                    </a:lnTo>
                    <a:lnTo>
                      <a:pt x="8387" y="16"/>
                    </a:lnTo>
                    <a:lnTo>
                      <a:pt x="8389" y="15"/>
                    </a:lnTo>
                    <a:lnTo>
                      <a:pt x="8392" y="15"/>
                    </a:lnTo>
                    <a:lnTo>
                      <a:pt x="8394" y="16"/>
                    </a:lnTo>
                    <a:lnTo>
                      <a:pt x="8397" y="16"/>
                    </a:lnTo>
                    <a:lnTo>
                      <a:pt x="8399" y="16"/>
                    </a:lnTo>
                    <a:lnTo>
                      <a:pt x="8402" y="15"/>
                    </a:lnTo>
                    <a:lnTo>
                      <a:pt x="8404" y="15"/>
                    </a:lnTo>
                    <a:lnTo>
                      <a:pt x="8407" y="14"/>
                    </a:lnTo>
                    <a:lnTo>
                      <a:pt x="8409" y="14"/>
                    </a:lnTo>
                    <a:lnTo>
                      <a:pt x="8412" y="14"/>
                    </a:lnTo>
                    <a:lnTo>
                      <a:pt x="8414" y="15"/>
                    </a:lnTo>
                    <a:lnTo>
                      <a:pt x="8417" y="15"/>
                    </a:lnTo>
                    <a:lnTo>
                      <a:pt x="8420" y="14"/>
                    </a:lnTo>
                    <a:lnTo>
                      <a:pt x="8422" y="14"/>
                    </a:lnTo>
                    <a:lnTo>
                      <a:pt x="8425" y="14"/>
                    </a:lnTo>
                    <a:lnTo>
                      <a:pt x="8427" y="14"/>
                    </a:lnTo>
                    <a:lnTo>
                      <a:pt x="8430" y="14"/>
                    </a:lnTo>
                    <a:lnTo>
                      <a:pt x="8432" y="14"/>
                    </a:lnTo>
                    <a:lnTo>
                      <a:pt x="8435" y="14"/>
                    </a:lnTo>
                    <a:lnTo>
                      <a:pt x="8437" y="14"/>
                    </a:lnTo>
                    <a:lnTo>
                      <a:pt x="8440" y="14"/>
                    </a:lnTo>
                    <a:lnTo>
                      <a:pt x="8442" y="14"/>
                    </a:lnTo>
                    <a:lnTo>
                      <a:pt x="8445" y="14"/>
                    </a:lnTo>
                    <a:lnTo>
                      <a:pt x="8447" y="13"/>
                    </a:lnTo>
                    <a:lnTo>
                      <a:pt x="8450" y="13"/>
                    </a:lnTo>
                    <a:lnTo>
                      <a:pt x="8452" y="13"/>
                    </a:lnTo>
                    <a:lnTo>
                      <a:pt x="8455" y="13"/>
                    </a:lnTo>
                    <a:lnTo>
                      <a:pt x="8457" y="14"/>
                    </a:lnTo>
                    <a:lnTo>
                      <a:pt x="8460" y="17"/>
                    </a:lnTo>
                    <a:lnTo>
                      <a:pt x="8462" y="20"/>
                    </a:lnTo>
                    <a:lnTo>
                      <a:pt x="8465" y="22"/>
                    </a:lnTo>
                    <a:lnTo>
                      <a:pt x="8467" y="19"/>
                    </a:lnTo>
                    <a:lnTo>
                      <a:pt x="8470" y="16"/>
                    </a:lnTo>
                    <a:lnTo>
                      <a:pt x="8472" y="14"/>
                    </a:lnTo>
                    <a:lnTo>
                      <a:pt x="8475" y="14"/>
                    </a:lnTo>
                    <a:lnTo>
                      <a:pt x="8477" y="14"/>
                    </a:lnTo>
                    <a:lnTo>
                      <a:pt x="8480" y="13"/>
                    </a:lnTo>
                    <a:lnTo>
                      <a:pt x="8482" y="13"/>
                    </a:lnTo>
                    <a:lnTo>
                      <a:pt x="8485" y="13"/>
                    </a:lnTo>
                    <a:lnTo>
                      <a:pt x="8487" y="13"/>
                    </a:lnTo>
                    <a:lnTo>
                      <a:pt x="8490" y="13"/>
                    </a:lnTo>
                    <a:lnTo>
                      <a:pt x="8493" y="13"/>
                    </a:lnTo>
                    <a:lnTo>
                      <a:pt x="8495" y="14"/>
                    </a:lnTo>
                    <a:lnTo>
                      <a:pt x="8498" y="13"/>
                    </a:lnTo>
                    <a:lnTo>
                      <a:pt x="8500" y="14"/>
                    </a:lnTo>
                    <a:lnTo>
                      <a:pt x="8503" y="14"/>
                    </a:lnTo>
                    <a:lnTo>
                      <a:pt x="8505" y="14"/>
                    </a:lnTo>
                    <a:lnTo>
                      <a:pt x="8508" y="15"/>
                    </a:lnTo>
                    <a:lnTo>
                      <a:pt x="8510" y="19"/>
                    </a:lnTo>
                    <a:lnTo>
                      <a:pt x="8513" y="20"/>
                    </a:lnTo>
                    <a:lnTo>
                      <a:pt x="8515" y="18"/>
                    </a:lnTo>
                    <a:lnTo>
                      <a:pt x="8518" y="15"/>
                    </a:lnTo>
                    <a:lnTo>
                      <a:pt x="8520" y="14"/>
                    </a:lnTo>
                    <a:lnTo>
                      <a:pt x="8523" y="14"/>
                    </a:lnTo>
                    <a:lnTo>
                      <a:pt x="8525" y="14"/>
                    </a:lnTo>
                    <a:lnTo>
                      <a:pt x="8528" y="15"/>
                    </a:lnTo>
                    <a:lnTo>
                      <a:pt x="8530" y="15"/>
                    </a:lnTo>
                    <a:lnTo>
                      <a:pt x="8533" y="15"/>
                    </a:lnTo>
                    <a:lnTo>
                      <a:pt x="8535" y="14"/>
                    </a:lnTo>
                    <a:lnTo>
                      <a:pt x="8538" y="14"/>
                    </a:lnTo>
                    <a:lnTo>
                      <a:pt x="8540" y="14"/>
                    </a:lnTo>
                    <a:lnTo>
                      <a:pt x="8543" y="14"/>
                    </a:lnTo>
                    <a:lnTo>
                      <a:pt x="8545" y="14"/>
                    </a:lnTo>
                    <a:lnTo>
                      <a:pt x="8548" y="15"/>
                    </a:lnTo>
                    <a:lnTo>
                      <a:pt x="8550" y="14"/>
                    </a:lnTo>
                    <a:lnTo>
                      <a:pt x="8553" y="15"/>
                    </a:lnTo>
                    <a:lnTo>
                      <a:pt x="8555" y="15"/>
                    </a:lnTo>
                    <a:lnTo>
                      <a:pt x="8558" y="16"/>
                    </a:lnTo>
                    <a:lnTo>
                      <a:pt x="8560" y="17"/>
                    </a:lnTo>
                    <a:lnTo>
                      <a:pt x="8563" y="17"/>
                    </a:lnTo>
                    <a:lnTo>
                      <a:pt x="8566" y="16"/>
                    </a:lnTo>
                    <a:lnTo>
                      <a:pt x="8568" y="14"/>
                    </a:lnTo>
                    <a:lnTo>
                      <a:pt x="8571" y="15"/>
                    </a:lnTo>
                    <a:lnTo>
                      <a:pt x="8573" y="15"/>
                    </a:lnTo>
                    <a:lnTo>
                      <a:pt x="8576" y="16"/>
                    </a:lnTo>
                    <a:lnTo>
                      <a:pt x="8578" y="16"/>
                    </a:lnTo>
                    <a:lnTo>
                      <a:pt x="8581" y="16"/>
                    </a:lnTo>
                    <a:lnTo>
                      <a:pt x="8583" y="15"/>
                    </a:lnTo>
                    <a:lnTo>
                      <a:pt x="8586" y="14"/>
                    </a:lnTo>
                    <a:lnTo>
                      <a:pt x="8588" y="14"/>
                    </a:lnTo>
                    <a:lnTo>
                      <a:pt x="8591" y="14"/>
                    </a:lnTo>
                    <a:lnTo>
                      <a:pt x="8593" y="14"/>
                    </a:lnTo>
                    <a:lnTo>
                      <a:pt x="8596" y="14"/>
                    </a:lnTo>
                    <a:lnTo>
                      <a:pt x="8598" y="14"/>
                    </a:lnTo>
                    <a:lnTo>
                      <a:pt x="8601" y="14"/>
                    </a:lnTo>
                    <a:lnTo>
                      <a:pt x="8603" y="15"/>
                    </a:lnTo>
                    <a:lnTo>
                      <a:pt x="8606" y="17"/>
                    </a:lnTo>
                    <a:lnTo>
                      <a:pt x="8608" y="18"/>
                    </a:lnTo>
                    <a:lnTo>
                      <a:pt x="8611" y="17"/>
                    </a:lnTo>
                    <a:lnTo>
                      <a:pt x="8613" y="15"/>
                    </a:lnTo>
                    <a:lnTo>
                      <a:pt x="8616" y="16"/>
                    </a:lnTo>
                    <a:lnTo>
                      <a:pt x="8618" y="17"/>
                    </a:lnTo>
                    <a:lnTo>
                      <a:pt x="8621" y="17"/>
                    </a:lnTo>
                    <a:lnTo>
                      <a:pt x="8623" y="18"/>
                    </a:lnTo>
                    <a:lnTo>
                      <a:pt x="8626" y="18"/>
                    </a:lnTo>
                    <a:lnTo>
                      <a:pt x="8628" y="17"/>
                    </a:lnTo>
                    <a:lnTo>
                      <a:pt x="8631" y="16"/>
                    </a:lnTo>
                    <a:lnTo>
                      <a:pt x="8633" y="15"/>
                    </a:lnTo>
                    <a:lnTo>
                      <a:pt x="8636" y="14"/>
                    </a:lnTo>
                    <a:lnTo>
                      <a:pt x="8639" y="14"/>
                    </a:lnTo>
                    <a:lnTo>
                      <a:pt x="8641" y="14"/>
                    </a:lnTo>
                    <a:lnTo>
                      <a:pt x="8644" y="14"/>
                    </a:lnTo>
                    <a:lnTo>
                      <a:pt x="8646" y="15"/>
                    </a:lnTo>
                    <a:lnTo>
                      <a:pt x="8649" y="15"/>
                    </a:lnTo>
                    <a:lnTo>
                      <a:pt x="8651" y="16"/>
                    </a:lnTo>
                    <a:lnTo>
                      <a:pt x="8654" y="21"/>
                    </a:lnTo>
                    <a:lnTo>
                      <a:pt x="8656" y="28"/>
                    </a:lnTo>
                    <a:lnTo>
                      <a:pt x="8659" y="30"/>
                    </a:lnTo>
                    <a:lnTo>
                      <a:pt x="8661" y="25"/>
                    </a:lnTo>
                    <a:lnTo>
                      <a:pt x="8664" y="21"/>
                    </a:lnTo>
                    <a:lnTo>
                      <a:pt x="8666" y="20"/>
                    </a:lnTo>
                    <a:lnTo>
                      <a:pt x="8669" y="18"/>
                    </a:lnTo>
                    <a:lnTo>
                      <a:pt x="8671" y="17"/>
                    </a:lnTo>
                    <a:lnTo>
                      <a:pt x="8674" y="21"/>
                    </a:lnTo>
                    <a:lnTo>
                      <a:pt x="8676" y="28"/>
                    </a:lnTo>
                    <a:lnTo>
                      <a:pt x="8679" y="36"/>
                    </a:lnTo>
                    <a:lnTo>
                      <a:pt x="8681" y="33"/>
                    </a:lnTo>
                    <a:lnTo>
                      <a:pt x="8684" y="26"/>
                    </a:lnTo>
                    <a:lnTo>
                      <a:pt x="8686" y="21"/>
                    </a:lnTo>
                    <a:lnTo>
                      <a:pt x="8689" y="20"/>
                    </a:lnTo>
                    <a:lnTo>
                      <a:pt x="8691" y="25"/>
                    </a:lnTo>
                    <a:lnTo>
                      <a:pt x="8694" y="42"/>
                    </a:lnTo>
                    <a:lnTo>
                      <a:pt x="8696" y="63"/>
                    </a:lnTo>
                    <a:lnTo>
                      <a:pt x="8699" y="62"/>
                    </a:lnTo>
                    <a:lnTo>
                      <a:pt x="8701" y="42"/>
                    </a:lnTo>
                    <a:lnTo>
                      <a:pt x="8704" y="28"/>
                    </a:lnTo>
                    <a:lnTo>
                      <a:pt x="8706" y="21"/>
                    </a:lnTo>
                    <a:lnTo>
                      <a:pt x="8709" y="19"/>
                    </a:lnTo>
                    <a:lnTo>
                      <a:pt x="8712" y="19"/>
                    </a:lnTo>
                    <a:lnTo>
                      <a:pt x="8714" y="25"/>
                    </a:lnTo>
                    <a:lnTo>
                      <a:pt x="8717" y="40"/>
                    </a:lnTo>
                    <a:lnTo>
                      <a:pt x="8719" y="53"/>
                    </a:lnTo>
                    <a:lnTo>
                      <a:pt x="8722" y="45"/>
                    </a:lnTo>
                    <a:lnTo>
                      <a:pt x="8724" y="29"/>
                    </a:lnTo>
                    <a:lnTo>
                      <a:pt x="8727" y="19"/>
                    </a:lnTo>
                    <a:lnTo>
                      <a:pt x="8729" y="15"/>
                    </a:lnTo>
                    <a:lnTo>
                      <a:pt x="8732" y="14"/>
                    </a:lnTo>
                    <a:lnTo>
                      <a:pt x="8734" y="14"/>
                    </a:lnTo>
                    <a:lnTo>
                      <a:pt x="8737" y="14"/>
                    </a:lnTo>
                    <a:lnTo>
                      <a:pt x="8739" y="14"/>
                    </a:lnTo>
                    <a:lnTo>
                      <a:pt x="8742" y="15"/>
                    </a:lnTo>
                    <a:lnTo>
                      <a:pt x="8744" y="15"/>
                    </a:lnTo>
                    <a:lnTo>
                      <a:pt x="8747" y="15"/>
                    </a:lnTo>
                    <a:lnTo>
                      <a:pt x="8749" y="15"/>
                    </a:lnTo>
                    <a:lnTo>
                      <a:pt x="8752" y="15"/>
                    </a:lnTo>
                    <a:lnTo>
                      <a:pt x="8754" y="14"/>
                    </a:lnTo>
                    <a:lnTo>
                      <a:pt x="8757" y="14"/>
                    </a:lnTo>
                    <a:lnTo>
                      <a:pt x="8759" y="14"/>
                    </a:lnTo>
                    <a:lnTo>
                      <a:pt x="8762" y="14"/>
                    </a:lnTo>
                    <a:lnTo>
                      <a:pt x="8764" y="14"/>
                    </a:lnTo>
                    <a:lnTo>
                      <a:pt x="8767" y="14"/>
                    </a:lnTo>
                    <a:lnTo>
                      <a:pt x="8769" y="14"/>
                    </a:lnTo>
                    <a:lnTo>
                      <a:pt x="8772" y="14"/>
                    </a:lnTo>
                    <a:lnTo>
                      <a:pt x="8774" y="14"/>
                    </a:lnTo>
                    <a:lnTo>
                      <a:pt x="8777" y="14"/>
                    </a:lnTo>
                    <a:lnTo>
                      <a:pt x="8779" y="14"/>
                    </a:lnTo>
                    <a:lnTo>
                      <a:pt x="8782" y="15"/>
                    </a:lnTo>
                    <a:lnTo>
                      <a:pt x="8784" y="14"/>
                    </a:lnTo>
                    <a:lnTo>
                      <a:pt x="8787" y="14"/>
                    </a:lnTo>
                    <a:lnTo>
                      <a:pt x="8790" y="14"/>
                    </a:lnTo>
                    <a:lnTo>
                      <a:pt x="8792" y="14"/>
                    </a:lnTo>
                    <a:lnTo>
                      <a:pt x="8795" y="13"/>
                    </a:lnTo>
                    <a:lnTo>
                      <a:pt x="8797" y="13"/>
                    </a:lnTo>
                    <a:lnTo>
                      <a:pt x="8800" y="13"/>
                    </a:lnTo>
                    <a:lnTo>
                      <a:pt x="8802" y="14"/>
                    </a:lnTo>
                    <a:lnTo>
                      <a:pt x="8805" y="13"/>
                    </a:lnTo>
                    <a:lnTo>
                      <a:pt x="8807" y="13"/>
                    </a:lnTo>
                    <a:lnTo>
                      <a:pt x="8810" y="13"/>
                    </a:lnTo>
                    <a:lnTo>
                      <a:pt x="8812" y="13"/>
                    </a:lnTo>
                    <a:lnTo>
                      <a:pt x="8815" y="13"/>
                    </a:lnTo>
                    <a:lnTo>
                      <a:pt x="8817" y="13"/>
                    </a:lnTo>
                    <a:lnTo>
                      <a:pt x="8820" y="13"/>
                    </a:lnTo>
                    <a:lnTo>
                      <a:pt x="8822" y="13"/>
                    </a:lnTo>
                    <a:lnTo>
                      <a:pt x="8825" y="14"/>
                    </a:lnTo>
                    <a:lnTo>
                      <a:pt x="8827" y="14"/>
                    </a:lnTo>
                    <a:lnTo>
                      <a:pt x="8830" y="13"/>
                    </a:lnTo>
                    <a:lnTo>
                      <a:pt x="8832" y="13"/>
                    </a:lnTo>
                    <a:lnTo>
                      <a:pt x="8835" y="13"/>
                    </a:lnTo>
                    <a:lnTo>
                      <a:pt x="8837" y="13"/>
                    </a:lnTo>
                    <a:lnTo>
                      <a:pt x="8840" y="13"/>
                    </a:lnTo>
                    <a:lnTo>
                      <a:pt x="8842" y="13"/>
                    </a:lnTo>
                    <a:lnTo>
                      <a:pt x="8845" y="13"/>
                    </a:lnTo>
                    <a:lnTo>
                      <a:pt x="8847" y="13"/>
                    </a:lnTo>
                    <a:lnTo>
                      <a:pt x="8850" y="13"/>
                    </a:lnTo>
                    <a:lnTo>
                      <a:pt x="8852" y="13"/>
                    </a:lnTo>
                    <a:lnTo>
                      <a:pt x="8855" y="13"/>
                    </a:lnTo>
                    <a:lnTo>
                      <a:pt x="8857" y="13"/>
                    </a:lnTo>
                    <a:lnTo>
                      <a:pt x="8860" y="13"/>
                    </a:lnTo>
                    <a:lnTo>
                      <a:pt x="8863" y="13"/>
                    </a:lnTo>
                    <a:lnTo>
                      <a:pt x="8865" y="13"/>
                    </a:lnTo>
                    <a:lnTo>
                      <a:pt x="8868" y="13"/>
                    </a:lnTo>
                    <a:lnTo>
                      <a:pt x="8870" y="13"/>
                    </a:lnTo>
                    <a:lnTo>
                      <a:pt x="8873" y="14"/>
                    </a:lnTo>
                    <a:lnTo>
                      <a:pt x="8875" y="13"/>
                    </a:lnTo>
                    <a:lnTo>
                      <a:pt x="8878" y="14"/>
                    </a:lnTo>
                    <a:lnTo>
                      <a:pt x="8880" y="14"/>
                    </a:lnTo>
                    <a:lnTo>
                      <a:pt x="8883" y="14"/>
                    </a:lnTo>
                    <a:lnTo>
                      <a:pt x="8885" y="14"/>
                    </a:lnTo>
                    <a:lnTo>
                      <a:pt x="8888" y="14"/>
                    </a:lnTo>
                    <a:lnTo>
                      <a:pt x="8890" y="14"/>
                    </a:lnTo>
                    <a:lnTo>
                      <a:pt x="8893" y="14"/>
                    </a:lnTo>
                    <a:lnTo>
                      <a:pt x="8895" y="15"/>
                    </a:lnTo>
                    <a:lnTo>
                      <a:pt x="8898" y="15"/>
                    </a:lnTo>
                    <a:lnTo>
                      <a:pt x="8900" y="14"/>
                    </a:lnTo>
                    <a:lnTo>
                      <a:pt x="8903" y="15"/>
                    </a:lnTo>
                    <a:lnTo>
                      <a:pt x="8905" y="14"/>
                    </a:lnTo>
                    <a:lnTo>
                      <a:pt x="8908" y="15"/>
                    </a:lnTo>
                    <a:lnTo>
                      <a:pt x="8910" y="14"/>
                    </a:lnTo>
                    <a:lnTo>
                      <a:pt x="8913" y="14"/>
                    </a:lnTo>
                    <a:lnTo>
                      <a:pt x="8915" y="14"/>
                    </a:lnTo>
                    <a:lnTo>
                      <a:pt x="8918" y="15"/>
                    </a:lnTo>
                    <a:lnTo>
                      <a:pt x="8920" y="15"/>
                    </a:lnTo>
                    <a:lnTo>
                      <a:pt x="8923" y="15"/>
                    </a:lnTo>
                    <a:lnTo>
                      <a:pt x="8925" y="14"/>
                    </a:lnTo>
                    <a:lnTo>
                      <a:pt x="8928" y="14"/>
                    </a:lnTo>
                    <a:lnTo>
                      <a:pt x="8930" y="15"/>
                    </a:lnTo>
                    <a:lnTo>
                      <a:pt x="8933" y="17"/>
                    </a:lnTo>
                    <a:lnTo>
                      <a:pt x="8936" y="24"/>
                    </a:lnTo>
                    <a:lnTo>
                      <a:pt x="8938" y="34"/>
                    </a:lnTo>
                    <a:lnTo>
                      <a:pt x="8941" y="41"/>
                    </a:lnTo>
                    <a:lnTo>
                      <a:pt x="8943" y="38"/>
                    </a:lnTo>
                    <a:lnTo>
                      <a:pt x="8946" y="28"/>
                    </a:lnTo>
                    <a:lnTo>
                      <a:pt x="8948" y="20"/>
                    </a:lnTo>
                    <a:lnTo>
                      <a:pt x="8951" y="16"/>
                    </a:lnTo>
                    <a:lnTo>
                      <a:pt x="8953" y="15"/>
                    </a:lnTo>
                    <a:lnTo>
                      <a:pt x="8956" y="14"/>
                    </a:lnTo>
                    <a:lnTo>
                      <a:pt x="8958" y="14"/>
                    </a:lnTo>
                    <a:lnTo>
                      <a:pt x="8961" y="14"/>
                    </a:lnTo>
                    <a:lnTo>
                      <a:pt x="8963" y="14"/>
                    </a:lnTo>
                    <a:lnTo>
                      <a:pt x="8966" y="14"/>
                    </a:lnTo>
                    <a:lnTo>
                      <a:pt x="8968" y="14"/>
                    </a:lnTo>
                    <a:lnTo>
                      <a:pt x="8971" y="15"/>
                    </a:lnTo>
                    <a:lnTo>
                      <a:pt x="8973" y="15"/>
                    </a:lnTo>
                    <a:lnTo>
                      <a:pt x="8976" y="16"/>
                    </a:lnTo>
                    <a:lnTo>
                      <a:pt x="8978" y="16"/>
                    </a:lnTo>
                    <a:lnTo>
                      <a:pt x="8981" y="15"/>
                    </a:lnTo>
                    <a:lnTo>
                      <a:pt x="8983" y="15"/>
                    </a:lnTo>
                    <a:lnTo>
                      <a:pt x="8986" y="15"/>
                    </a:lnTo>
                    <a:lnTo>
                      <a:pt x="8988" y="14"/>
                    </a:lnTo>
                    <a:lnTo>
                      <a:pt x="8991" y="13"/>
                    </a:lnTo>
                    <a:lnTo>
                      <a:pt x="8993" y="13"/>
                    </a:lnTo>
                    <a:lnTo>
                      <a:pt x="8996" y="13"/>
                    </a:lnTo>
                    <a:lnTo>
                      <a:pt x="8998" y="14"/>
                    </a:lnTo>
                    <a:lnTo>
                      <a:pt x="9001" y="14"/>
                    </a:lnTo>
                    <a:lnTo>
                      <a:pt x="9003" y="14"/>
                    </a:lnTo>
                    <a:lnTo>
                      <a:pt x="9006" y="14"/>
                    </a:lnTo>
                    <a:lnTo>
                      <a:pt x="9009" y="14"/>
                    </a:lnTo>
                    <a:lnTo>
                      <a:pt x="9011" y="13"/>
                    </a:lnTo>
                    <a:lnTo>
                      <a:pt x="9014" y="14"/>
                    </a:lnTo>
                    <a:lnTo>
                      <a:pt x="9016" y="14"/>
                    </a:lnTo>
                    <a:lnTo>
                      <a:pt x="9019" y="14"/>
                    </a:lnTo>
                    <a:lnTo>
                      <a:pt x="9021" y="14"/>
                    </a:lnTo>
                    <a:lnTo>
                      <a:pt x="9024" y="13"/>
                    </a:lnTo>
                    <a:lnTo>
                      <a:pt x="9026" y="14"/>
                    </a:lnTo>
                    <a:lnTo>
                      <a:pt x="9029" y="14"/>
                    </a:lnTo>
                    <a:lnTo>
                      <a:pt x="9031" y="15"/>
                    </a:lnTo>
                    <a:lnTo>
                      <a:pt x="9034" y="17"/>
                    </a:lnTo>
                    <a:lnTo>
                      <a:pt x="9036" y="19"/>
                    </a:lnTo>
                    <a:lnTo>
                      <a:pt x="9039" y="21"/>
                    </a:lnTo>
                    <a:lnTo>
                      <a:pt x="9041" y="21"/>
                    </a:lnTo>
                    <a:lnTo>
                      <a:pt x="9044" y="18"/>
                    </a:lnTo>
                    <a:lnTo>
                      <a:pt x="9046" y="16"/>
                    </a:lnTo>
                    <a:lnTo>
                      <a:pt x="9049" y="14"/>
                    </a:lnTo>
                    <a:lnTo>
                      <a:pt x="9051" y="14"/>
                    </a:lnTo>
                    <a:lnTo>
                      <a:pt x="9054" y="14"/>
                    </a:lnTo>
                    <a:lnTo>
                      <a:pt x="9056" y="13"/>
                    </a:lnTo>
                    <a:lnTo>
                      <a:pt x="9059" y="13"/>
                    </a:lnTo>
                    <a:lnTo>
                      <a:pt x="9061" y="13"/>
                    </a:lnTo>
                    <a:lnTo>
                      <a:pt x="9064" y="14"/>
                    </a:lnTo>
                    <a:lnTo>
                      <a:pt x="9066" y="16"/>
                    </a:lnTo>
                    <a:lnTo>
                      <a:pt x="9069" y="19"/>
                    </a:lnTo>
                    <a:lnTo>
                      <a:pt x="9071" y="23"/>
                    </a:lnTo>
                    <a:lnTo>
                      <a:pt x="9074" y="24"/>
                    </a:lnTo>
                    <a:lnTo>
                      <a:pt x="9076" y="22"/>
                    </a:lnTo>
                    <a:lnTo>
                      <a:pt x="9079" y="19"/>
                    </a:lnTo>
                    <a:lnTo>
                      <a:pt x="9082" y="17"/>
                    </a:lnTo>
                    <a:lnTo>
                      <a:pt x="9084" y="15"/>
                    </a:lnTo>
                    <a:lnTo>
                      <a:pt x="9087" y="15"/>
                    </a:lnTo>
                    <a:lnTo>
                      <a:pt x="9089" y="15"/>
                    </a:lnTo>
                    <a:lnTo>
                      <a:pt x="9092" y="15"/>
                    </a:lnTo>
                    <a:lnTo>
                      <a:pt x="9094" y="15"/>
                    </a:lnTo>
                    <a:lnTo>
                      <a:pt x="9097" y="15"/>
                    </a:lnTo>
                    <a:lnTo>
                      <a:pt x="9099" y="14"/>
                    </a:lnTo>
                    <a:lnTo>
                      <a:pt x="9102" y="14"/>
                    </a:lnTo>
                    <a:lnTo>
                      <a:pt x="9104" y="16"/>
                    </a:lnTo>
                    <a:lnTo>
                      <a:pt x="9107" y="20"/>
                    </a:lnTo>
                    <a:lnTo>
                      <a:pt x="9109" y="27"/>
                    </a:lnTo>
                    <a:lnTo>
                      <a:pt x="9112" y="34"/>
                    </a:lnTo>
                    <a:lnTo>
                      <a:pt x="9114" y="34"/>
                    </a:lnTo>
                    <a:lnTo>
                      <a:pt x="9117" y="29"/>
                    </a:lnTo>
                    <a:lnTo>
                      <a:pt x="9119" y="22"/>
                    </a:lnTo>
                    <a:lnTo>
                      <a:pt x="9122" y="19"/>
                    </a:lnTo>
                    <a:lnTo>
                      <a:pt x="9124" y="16"/>
                    </a:lnTo>
                    <a:lnTo>
                      <a:pt x="9127" y="15"/>
                    </a:lnTo>
                    <a:lnTo>
                      <a:pt x="9129" y="14"/>
                    </a:lnTo>
                    <a:lnTo>
                      <a:pt x="9132" y="14"/>
                    </a:lnTo>
                    <a:lnTo>
                      <a:pt x="9134" y="14"/>
                    </a:lnTo>
                    <a:lnTo>
                      <a:pt x="9137" y="14"/>
                    </a:lnTo>
                    <a:lnTo>
                      <a:pt x="9139" y="14"/>
                    </a:lnTo>
                    <a:lnTo>
                      <a:pt x="9142" y="14"/>
                    </a:lnTo>
                    <a:lnTo>
                      <a:pt x="9144" y="14"/>
                    </a:lnTo>
                    <a:lnTo>
                      <a:pt x="9147" y="14"/>
                    </a:lnTo>
                    <a:lnTo>
                      <a:pt x="9149" y="13"/>
                    </a:lnTo>
                    <a:lnTo>
                      <a:pt x="9152" y="13"/>
                    </a:lnTo>
                    <a:lnTo>
                      <a:pt x="9155" y="13"/>
                    </a:lnTo>
                    <a:lnTo>
                      <a:pt x="9157" y="13"/>
                    </a:lnTo>
                    <a:lnTo>
                      <a:pt x="9160" y="13"/>
                    </a:lnTo>
                    <a:lnTo>
                      <a:pt x="9162" y="13"/>
                    </a:lnTo>
                    <a:lnTo>
                      <a:pt x="9165" y="13"/>
                    </a:lnTo>
                    <a:lnTo>
                      <a:pt x="9167" y="13"/>
                    </a:lnTo>
                    <a:lnTo>
                      <a:pt x="9170" y="13"/>
                    </a:lnTo>
                    <a:lnTo>
                      <a:pt x="9172" y="13"/>
                    </a:lnTo>
                    <a:lnTo>
                      <a:pt x="9175" y="14"/>
                    </a:lnTo>
                    <a:lnTo>
                      <a:pt x="9177" y="15"/>
                    </a:lnTo>
                    <a:lnTo>
                      <a:pt x="9180" y="19"/>
                    </a:lnTo>
                    <a:lnTo>
                      <a:pt x="9182" y="28"/>
                    </a:lnTo>
                    <a:lnTo>
                      <a:pt x="9185" y="40"/>
                    </a:lnTo>
                    <a:lnTo>
                      <a:pt x="9187" y="45"/>
                    </a:lnTo>
                    <a:lnTo>
                      <a:pt x="9190" y="42"/>
                    </a:lnTo>
                    <a:lnTo>
                      <a:pt x="9192" y="34"/>
                    </a:lnTo>
                    <a:lnTo>
                      <a:pt x="9195" y="23"/>
                    </a:lnTo>
                    <a:lnTo>
                      <a:pt x="9197" y="17"/>
                    </a:lnTo>
                    <a:lnTo>
                      <a:pt x="9200" y="15"/>
                    </a:lnTo>
                    <a:lnTo>
                      <a:pt x="9202" y="14"/>
                    </a:lnTo>
                    <a:lnTo>
                      <a:pt x="9205" y="13"/>
                    </a:lnTo>
                    <a:lnTo>
                      <a:pt x="9207" y="13"/>
                    </a:lnTo>
                    <a:lnTo>
                      <a:pt x="9210" y="13"/>
                    </a:lnTo>
                    <a:lnTo>
                      <a:pt x="9212" y="13"/>
                    </a:lnTo>
                    <a:lnTo>
                      <a:pt x="9215" y="13"/>
                    </a:lnTo>
                    <a:lnTo>
                      <a:pt x="9217" y="13"/>
                    </a:lnTo>
                    <a:lnTo>
                      <a:pt x="9220" y="13"/>
                    </a:lnTo>
                    <a:lnTo>
                      <a:pt x="9222" y="14"/>
                    </a:lnTo>
                    <a:lnTo>
                      <a:pt x="9225" y="16"/>
                    </a:lnTo>
                    <a:lnTo>
                      <a:pt x="9228" y="19"/>
                    </a:lnTo>
                    <a:lnTo>
                      <a:pt x="9230" y="22"/>
                    </a:lnTo>
                    <a:lnTo>
                      <a:pt x="9233" y="24"/>
                    </a:lnTo>
                    <a:lnTo>
                      <a:pt x="9235" y="24"/>
                    </a:lnTo>
                    <a:lnTo>
                      <a:pt x="9238" y="23"/>
                    </a:lnTo>
                    <a:lnTo>
                      <a:pt x="9240" y="22"/>
                    </a:lnTo>
                    <a:lnTo>
                      <a:pt x="9243" y="21"/>
                    </a:lnTo>
                    <a:lnTo>
                      <a:pt x="9245" y="20"/>
                    </a:lnTo>
                    <a:lnTo>
                      <a:pt x="9248" y="19"/>
                    </a:lnTo>
                    <a:lnTo>
                      <a:pt x="9250" y="18"/>
                    </a:lnTo>
                    <a:lnTo>
                      <a:pt x="9253" y="18"/>
                    </a:lnTo>
                    <a:lnTo>
                      <a:pt x="9255" y="18"/>
                    </a:lnTo>
                    <a:lnTo>
                      <a:pt x="9258" y="18"/>
                    </a:lnTo>
                    <a:lnTo>
                      <a:pt x="9260" y="17"/>
                    </a:lnTo>
                    <a:lnTo>
                      <a:pt x="9263" y="17"/>
                    </a:lnTo>
                    <a:lnTo>
                      <a:pt x="9265" y="16"/>
                    </a:lnTo>
                    <a:lnTo>
                      <a:pt x="9268" y="16"/>
                    </a:lnTo>
                    <a:lnTo>
                      <a:pt x="9270" y="15"/>
                    </a:lnTo>
                    <a:lnTo>
                      <a:pt x="9273" y="15"/>
                    </a:lnTo>
                    <a:lnTo>
                      <a:pt x="9275" y="15"/>
                    </a:lnTo>
                    <a:lnTo>
                      <a:pt x="9278" y="14"/>
                    </a:lnTo>
                    <a:lnTo>
                      <a:pt x="9280" y="15"/>
                    </a:lnTo>
                    <a:lnTo>
                      <a:pt x="9283" y="15"/>
                    </a:lnTo>
                    <a:lnTo>
                      <a:pt x="9285" y="15"/>
                    </a:lnTo>
                    <a:lnTo>
                      <a:pt x="9288" y="15"/>
                    </a:lnTo>
                    <a:lnTo>
                      <a:pt x="9290" y="14"/>
                    </a:lnTo>
                    <a:lnTo>
                      <a:pt x="9293" y="14"/>
                    </a:lnTo>
                    <a:lnTo>
                      <a:pt x="9295" y="14"/>
                    </a:lnTo>
                    <a:lnTo>
                      <a:pt x="9298" y="14"/>
                    </a:lnTo>
                    <a:lnTo>
                      <a:pt x="9301" y="13"/>
                    </a:lnTo>
                    <a:lnTo>
                      <a:pt x="9303" y="13"/>
                    </a:lnTo>
                    <a:lnTo>
                      <a:pt x="9306" y="14"/>
                    </a:lnTo>
                    <a:lnTo>
                      <a:pt x="9308" y="13"/>
                    </a:lnTo>
                    <a:lnTo>
                      <a:pt x="9311" y="13"/>
                    </a:lnTo>
                    <a:lnTo>
                      <a:pt x="9313" y="14"/>
                    </a:lnTo>
                    <a:lnTo>
                      <a:pt x="9316" y="13"/>
                    </a:lnTo>
                    <a:lnTo>
                      <a:pt x="9318" y="14"/>
                    </a:lnTo>
                    <a:lnTo>
                      <a:pt x="9321" y="13"/>
                    </a:lnTo>
                    <a:lnTo>
                      <a:pt x="9323" y="13"/>
                    </a:lnTo>
                    <a:lnTo>
                      <a:pt x="9326" y="13"/>
                    </a:lnTo>
                    <a:lnTo>
                      <a:pt x="9328" y="13"/>
                    </a:lnTo>
                    <a:lnTo>
                      <a:pt x="9331" y="13"/>
                    </a:lnTo>
                    <a:lnTo>
                      <a:pt x="9333" y="13"/>
                    </a:lnTo>
                    <a:lnTo>
                      <a:pt x="9336" y="13"/>
                    </a:lnTo>
                    <a:lnTo>
                      <a:pt x="9338" y="13"/>
                    </a:lnTo>
                    <a:lnTo>
                      <a:pt x="9341" y="13"/>
                    </a:lnTo>
                    <a:lnTo>
                      <a:pt x="9343" y="13"/>
                    </a:lnTo>
                    <a:lnTo>
                      <a:pt x="9346" y="13"/>
                    </a:lnTo>
                    <a:lnTo>
                      <a:pt x="9348" y="13"/>
                    </a:lnTo>
                    <a:lnTo>
                      <a:pt x="9351" y="13"/>
                    </a:lnTo>
                    <a:lnTo>
                      <a:pt x="9353" y="13"/>
                    </a:lnTo>
                    <a:lnTo>
                      <a:pt x="9356" y="13"/>
                    </a:lnTo>
                    <a:lnTo>
                      <a:pt x="9358" y="13"/>
                    </a:lnTo>
                    <a:lnTo>
                      <a:pt x="9361" y="13"/>
                    </a:lnTo>
                    <a:lnTo>
                      <a:pt x="9363" y="13"/>
                    </a:lnTo>
                    <a:lnTo>
                      <a:pt x="9366" y="13"/>
                    </a:lnTo>
                    <a:lnTo>
                      <a:pt x="9368" y="13"/>
                    </a:lnTo>
                    <a:lnTo>
                      <a:pt x="9371" y="13"/>
                    </a:lnTo>
                    <a:lnTo>
                      <a:pt x="9374" y="12"/>
                    </a:lnTo>
                    <a:lnTo>
                      <a:pt x="9376" y="12"/>
                    </a:lnTo>
                    <a:lnTo>
                      <a:pt x="9379" y="13"/>
                    </a:lnTo>
                    <a:lnTo>
                      <a:pt x="9381" y="13"/>
                    </a:lnTo>
                    <a:lnTo>
                      <a:pt x="9384" y="13"/>
                    </a:lnTo>
                    <a:lnTo>
                      <a:pt x="9386" y="13"/>
                    </a:lnTo>
                    <a:lnTo>
                      <a:pt x="9389" y="13"/>
                    </a:lnTo>
                    <a:lnTo>
                      <a:pt x="9391" y="13"/>
                    </a:lnTo>
                    <a:lnTo>
                      <a:pt x="9394" y="13"/>
                    </a:lnTo>
                    <a:lnTo>
                      <a:pt x="9396" y="13"/>
                    </a:lnTo>
                    <a:lnTo>
                      <a:pt x="9399" y="13"/>
                    </a:lnTo>
                    <a:lnTo>
                      <a:pt x="9401" y="13"/>
                    </a:lnTo>
                    <a:lnTo>
                      <a:pt x="9404" y="12"/>
                    </a:lnTo>
                    <a:lnTo>
                      <a:pt x="9406" y="12"/>
                    </a:lnTo>
                    <a:lnTo>
                      <a:pt x="9409" y="12"/>
                    </a:lnTo>
                    <a:lnTo>
                      <a:pt x="9411" y="12"/>
                    </a:lnTo>
                    <a:lnTo>
                      <a:pt x="9414" y="12"/>
                    </a:lnTo>
                    <a:lnTo>
                      <a:pt x="9416" y="12"/>
                    </a:lnTo>
                    <a:lnTo>
                      <a:pt x="9419" y="12"/>
                    </a:lnTo>
                    <a:lnTo>
                      <a:pt x="9421" y="12"/>
                    </a:lnTo>
                    <a:lnTo>
                      <a:pt x="9424" y="12"/>
                    </a:lnTo>
                    <a:lnTo>
                      <a:pt x="9426" y="12"/>
                    </a:lnTo>
                    <a:lnTo>
                      <a:pt x="9429" y="12"/>
                    </a:lnTo>
                    <a:lnTo>
                      <a:pt x="9431" y="12"/>
                    </a:lnTo>
                    <a:lnTo>
                      <a:pt x="9434" y="12"/>
                    </a:lnTo>
                    <a:lnTo>
                      <a:pt x="9436" y="12"/>
                    </a:lnTo>
                    <a:lnTo>
                      <a:pt x="9439" y="12"/>
                    </a:lnTo>
                    <a:lnTo>
                      <a:pt x="9441" y="12"/>
                    </a:lnTo>
                    <a:lnTo>
                      <a:pt x="9444" y="12"/>
                    </a:lnTo>
                    <a:lnTo>
                      <a:pt x="9447" y="12"/>
                    </a:lnTo>
                    <a:lnTo>
                      <a:pt x="9449" y="12"/>
                    </a:lnTo>
                    <a:lnTo>
                      <a:pt x="9452" y="12"/>
                    </a:lnTo>
                    <a:lnTo>
                      <a:pt x="9454" y="12"/>
                    </a:lnTo>
                    <a:lnTo>
                      <a:pt x="9457" y="12"/>
                    </a:lnTo>
                    <a:lnTo>
                      <a:pt x="9459" y="13"/>
                    </a:lnTo>
                    <a:lnTo>
                      <a:pt x="9462" y="14"/>
                    </a:lnTo>
                    <a:lnTo>
                      <a:pt x="9464" y="16"/>
                    </a:lnTo>
                    <a:lnTo>
                      <a:pt x="9467" y="18"/>
                    </a:lnTo>
                    <a:lnTo>
                      <a:pt x="9469" y="21"/>
                    </a:lnTo>
                    <a:lnTo>
                      <a:pt x="9472" y="21"/>
                    </a:lnTo>
                    <a:lnTo>
                      <a:pt x="9474" y="20"/>
                    </a:lnTo>
                    <a:lnTo>
                      <a:pt x="9477" y="17"/>
                    </a:lnTo>
                    <a:lnTo>
                      <a:pt x="9479" y="15"/>
                    </a:lnTo>
                    <a:lnTo>
                      <a:pt x="9482" y="14"/>
                    </a:lnTo>
                    <a:lnTo>
                      <a:pt x="9484" y="13"/>
                    </a:lnTo>
                    <a:lnTo>
                      <a:pt x="9487" y="13"/>
                    </a:lnTo>
                    <a:lnTo>
                      <a:pt x="9489" y="13"/>
                    </a:lnTo>
                    <a:lnTo>
                      <a:pt x="9492" y="12"/>
                    </a:lnTo>
                    <a:lnTo>
                      <a:pt x="9494" y="12"/>
                    </a:lnTo>
                    <a:lnTo>
                      <a:pt x="9497" y="12"/>
                    </a:lnTo>
                    <a:lnTo>
                      <a:pt x="9499" y="12"/>
                    </a:lnTo>
                    <a:lnTo>
                      <a:pt x="9502" y="12"/>
                    </a:lnTo>
                    <a:lnTo>
                      <a:pt x="9504" y="12"/>
                    </a:lnTo>
                    <a:lnTo>
                      <a:pt x="9507" y="12"/>
                    </a:lnTo>
                    <a:lnTo>
                      <a:pt x="9509" y="13"/>
                    </a:lnTo>
                    <a:lnTo>
                      <a:pt x="9512" y="12"/>
                    </a:lnTo>
                    <a:lnTo>
                      <a:pt x="9514" y="12"/>
                    </a:lnTo>
                    <a:lnTo>
                      <a:pt x="9517" y="12"/>
                    </a:lnTo>
                    <a:lnTo>
                      <a:pt x="9520" y="12"/>
                    </a:lnTo>
                    <a:lnTo>
                      <a:pt x="9522" y="12"/>
                    </a:lnTo>
                    <a:lnTo>
                      <a:pt x="9525" y="12"/>
                    </a:lnTo>
                    <a:lnTo>
                      <a:pt x="9527" y="12"/>
                    </a:lnTo>
                    <a:lnTo>
                      <a:pt x="9530" y="12"/>
                    </a:lnTo>
                    <a:lnTo>
                      <a:pt x="9532" y="12"/>
                    </a:lnTo>
                    <a:lnTo>
                      <a:pt x="9535" y="12"/>
                    </a:lnTo>
                    <a:lnTo>
                      <a:pt x="9537" y="12"/>
                    </a:lnTo>
                    <a:lnTo>
                      <a:pt x="9540" y="12"/>
                    </a:lnTo>
                    <a:lnTo>
                      <a:pt x="9542" y="12"/>
                    </a:lnTo>
                    <a:lnTo>
                      <a:pt x="9545" y="12"/>
                    </a:lnTo>
                    <a:lnTo>
                      <a:pt x="9547" y="12"/>
                    </a:lnTo>
                    <a:lnTo>
                      <a:pt x="9550" y="12"/>
                    </a:lnTo>
                    <a:lnTo>
                      <a:pt x="9552" y="12"/>
                    </a:lnTo>
                    <a:lnTo>
                      <a:pt x="9555" y="11"/>
                    </a:lnTo>
                    <a:lnTo>
                      <a:pt x="9557" y="11"/>
                    </a:lnTo>
                    <a:lnTo>
                      <a:pt x="9560" y="12"/>
                    </a:lnTo>
                    <a:lnTo>
                      <a:pt x="9562" y="12"/>
                    </a:lnTo>
                    <a:lnTo>
                      <a:pt x="9565" y="12"/>
                    </a:lnTo>
                    <a:lnTo>
                      <a:pt x="9567" y="12"/>
                    </a:lnTo>
                    <a:lnTo>
                      <a:pt x="9570" y="12"/>
                    </a:lnTo>
                    <a:lnTo>
                      <a:pt x="9572" y="12"/>
                    </a:lnTo>
                    <a:lnTo>
                      <a:pt x="9575" y="12"/>
                    </a:lnTo>
                    <a:lnTo>
                      <a:pt x="9577" y="12"/>
                    </a:lnTo>
                    <a:lnTo>
                      <a:pt x="9580" y="12"/>
                    </a:lnTo>
                    <a:lnTo>
                      <a:pt x="9582" y="12"/>
                    </a:lnTo>
                    <a:lnTo>
                      <a:pt x="9585" y="12"/>
                    </a:lnTo>
                    <a:lnTo>
                      <a:pt x="9587" y="12"/>
                    </a:lnTo>
                    <a:lnTo>
                      <a:pt x="9590" y="12"/>
                    </a:lnTo>
                    <a:lnTo>
                      <a:pt x="9593" y="12"/>
                    </a:lnTo>
                    <a:lnTo>
                      <a:pt x="9595" y="12"/>
                    </a:lnTo>
                    <a:lnTo>
                      <a:pt x="9598" y="12"/>
                    </a:lnTo>
                    <a:lnTo>
                      <a:pt x="9600" y="11"/>
                    </a:lnTo>
                    <a:lnTo>
                      <a:pt x="9603" y="12"/>
                    </a:lnTo>
                    <a:lnTo>
                      <a:pt x="9605" y="12"/>
                    </a:lnTo>
                    <a:lnTo>
                      <a:pt x="9608" y="12"/>
                    </a:lnTo>
                    <a:lnTo>
                      <a:pt x="9610" y="11"/>
                    </a:lnTo>
                    <a:lnTo>
                      <a:pt x="9613" y="12"/>
                    </a:lnTo>
                    <a:lnTo>
                      <a:pt x="9615" y="11"/>
                    </a:lnTo>
                    <a:lnTo>
                      <a:pt x="9618" y="12"/>
                    </a:lnTo>
                    <a:lnTo>
                      <a:pt x="9620" y="12"/>
                    </a:lnTo>
                    <a:lnTo>
                      <a:pt x="9623" y="12"/>
                    </a:lnTo>
                    <a:lnTo>
                      <a:pt x="9625" y="12"/>
                    </a:lnTo>
                    <a:lnTo>
                      <a:pt x="9628" y="12"/>
                    </a:lnTo>
                    <a:lnTo>
                      <a:pt x="9630" y="12"/>
                    </a:lnTo>
                    <a:lnTo>
                      <a:pt x="9633" y="12"/>
                    </a:lnTo>
                    <a:lnTo>
                      <a:pt x="9635" y="12"/>
                    </a:lnTo>
                    <a:lnTo>
                      <a:pt x="9638" y="12"/>
                    </a:lnTo>
                    <a:lnTo>
                      <a:pt x="9640" y="12"/>
                    </a:lnTo>
                    <a:lnTo>
                      <a:pt x="9643" y="12"/>
                    </a:lnTo>
                    <a:lnTo>
                      <a:pt x="9645" y="11"/>
                    </a:lnTo>
                    <a:lnTo>
                      <a:pt x="9648" y="11"/>
                    </a:lnTo>
                    <a:lnTo>
                      <a:pt x="9650" y="11"/>
                    </a:lnTo>
                    <a:lnTo>
                      <a:pt x="9653" y="12"/>
                    </a:lnTo>
                    <a:lnTo>
                      <a:pt x="9655" y="12"/>
                    </a:lnTo>
                    <a:lnTo>
                      <a:pt x="9658" y="12"/>
                    </a:lnTo>
                    <a:lnTo>
                      <a:pt x="9660" y="12"/>
                    </a:lnTo>
                  </a:path>
                </a:pathLst>
              </a:custGeom>
              <a:noFill/>
              <a:ln cap="flat" cmpd="sng" w="9525">
                <a:solidFill>
                  <a:srgbClr val="7F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732" name="Google Shape;732;p31"/>
              <p:cNvSpPr/>
              <p:nvPr/>
            </p:nvSpPr>
            <p:spPr>
              <a:xfrm flipH="1" rot="10800000">
                <a:off x="4932" y="3890"/>
                <a:ext cx="695" cy="3"/>
              </a:xfrm>
              <a:custGeom>
                <a:rect b="b" l="l" r="r" t="t"/>
                <a:pathLst>
                  <a:path extrusionOk="0" h="13" w="1639">
                    <a:moveTo>
                      <a:pt x="0" y="4"/>
                    </a:moveTo>
                    <a:lnTo>
                      <a:pt x="2" y="4"/>
                    </a:lnTo>
                    <a:lnTo>
                      <a:pt x="5" y="4"/>
                    </a:lnTo>
                    <a:lnTo>
                      <a:pt x="8" y="3"/>
                    </a:lnTo>
                    <a:lnTo>
                      <a:pt x="10" y="4"/>
                    </a:lnTo>
                    <a:lnTo>
                      <a:pt x="13" y="3"/>
                    </a:lnTo>
                    <a:lnTo>
                      <a:pt x="15" y="4"/>
                    </a:lnTo>
                    <a:lnTo>
                      <a:pt x="18" y="4"/>
                    </a:lnTo>
                    <a:lnTo>
                      <a:pt x="20" y="5"/>
                    </a:lnTo>
                    <a:lnTo>
                      <a:pt x="23" y="5"/>
                    </a:lnTo>
                    <a:lnTo>
                      <a:pt x="25" y="7"/>
                    </a:lnTo>
                    <a:lnTo>
                      <a:pt x="28" y="8"/>
                    </a:lnTo>
                    <a:lnTo>
                      <a:pt x="30" y="10"/>
                    </a:lnTo>
                    <a:lnTo>
                      <a:pt x="33" y="12"/>
                    </a:lnTo>
                    <a:lnTo>
                      <a:pt x="35" y="13"/>
                    </a:lnTo>
                    <a:lnTo>
                      <a:pt x="38" y="12"/>
                    </a:lnTo>
                    <a:lnTo>
                      <a:pt x="40" y="11"/>
                    </a:lnTo>
                    <a:lnTo>
                      <a:pt x="43" y="10"/>
                    </a:lnTo>
                    <a:lnTo>
                      <a:pt x="45" y="8"/>
                    </a:lnTo>
                    <a:lnTo>
                      <a:pt x="48" y="7"/>
                    </a:lnTo>
                    <a:lnTo>
                      <a:pt x="50" y="7"/>
                    </a:lnTo>
                    <a:lnTo>
                      <a:pt x="53" y="5"/>
                    </a:lnTo>
                    <a:lnTo>
                      <a:pt x="55" y="5"/>
                    </a:lnTo>
                    <a:lnTo>
                      <a:pt x="58" y="5"/>
                    </a:lnTo>
                    <a:lnTo>
                      <a:pt x="60" y="4"/>
                    </a:lnTo>
                    <a:lnTo>
                      <a:pt x="63" y="4"/>
                    </a:lnTo>
                    <a:lnTo>
                      <a:pt x="65" y="4"/>
                    </a:lnTo>
                    <a:lnTo>
                      <a:pt x="68" y="3"/>
                    </a:lnTo>
                    <a:lnTo>
                      <a:pt x="70" y="3"/>
                    </a:lnTo>
                    <a:lnTo>
                      <a:pt x="73" y="4"/>
                    </a:lnTo>
                    <a:lnTo>
                      <a:pt x="75" y="4"/>
                    </a:lnTo>
                    <a:lnTo>
                      <a:pt x="78" y="3"/>
                    </a:lnTo>
                    <a:lnTo>
                      <a:pt x="81" y="4"/>
                    </a:lnTo>
                    <a:lnTo>
                      <a:pt x="83" y="3"/>
                    </a:lnTo>
                    <a:lnTo>
                      <a:pt x="86" y="3"/>
                    </a:lnTo>
                    <a:lnTo>
                      <a:pt x="88" y="4"/>
                    </a:lnTo>
                    <a:lnTo>
                      <a:pt x="91" y="4"/>
                    </a:lnTo>
                    <a:lnTo>
                      <a:pt x="93" y="3"/>
                    </a:lnTo>
                    <a:lnTo>
                      <a:pt x="96" y="4"/>
                    </a:lnTo>
                    <a:lnTo>
                      <a:pt x="98" y="3"/>
                    </a:lnTo>
                    <a:lnTo>
                      <a:pt x="101" y="4"/>
                    </a:lnTo>
                    <a:lnTo>
                      <a:pt x="103" y="4"/>
                    </a:lnTo>
                    <a:lnTo>
                      <a:pt x="106" y="4"/>
                    </a:lnTo>
                    <a:lnTo>
                      <a:pt x="108" y="4"/>
                    </a:lnTo>
                    <a:lnTo>
                      <a:pt x="111" y="4"/>
                    </a:lnTo>
                    <a:lnTo>
                      <a:pt x="113" y="4"/>
                    </a:lnTo>
                    <a:lnTo>
                      <a:pt x="116" y="4"/>
                    </a:lnTo>
                    <a:lnTo>
                      <a:pt x="118" y="3"/>
                    </a:lnTo>
                    <a:lnTo>
                      <a:pt x="121" y="3"/>
                    </a:lnTo>
                    <a:lnTo>
                      <a:pt x="123" y="3"/>
                    </a:lnTo>
                    <a:lnTo>
                      <a:pt x="126" y="4"/>
                    </a:lnTo>
                    <a:lnTo>
                      <a:pt x="128" y="4"/>
                    </a:lnTo>
                    <a:lnTo>
                      <a:pt x="131" y="4"/>
                    </a:lnTo>
                    <a:lnTo>
                      <a:pt x="133" y="5"/>
                    </a:lnTo>
                    <a:lnTo>
                      <a:pt x="136" y="6"/>
                    </a:lnTo>
                    <a:lnTo>
                      <a:pt x="138" y="7"/>
                    </a:lnTo>
                    <a:lnTo>
                      <a:pt x="141" y="9"/>
                    </a:lnTo>
                    <a:lnTo>
                      <a:pt x="143" y="9"/>
                    </a:lnTo>
                    <a:lnTo>
                      <a:pt x="146" y="8"/>
                    </a:lnTo>
                    <a:lnTo>
                      <a:pt x="148" y="7"/>
                    </a:lnTo>
                    <a:lnTo>
                      <a:pt x="151" y="6"/>
                    </a:lnTo>
                    <a:lnTo>
                      <a:pt x="154" y="5"/>
                    </a:lnTo>
                    <a:lnTo>
                      <a:pt x="156" y="4"/>
                    </a:lnTo>
                    <a:lnTo>
                      <a:pt x="159" y="4"/>
                    </a:lnTo>
                    <a:lnTo>
                      <a:pt x="161" y="3"/>
                    </a:lnTo>
                    <a:lnTo>
                      <a:pt x="164" y="3"/>
                    </a:lnTo>
                    <a:lnTo>
                      <a:pt x="166" y="3"/>
                    </a:lnTo>
                    <a:lnTo>
                      <a:pt x="169" y="3"/>
                    </a:lnTo>
                    <a:lnTo>
                      <a:pt x="171" y="3"/>
                    </a:lnTo>
                    <a:lnTo>
                      <a:pt x="174" y="3"/>
                    </a:lnTo>
                    <a:lnTo>
                      <a:pt x="176" y="3"/>
                    </a:lnTo>
                    <a:lnTo>
                      <a:pt x="179" y="3"/>
                    </a:lnTo>
                    <a:lnTo>
                      <a:pt x="181" y="3"/>
                    </a:lnTo>
                    <a:lnTo>
                      <a:pt x="184" y="3"/>
                    </a:lnTo>
                    <a:lnTo>
                      <a:pt x="186" y="3"/>
                    </a:lnTo>
                    <a:lnTo>
                      <a:pt x="189" y="3"/>
                    </a:lnTo>
                    <a:lnTo>
                      <a:pt x="191" y="3"/>
                    </a:lnTo>
                    <a:lnTo>
                      <a:pt x="194" y="3"/>
                    </a:lnTo>
                    <a:lnTo>
                      <a:pt x="196" y="3"/>
                    </a:lnTo>
                    <a:lnTo>
                      <a:pt x="199" y="3"/>
                    </a:lnTo>
                    <a:lnTo>
                      <a:pt x="201" y="3"/>
                    </a:lnTo>
                    <a:lnTo>
                      <a:pt x="204" y="3"/>
                    </a:lnTo>
                    <a:lnTo>
                      <a:pt x="206" y="3"/>
                    </a:lnTo>
                    <a:lnTo>
                      <a:pt x="209" y="3"/>
                    </a:lnTo>
                    <a:lnTo>
                      <a:pt x="211" y="3"/>
                    </a:lnTo>
                    <a:lnTo>
                      <a:pt x="214" y="3"/>
                    </a:lnTo>
                    <a:lnTo>
                      <a:pt x="216" y="3"/>
                    </a:lnTo>
                    <a:lnTo>
                      <a:pt x="219" y="3"/>
                    </a:lnTo>
                    <a:lnTo>
                      <a:pt x="221" y="3"/>
                    </a:lnTo>
                    <a:lnTo>
                      <a:pt x="224" y="3"/>
                    </a:lnTo>
                    <a:lnTo>
                      <a:pt x="227" y="3"/>
                    </a:lnTo>
                    <a:lnTo>
                      <a:pt x="229" y="3"/>
                    </a:lnTo>
                    <a:lnTo>
                      <a:pt x="232" y="3"/>
                    </a:lnTo>
                    <a:lnTo>
                      <a:pt x="234" y="3"/>
                    </a:lnTo>
                    <a:lnTo>
                      <a:pt x="237" y="3"/>
                    </a:lnTo>
                    <a:lnTo>
                      <a:pt x="239" y="3"/>
                    </a:lnTo>
                    <a:lnTo>
                      <a:pt x="242" y="3"/>
                    </a:lnTo>
                    <a:lnTo>
                      <a:pt x="244" y="3"/>
                    </a:lnTo>
                    <a:lnTo>
                      <a:pt x="247" y="3"/>
                    </a:lnTo>
                    <a:lnTo>
                      <a:pt x="249" y="2"/>
                    </a:lnTo>
                    <a:lnTo>
                      <a:pt x="252" y="3"/>
                    </a:lnTo>
                    <a:lnTo>
                      <a:pt x="254" y="3"/>
                    </a:lnTo>
                    <a:lnTo>
                      <a:pt x="257" y="2"/>
                    </a:lnTo>
                    <a:lnTo>
                      <a:pt x="259" y="3"/>
                    </a:lnTo>
                    <a:lnTo>
                      <a:pt x="262" y="3"/>
                    </a:lnTo>
                    <a:lnTo>
                      <a:pt x="264" y="3"/>
                    </a:lnTo>
                    <a:lnTo>
                      <a:pt x="267" y="3"/>
                    </a:lnTo>
                    <a:lnTo>
                      <a:pt x="269" y="2"/>
                    </a:lnTo>
                    <a:lnTo>
                      <a:pt x="272" y="2"/>
                    </a:lnTo>
                    <a:lnTo>
                      <a:pt x="274" y="2"/>
                    </a:lnTo>
                    <a:lnTo>
                      <a:pt x="277" y="3"/>
                    </a:lnTo>
                    <a:lnTo>
                      <a:pt x="279" y="3"/>
                    </a:lnTo>
                    <a:lnTo>
                      <a:pt x="282" y="3"/>
                    </a:lnTo>
                    <a:lnTo>
                      <a:pt x="284" y="3"/>
                    </a:lnTo>
                    <a:lnTo>
                      <a:pt x="287" y="2"/>
                    </a:lnTo>
                    <a:lnTo>
                      <a:pt x="289" y="3"/>
                    </a:lnTo>
                    <a:lnTo>
                      <a:pt x="292" y="2"/>
                    </a:lnTo>
                    <a:lnTo>
                      <a:pt x="294" y="3"/>
                    </a:lnTo>
                    <a:lnTo>
                      <a:pt x="297" y="3"/>
                    </a:lnTo>
                    <a:lnTo>
                      <a:pt x="300" y="2"/>
                    </a:lnTo>
                    <a:lnTo>
                      <a:pt x="302" y="2"/>
                    </a:lnTo>
                    <a:lnTo>
                      <a:pt x="305" y="3"/>
                    </a:lnTo>
                    <a:lnTo>
                      <a:pt x="307" y="2"/>
                    </a:lnTo>
                    <a:lnTo>
                      <a:pt x="310" y="3"/>
                    </a:lnTo>
                    <a:lnTo>
                      <a:pt x="312" y="3"/>
                    </a:lnTo>
                    <a:lnTo>
                      <a:pt x="315" y="3"/>
                    </a:lnTo>
                    <a:lnTo>
                      <a:pt x="317" y="3"/>
                    </a:lnTo>
                    <a:lnTo>
                      <a:pt x="320" y="3"/>
                    </a:lnTo>
                    <a:lnTo>
                      <a:pt x="322" y="3"/>
                    </a:lnTo>
                    <a:lnTo>
                      <a:pt x="325" y="3"/>
                    </a:lnTo>
                    <a:lnTo>
                      <a:pt x="327" y="2"/>
                    </a:lnTo>
                    <a:lnTo>
                      <a:pt x="330" y="3"/>
                    </a:lnTo>
                    <a:lnTo>
                      <a:pt x="332" y="3"/>
                    </a:lnTo>
                    <a:lnTo>
                      <a:pt x="335" y="2"/>
                    </a:lnTo>
                    <a:lnTo>
                      <a:pt x="337" y="2"/>
                    </a:lnTo>
                    <a:lnTo>
                      <a:pt x="340" y="3"/>
                    </a:lnTo>
                    <a:lnTo>
                      <a:pt x="342" y="3"/>
                    </a:lnTo>
                    <a:lnTo>
                      <a:pt x="345" y="2"/>
                    </a:lnTo>
                    <a:lnTo>
                      <a:pt x="347" y="3"/>
                    </a:lnTo>
                    <a:lnTo>
                      <a:pt x="350" y="2"/>
                    </a:lnTo>
                    <a:lnTo>
                      <a:pt x="352" y="2"/>
                    </a:lnTo>
                    <a:lnTo>
                      <a:pt x="355" y="3"/>
                    </a:lnTo>
                    <a:lnTo>
                      <a:pt x="357" y="3"/>
                    </a:lnTo>
                    <a:lnTo>
                      <a:pt x="360" y="3"/>
                    </a:lnTo>
                    <a:lnTo>
                      <a:pt x="362" y="3"/>
                    </a:lnTo>
                    <a:lnTo>
                      <a:pt x="365" y="3"/>
                    </a:lnTo>
                    <a:lnTo>
                      <a:pt x="367" y="2"/>
                    </a:lnTo>
                    <a:lnTo>
                      <a:pt x="370" y="2"/>
                    </a:lnTo>
                    <a:lnTo>
                      <a:pt x="372" y="2"/>
                    </a:lnTo>
                    <a:lnTo>
                      <a:pt x="375" y="3"/>
                    </a:lnTo>
                    <a:lnTo>
                      <a:pt x="378" y="3"/>
                    </a:lnTo>
                    <a:lnTo>
                      <a:pt x="380" y="2"/>
                    </a:lnTo>
                    <a:lnTo>
                      <a:pt x="383" y="3"/>
                    </a:lnTo>
                    <a:lnTo>
                      <a:pt x="385" y="3"/>
                    </a:lnTo>
                    <a:lnTo>
                      <a:pt x="388" y="2"/>
                    </a:lnTo>
                    <a:lnTo>
                      <a:pt x="390" y="2"/>
                    </a:lnTo>
                    <a:lnTo>
                      <a:pt x="393" y="2"/>
                    </a:lnTo>
                    <a:lnTo>
                      <a:pt x="395" y="2"/>
                    </a:lnTo>
                    <a:lnTo>
                      <a:pt x="398" y="2"/>
                    </a:lnTo>
                    <a:lnTo>
                      <a:pt x="400" y="2"/>
                    </a:lnTo>
                    <a:lnTo>
                      <a:pt x="403" y="2"/>
                    </a:lnTo>
                    <a:lnTo>
                      <a:pt x="405" y="3"/>
                    </a:lnTo>
                    <a:lnTo>
                      <a:pt x="408" y="2"/>
                    </a:lnTo>
                    <a:lnTo>
                      <a:pt x="410" y="3"/>
                    </a:lnTo>
                    <a:lnTo>
                      <a:pt x="413" y="2"/>
                    </a:lnTo>
                    <a:lnTo>
                      <a:pt x="415" y="2"/>
                    </a:lnTo>
                    <a:lnTo>
                      <a:pt x="418" y="2"/>
                    </a:lnTo>
                    <a:lnTo>
                      <a:pt x="420" y="2"/>
                    </a:lnTo>
                    <a:lnTo>
                      <a:pt x="423" y="2"/>
                    </a:lnTo>
                    <a:lnTo>
                      <a:pt x="425" y="2"/>
                    </a:lnTo>
                    <a:lnTo>
                      <a:pt x="428" y="2"/>
                    </a:lnTo>
                    <a:lnTo>
                      <a:pt x="430" y="2"/>
                    </a:lnTo>
                    <a:lnTo>
                      <a:pt x="433" y="2"/>
                    </a:lnTo>
                    <a:lnTo>
                      <a:pt x="435" y="2"/>
                    </a:lnTo>
                    <a:lnTo>
                      <a:pt x="438" y="2"/>
                    </a:lnTo>
                    <a:lnTo>
                      <a:pt x="440" y="2"/>
                    </a:lnTo>
                    <a:lnTo>
                      <a:pt x="443" y="2"/>
                    </a:lnTo>
                    <a:lnTo>
                      <a:pt x="445" y="2"/>
                    </a:lnTo>
                    <a:lnTo>
                      <a:pt x="448" y="2"/>
                    </a:lnTo>
                    <a:lnTo>
                      <a:pt x="451" y="2"/>
                    </a:lnTo>
                    <a:lnTo>
                      <a:pt x="453" y="2"/>
                    </a:lnTo>
                    <a:lnTo>
                      <a:pt x="456" y="2"/>
                    </a:lnTo>
                    <a:lnTo>
                      <a:pt x="458" y="2"/>
                    </a:lnTo>
                    <a:lnTo>
                      <a:pt x="461" y="2"/>
                    </a:lnTo>
                    <a:lnTo>
                      <a:pt x="463" y="2"/>
                    </a:lnTo>
                    <a:lnTo>
                      <a:pt x="466" y="2"/>
                    </a:lnTo>
                    <a:lnTo>
                      <a:pt x="468" y="2"/>
                    </a:lnTo>
                    <a:lnTo>
                      <a:pt x="471" y="2"/>
                    </a:lnTo>
                    <a:lnTo>
                      <a:pt x="473" y="2"/>
                    </a:lnTo>
                    <a:lnTo>
                      <a:pt x="476" y="2"/>
                    </a:lnTo>
                    <a:lnTo>
                      <a:pt x="478" y="2"/>
                    </a:lnTo>
                    <a:lnTo>
                      <a:pt x="481" y="2"/>
                    </a:lnTo>
                    <a:lnTo>
                      <a:pt x="483" y="2"/>
                    </a:lnTo>
                    <a:lnTo>
                      <a:pt x="486" y="2"/>
                    </a:lnTo>
                    <a:lnTo>
                      <a:pt x="488" y="2"/>
                    </a:lnTo>
                    <a:lnTo>
                      <a:pt x="491" y="2"/>
                    </a:lnTo>
                    <a:lnTo>
                      <a:pt x="493" y="2"/>
                    </a:lnTo>
                    <a:lnTo>
                      <a:pt x="496" y="2"/>
                    </a:lnTo>
                    <a:lnTo>
                      <a:pt x="498" y="2"/>
                    </a:lnTo>
                    <a:lnTo>
                      <a:pt x="501" y="2"/>
                    </a:lnTo>
                    <a:lnTo>
                      <a:pt x="503" y="2"/>
                    </a:lnTo>
                    <a:lnTo>
                      <a:pt x="506" y="2"/>
                    </a:lnTo>
                    <a:lnTo>
                      <a:pt x="508" y="2"/>
                    </a:lnTo>
                    <a:lnTo>
                      <a:pt x="511" y="2"/>
                    </a:lnTo>
                    <a:lnTo>
                      <a:pt x="513" y="2"/>
                    </a:lnTo>
                    <a:lnTo>
                      <a:pt x="516" y="2"/>
                    </a:lnTo>
                    <a:lnTo>
                      <a:pt x="518" y="2"/>
                    </a:lnTo>
                    <a:lnTo>
                      <a:pt x="521" y="2"/>
                    </a:lnTo>
                    <a:lnTo>
                      <a:pt x="524" y="2"/>
                    </a:lnTo>
                    <a:lnTo>
                      <a:pt x="526" y="2"/>
                    </a:lnTo>
                    <a:lnTo>
                      <a:pt x="529" y="3"/>
                    </a:lnTo>
                    <a:lnTo>
                      <a:pt x="531" y="3"/>
                    </a:lnTo>
                    <a:lnTo>
                      <a:pt x="534" y="3"/>
                    </a:lnTo>
                    <a:lnTo>
                      <a:pt x="536" y="3"/>
                    </a:lnTo>
                    <a:lnTo>
                      <a:pt x="539" y="4"/>
                    </a:lnTo>
                    <a:lnTo>
                      <a:pt x="541" y="3"/>
                    </a:lnTo>
                    <a:lnTo>
                      <a:pt x="544" y="3"/>
                    </a:lnTo>
                    <a:lnTo>
                      <a:pt x="546" y="3"/>
                    </a:lnTo>
                    <a:lnTo>
                      <a:pt x="549" y="3"/>
                    </a:lnTo>
                    <a:lnTo>
                      <a:pt x="551" y="2"/>
                    </a:lnTo>
                    <a:lnTo>
                      <a:pt x="554" y="2"/>
                    </a:lnTo>
                    <a:lnTo>
                      <a:pt x="556" y="2"/>
                    </a:lnTo>
                    <a:lnTo>
                      <a:pt x="559" y="1"/>
                    </a:lnTo>
                    <a:lnTo>
                      <a:pt x="561" y="2"/>
                    </a:lnTo>
                    <a:lnTo>
                      <a:pt x="564" y="2"/>
                    </a:lnTo>
                    <a:lnTo>
                      <a:pt x="566" y="2"/>
                    </a:lnTo>
                    <a:lnTo>
                      <a:pt x="569" y="2"/>
                    </a:lnTo>
                    <a:lnTo>
                      <a:pt x="571" y="2"/>
                    </a:lnTo>
                    <a:lnTo>
                      <a:pt x="574" y="2"/>
                    </a:lnTo>
                    <a:lnTo>
                      <a:pt x="576" y="2"/>
                    </a:lnTo>
                    <a:lnTo>
                      <a:pt x="579" y="2"/>
                    </a:lnTo>
                    <a:lnTo>
                      <a:pt x="581" y="1"/>
                    </a:lnTo>
                    <a:lnTo>
                      <a:pt x="584" y="2"/>
                    </a:lnTo>
                    <a:lnTo>
                      <a:pt x="586" y="2"/>
                    </a:lnTo>
                    <a:lnTo>
                      <a:pt x="589" y="2"/>
                    </a:lnTo>
                    <a:lnTo>
                      <a:pt x="591" y="2"/>
                    </a:lnTo>
                    <a:lnTo>
                      <a:pt x="594" y="2"/>
                    </a:lnTo>
                    <a:lnTo>
                      <a:pt x="597" y="2"/>
                    </a:lnTo>
                    <a:lnTo>
                      <a:pt x="599" y="1"/>
                    </a:lnTo>
                    <a:lnTo>
                      <a:pt x="602" y="2"/>
                    </a:lnTo>
                    <a:lnTo>
                      <a:pt x="604" y="2"/>
                    </a:lnTo>
                    <a:lnTo>
                      <a:pt x="607" y="2"/>
                    </a:lnTo>
                    <a:lnTo>
                      <a:pt x="609" y="1"/>
                    </a:lnTo>
                    <a:lnTo>
                      <a:pt x="612" y="2"/>
                    </a:lnTo>
                    <a:lnTo>
                      <a:pt x="614" y="2"/>
                    </a:lnTo>
                    <a:lnTo>
                      <a:pt x="617" y="2"/>
                    </a:lnTo>
                    <a:lnTo>
                      <a:pt x="619" y="1"/>
                    </a:lnTo>
                    <a:lnTo>
                      <a:pt x="622" y="2"/>
                    </a:lnTo>
                    <a:lnTo>
                      <a:pt x="624" y="2"/>
                    </a:lnTo>
                    <a:lnTo>
                      <a:pt x="627" y="1"/>
                    </a:lnTo>
                    <a:lnTo>
                      <a:pt x="629" y="1"/>
                    </a:lnTo>
                    <a:lnTo>
                      <a:pt x="632" y="1"/>
                    </a:lnTo>
                    <a:lnTo>
                      <a:pt x="634" y="2"/>
                    </a:lnTo>
                    <a:lnTo>
                      <a:pt x="637" y="1"/>
                    </a:lnTo>
                    <a:lnTo>
                      <a:pt x="639" y="2"/>
                    </a:lnTo>
                    <a:lnTo>
                      <a:pt x="642" y="1"/>
                    </a:lnTo>
                    <a:lnTo>
                      <a:pt x="644" y="1"/>
                    </a:lnTo>
                    <a:lnTo>
                      <a:pt x="647" y="1"/>
                    </a:lnTo>
                    <a:lnTo>
                      <a:pt x="649" y="2"/>
                    </a:lnTo>
                    <a:lnTo>
                      <a:pt x="652" y="2"/>
                    </a:lnTo>
                    <a:lnTo>
                      <a:pt x="654" y="1"/>
                    </a:lnTo>
                    <a:lnTo>
                      <a:pt x="657" y="1"/>
                    </a:lnTo>
                    <a:lnTo>
                      <a:pt x="659" y="2"/>
                    </a:lnTo>
                    <a:lnTo>
                      <a:pt x="662" y="2"/>
                    </a:lnTo>
                    <a:lnTo>
                      <a:pt x="664" y="2"/>
                    </a:lnTo>
                    <a:lnTo>
                      <a:pt x="667" y="1"/>
                    </a:lnTo>
                    <a:lnTo>
                      <a:pt x="670" y="1"/>
                    </a:lnTo>
                    <a:lnTo>
                      <a:pt x="672" y="1"/>
                    </a:lnTo>
                    <a:lnTo>
                      <a:pt x="675" y="1"/>
                    </a:lnTo>
                    <a:lnTo>
                      <a:pt x="677" y="1"/>
                    </a:lnTo>
                    <a:lnTo>
                      <a:pt x="680" y="1"/>
                    </a:lnTo>
                    <a:lnTo>
                      <a:pt x="682" y="1"/>
                    </a:lnTo>
                    <a:lnTo>
                      <a:pt x="685" y="2"/>
                    </a:lnTo>
                    <a:lnTo>
                      <a:pt x="687" y="1"/>
                    </a:lnTo>
                    <a:lnTo>
                      <a:pt x="690" y="1"/>
                    </a:lnTo>
                    <a:lnTo>
                      <a:pt x="692" y="2"/>
                    </a:lnTo>
                    <a:lnTo>
                      <a:pt x="695" y="1"/>
                    </a:lnTo>
                    <a:lnTo>
                      <a:pt x="697" y="1"/>
                    </a:lnTo>
                    <a:lnTo>
                      <a:pt x="700" y="1"/>
                    </a:lnTo>
                    <a:lnTo>
                      <a:pt x="702" y="1"/>
                    </a:lnTo>
                    <a:lnTo>
                      <a:pt x="705" y="2"/>
                    </a:lnTo>
                    <a:lnTo>
                      <a:pt x="707" y="1"/>
                    </a:lnTo>
                    <a:lnTo>
                      <a:pt x="710" y="2"/>
                    </a:lnTo>
                    <a:lnTo>
                      <a:pt x="712" y="1"/>
                    </a:lnTo>
                    <a:lnTo>
                      <a:pt x="715" y="1"/>
                    </a:lnTo>
                    <a:lnTo>
                      <a:pt x="717" y="1"/>
                    </a:lnTo>
                    <a:lnTo>
                      <a:pt x="720" y="2"/>
                    </a:lnTo>
                    <a:lnTo>
                      <a:pt x="722" y="2"/>
                    </a:lnTo>
                    <a:lnTo>
                      <a:pt x="725" y="2"/>
                    </a:lnTo>
                    <a:lnTo>
                      <a:pt x="727" y="2"/>
                    </a:lnTo>
                    <a:lnTo>
                      <a:pt x="730" y="1"/>
                    </a:lnTo>
                    <a:lnTo>
                      <a:pt x="732" y="2"/>
                    </a:lnTo>
                    <a:lnTo>
                      <a:pt x="735" y="2"/>
                    </a:lnTo>
                    <a:lnTo>
                      <a:pt x="737" y="1"/>
                    </a:lnTo>
                    <a:lnTo>
                      <a:pt x="740" y="2"/>
                    </a:lnTo>
                    <a:lnTo>
                      <a:pt x="743" y="1"/>
                    </a:lnTo>
                    <a:lnTo>
                      <a:pt x="745" y="1"/>
                    </a:lnTo>
                    <a:lnTo>
                      <a:pt x="748" y="1"/>
                    </a:lnTo>
                    <a:lnTo>
                      <a:pt x="750" y="1"/>
                    </a:lnTo>
                    <a:lnTo>
                      <a:pt x="753" y="2"/>
                    </a:lnTo>
                    <a:lnTo>
                      <a:pt x="755" y="2"/>
                    </a:lnTo>
                    <a:lnTo>
                      <a:pt x="758" y="1"/>
                    </a:lnTo>
                    <a:lnTo>
                      <a:pt x="760" y="1"/>
                    </a:lnTo>
                    <a:lnTo>
                      <a:pt x="763" y="1"/>
                    </a:lnTo>
                    <a:lnTo>
                      <a:pt x="765" y="1"/>
                    </a:lnTo>
                    <a:lnTo>
                      <a:pt x="768" y="1"/>
                    </a:lnTo>
                    <a:lnTo>
                      <a:pt x="770" y="1"/>
                    </a:lnTo>
                    <a:lnTo>
                      <a:pt x="773" y="1"/>
                    </a:lnTo>
                    <a:lnTo>
                      <a:pt x="775" y="1"/>
                    </a:lnTo>
                    <a:lnTo>
                      <a:pt x="778" y="1"/>
                    </a:lnTo>
                    <a:lnTo>
                      <a:pt x="780" y="2"/>
                    </a:lnTo>
                    <a:lnTo>
                      <a:pt x="783" y="1"/>
                    </a:lnTo>
                    <a:lnTo>
                      <a:pt x="785" y="1"/>
                    </a:lnTo>
                    <a:lnTo>
                      <a:pt x="788" y="2"/>
                    </a:lnTo>
                    <a:lnTo>
                      <a:pt x="790" y="1"/>
                    </a:lnTo>
                    <a:lnTo>
                      <a:pt x="793" y="1"/>
                    </a:lnTo>
                    <a:lnTo>
                      <a:pt x="795" y="2"/>
                    </a:lnTo>
                    <a:lnTo>
                      <a:pt x="798" y="1"/>
                    </a:lnTo>
                    <a:lnTo>
                      <a:pt x="800" y="1"/>
                    </a:lnTo>
                    <a:lnTo>
                      <a:pt x="803" y="1"/>
                    </a:lnTo>
                    <a:lnTo>
                      <a:pt x="805" y="1"/>
                    </a:lnTo>
                    <a:lnTo>
                      <a:pt x="808" y="1"/>
                    </a:lnTo>
                    <a:lnTo>
                      <a:pt x="810" y="1"/>
                    </a:lnTo>
                    <a:lnTo>
                      <a:pt x="813" y="1"/>
                    </a:lnTo>
                    <a:lnTo>
                      <a:pt x="816" y="1"/>
                    </a:lnTo>
                    <a:lnTo>
                      <a:pt x="818" y="1"/>
                    </a:lnTo>
                    <a:lnTo>
                      <a:pt x="821" y="2"/>
                    </a:lnTo>
                    <a:lnTo>
                      <a:pt x="823" y="1"/>
                    </a:lnTo>
                    <a:lnTo>
                      <a:pt x="826" y="1"/>
                    </a:lnTo>
                    <a:lnTo>
                      <a:pt x="828" y="2"/>
                    </a:lnTo>
                    <a:lnTo>
                      <a:pt x="831" y="2"/>
                    </a:lnTo>
                    <a:lnTo>
                      <a:pt x="833" y="3"/>
                    </a:lnTo>
                    <a:lnTo>
                      <a:pt x="836" y="3"/>
                    </a:lnTo>
                    <a:lnTo>
                      <a:pt x="838" y="4"/>
                    </a:lnTo>
                    <a:lnTo>
                      <a:pt x="841" y="5"/>
                    </a:lnTo>
                    <a:lnTo>
                      <a:pt x="843" y="5"/>
                    </a:lnTo>
                    <a:lnTo>
                      <a:pt x="846" y="6"/>
                    </a:lnTo>
                    <a:lnTo>
                      <a:pt x="848" y="6"/>
                    </a:lnTo>
                    <a:lnTo>
                      <a:pt x="851" y="5"/>
                    </a:lnTo>
                    <a:lnTo>
                      <a:pt x="853" y="5"/>
                    </a:lnTo>
                    <a:lnTo>
                      <a:pt x="856" y="4"/>
                    </a:lnTo>
                    <a:lnTo>
                      <a:pt x="858" y="3"/>
                    </a:lnTo>
                    <a:lnTo>
                      <a:pt x="861" y="3"/>
                    </a:lnTo>
                    <a:lnTo>
                      <a:pt x="863" y="3"/>
                    </a:lnTo>
                    <a:lnTo>
                      <a:pt x="866" y="3"/>
                    </a:lnTo>
                    <a:lnTo>
                      <a:pt x="868" y="2"/>
                    </a:lnTo>
                    <a:lnTo>
                      <a:pt x="871" y="2"/>
                    </a:lnTo>
                    <a:lnTo>
                      <a:pt x="873" y="2"/>
                    </a:lnTo>
                    <a:lnTo>
                      <a:pt x="876" y="2"/>
                    </a:lnTo>
                    <a:lnTo>
                      <a:pt x="878" y="2"/>
                    </a:lnTo>
                    <a:lnTo>
                      <a:pt x="881" y="2"/>
                    </a:lnTo>
                    <a:lnTo>
                      <a:pt x="883" y="2"/>
                    </a:lnTo>
                    <a:lnTo>
                      <a:pt x="886" y="1"/>
                    </a:lnTo>
                    <a:lnTo>
                      <a:pt x="889" y="2"/>
                    </a:lnTo>
                    <a:lnTo>
                      <a:pt x="891" y="1"/>
                    </a:lnTo>
                    <a:lnTo>
                      <a:pt x="894" y="1"/>
                    </a:lnTo>
                    <a:lnTo>
                      <a:pt x="896" y="1"/>
                    </a:lnTo>
                    <a:lnTo>
                      <a:pt x="899" y="1"/>
                    </a:lnTo>
                    <a:lnTo>
                      <a:pt x="901" y="1"/>
                    </a:lnTo>
                    <a:lnTo>
                      <a:pt x="904" y="1"/>
                    </a:lnTo>
                    <a:lnTo>
                      <a:pt x="906" y="1"/>
                    </a:lnTo>
                    <a:lnTo>
                      <a:pt x="909" y="1"/>
                    </a:lnTo>
                    <a:lnTo>
                      <a:pt x="911" y="1"/>
                    </a:lnTo>
                    <a:lnTo>
                      <a:pt x="914" y="1"/>
                    </a:lnTo>
                    <a:lnTo>
                      <a:pt x="916" y="1"/>
                    </a:lnTo>
                    <a:lnTo>
                      <a:pt x="919" y="1"/>
                    </a:lnTo>
                    <a:lnTo>
                      <a:pt x="921" y="1"/>
                    </a:lnTo>
                    <a:lnTo>
                      <a:pt x="924" y="1"/>
                    </a:lnTo>
                    <a:lnTo>
                      <a:pt x="926" y="1"/>
                    </a:lnTo>
                    <a:lnTo>
                      <a:pt x="929" y="1"/>
                    </a:lnTo>
                    <a:lnTo>
                      <a:pt x="931" y="1"/>
                    </a:lnTo>
                    <a:lnTo>
                      <a:pt x="934" y="1"/>
                    </a:lnTo>
                    <a:lnTo>
                      <a:pt x="936" y="1"/>
                    </a:lnTo>
                    <a:lnTo>
                      <a:pt x="939" y="1"/>
                    </a:lnTo>
                    <a:lnTo>
                      <a:pt x="941" y="1"/>
                    </a:lnTo>
                    <a:lnTo>
                      <a:pt x="944" y="1"/>
                    </a:lnTo>
                    <a:lnTo>
                      <a:pt x="946" y="1"/>
                    </a:lnTo>
                    <a:lnTo>
                      <a:pt x="949" y="1"/>
                    </a:lnTo>
                    <a:lnTo>
                      <a:pt x="951" y="1"/>
                    </a:lnTo>
                    <a:lnTo>
                      <a:pt x="954" y="1"/>
                    </a:lnTo>
                    <a:lnTo>
                      <a:pt x="956" y="1"/>
                    </a:lnTo>
                    <a:lnTo>
                      <a:pt x="959" y="1"/>
                    </a:lnTo>
                    <a:lnTo>
                      <a:pt x="962" y="1"/>
                    </a:lnTo>
                    <a:lnTo>
                      <a:pt x="964" y="1"/>
                    </a:lnTo>
                    <a:lnTo>
                      <a:pt x="967" y="1"/>
                    </a:lnTo>
                    <a:lnTo>
                      <a:pt x="969" y="1"/>
                    </a:lnTo>
                    <a:lnTo>
                      <a:pt x="972" y="1"/>
                    </a:lnTo>
                    <a:lnTo>
                      <a:pt x="974" y="1"/>
                    </a:lnTo>
                    <a:lnTo>
                      <a:pt x="977" y="1"/>
                    </a:lnTo>
                    <a:lnTo>
                      <a:pt x="979" y="1"/>
                    </a:lnTo>
                    <a:lnTo>
                      <a:pt x="982" y="1"/>
                    </a:lnTo>
                    <a:lnTo>
                      <a:pt x="984" y="1"/>
                    </a:lnTo>
                    <a:lnTo>
                      <a:pt x="987" y="1"/>
                    </a:lnTo>
                    <a:lnTo>
                      <a:pt x="989" y="1"/>
                    </a:lnTo>
                    <a:lnTo>
                      <a:pt x="992" y="2"/>
                    </a:lnTo>
                    <a:lnTo>
                      <a:pt x="994" y="1"/>
                    </a:lnTo>
                    <a:lnTo>
                      <a:pt x="997" y="2"/>
                    </a:lnTo>
                    <a:lnTo>
                      <a:pt x="999" y="2"/>
                    </a:lnTo>
                    <a:lnTo>
                      <a:pt x="1002" y="2"/>
                    </a:lnTo>
                    <a:lnTo>
                      <a:pt x="1004" y="2"/>
                    </a:lnTo>
                    <a:lnTo>
                      <a:pt x="1007" y="2"/>
                    </a:lnTo>
                    <a:lnTo>
                      <a:pt x="1009" y="3"/>
                    </a:lnTo>
                    <a:lnTo>
                      <a:pt x="1012" y="3"/>
                    </a:lnTo>
                    <a:lnTo>
                      <a:pt x="1014" y="2"/>
                    </a:lnTo>
                    <a:lnTo>
                      <a:pt x="1017" y="2"/>
                    </a:lnTo>
                    <a:lnTo>
                      <a:pt x="1019" y="2"/>
                    </a:lnTo>
                    <a:lnTo>
                      <a:pt x="1022" y="2"/>
                    </a:lnTo>
                    <a:lnTo>
                      <a:pt x="1024" y="1"/>
                    </a:lnTo>
                    <a:lnTo>
                      <a:pt x="1027" y="1"/>
                    </a:lnTo>
                    <a:lnTo>
                      <a:pt x="1029" y="1"/>
                    </a:lnTo>
                    <a:lnTo>
                      <a:pt x="1032" y="1"/>
                    </a:lnTo>
                    <a:lnTo>
                      <a:pt x="1035" y="1"/>
                    </a:lnTo>
                    <a:lnTo>
                      <a:pt x="1037" y="1"/>
                    </a:lnTo>
                    <a:lnTo>
                      <a:pt x="1040" y="1"/>
                    </a:lnTo>
                    <a:lnTo>
                      <a:pt x="1042" y="1"/>
                    </a:lnTo>
                    <a:lnTo>
                      <a:pt x="1045" y="1"/>
                    </a:lnTo>
                    <a:lnTo>
                      <a:pt x="1047" y="1"/>
                    </a:lnTo>
                    <a:lnTo>
                      <a:pt x="1050" y="1"/>
                    </a:lnTo>
                    <a:lnTo>
                      <a:pt x="1052" y="1"/>
                    </a:lnTo>
                    <a:lnTo>
                      <a:pt x="1055" y="1"/>
                    </a:lnTo>
                    <a:lnTo>
                      <a:pt x="1057" y="1"/>
                    </a:lnTo>
                    <a:lnTo>
                      <a:pt x="1060" y="1"/>
                    </a:lnTo>
                    <a:lnTo>
                      <a:pt x="1062" y="1"/>
                    </a:lnTo>
                    <a:lnTo>
                      <a:pt x="1065" y="1"/>
                    </a:lnTo>
                    <a:lnTo>
                      <a:pt x="1067" y="1"/>
                    </a:lnTo>
                    <a:lnTo>
                      <a:pt x="1070" y="1"/>
                    </a:lnTo>
                    <a:lnTo>
                      <a:pt x="1072" y="1"/>
                    </a:lnTo>
                    <a:lnTo>
                      <a:pt x="1075" y="1"/>
                    </a:lnTo>
                    <a:lnTo>
                      <a:pt x="1077" y="1"/>
                    </a:lnTo>
                    <a:lnTo>
                      <a:pt x="1080" y="1"/>
                    </a:lnTo>
                    <a:lnTo>
                      <a:pt x="1082" y="1"/>
                    </a:lnTo>
                    <a:lnTo>
                      <a:pt x="1085" y="1"/>
                    </a:lnTo>
                    <a:lnTo>
                      <a:pt x="1087" y="1"/>
                    </a:lnTo>
                    <a:lnTo>
                      <a:pt x="1090" y="1"/>
                    </a:lnTo>
                    <a:lnTo>
                      <a:pt x="1092" y="1"/>
                    </a:lnTo>
                    <a:lnTo>
                      <a:pt x="1095" y="1"/>
                    </a:lnTo>
                    <a:lnTo>
                      <a:pt x="1097" y="1"/>
                    </a:lnTo>
                    <a:lnTo>
                      <a:pt x="1100" y="1"/>
                    </a:lnTo>
                    <a:lnTo>
                      <a:pt x="1102" y="1"/>
                    </a:lnTo>
                    <a:lnTo>
                      <a:pt x="1105" y="1"/>
                    </a:lnTo>
                    <a:lnTo>
                      <a:pt x="1108" y="1"/>
                    </a:lnTo>
                    <a:lnTo>
                      <a:pt x="1110" y="1"/>
                    </a:lnTo>
                    <a:lnTo>
                      <a:pt x="1113" y="1"/>
                    </a:lnTo>
                    <a:lnTo>
                      <a:pt x="1115" y="1"/>
                    </a:lnTo>
                    <a:lnTo>
                      <a:pt x="1118" y="0"/>
                    </a:lnTo>
                    <a:lnTo>
                      <a:pt x="1120" y="1"/>
                    </a:lnTo>
                    <a:lnTo>
                      <a:pt x="1123" y="0"/>
                    </a:lnTo>
                    <a:lnTo>
                      <a:pt x="1125" y="1"/>
                    </a:lnTo>
                    <a:lnTo>
                      <a:pt x="1128" y="1"/>
                    </a:lnTo>
                    <a:lnTo>
                      <a:pt x="1130" y="1"/>
                    </a:lnTo>
                    <a:lnTo>
                      <a:pt x="1133" y="0"/>
                    </a:lnTo>
                    <a:lnTo>
                      <a:pt x="1135" y="1"/>
                    </a:lnTo>
                    <a:lnTo>
                      <a:pt x="1138" y="1"/>
                    </a:lnTo>
                    <a:lnTo>
                      <a:pt x="1140" y="1"/>
                    </a:lnTo>
                    <a:lnTo>
                      <a:pt x="1143" y="1"/>
                    </a:lnTo>
                    <a:lnTo>
                      <a:pt x="1145" y="1"/>
                    </a:lnTo>
                    <a:lnTo>
                      <a:pt x="1148" y="1"/>
                    </a:lnTo>
                    <a:lnTo>
                      <a:pt x="1150" y="1"/>
                    </a:lnTo>
                    <a:lnTo>
                      <a:pt x="1153" y="1"/>
                    </a:lnTo>
                    <a:lnTo>
                      <a:pt x="1155" y="1"/>
                    </a:lnTo>
                    <a:lnTo>
                      <a:pt x="1158" y="1"/>
                    </a:lnTo>
                    <a:lnTo>
                      <a:pt x="1160" y="1"/>
                    </a:lnTo>
                    <a:lnTo>
                      <a:pt x="1163" y="0"/>
                    </a:lnTo>
                    <a:lnTo>
                      <a:pt x="1165" y="1"/>
                    </a:lnTo>
                    <a:lnTo>
                      <a:pt x="1168" y="1"/>
                    </a:lnTo>
                    <a:lnTo>
                      <a:pt x="1170" y="1"/>
                    </a:lnTo>
                    <a:lnTo>
                      <a:pt x="1173" y="1"/>
                    </a:lnTo>
                    <a:lnTo>
                      <a:pt x="1175" y="1"/>
                    </a:lnTo>
                    <a:lnTo>
                      <a:pt x="1178" y="1"/>
                    </a:lnTo>
                    <a:lnTo>
                      <a:pt x="1181" y="1"/>
                    </a:lnTo>
                    <a:lnTo>
                      <a:pt x="1183" y="0"/>
                    </a:lnTo>
                    <a:lnTo>
                      <a:pt x="1186" y="1"/>
                    </a:lnTo>
                    <a:lnTo>
                      <a:pt x="1188" y="1"/>
                    </a:lnTo>
                    <a:lnTo>
                      <a:pt x="1191" y="1"/>
                    </a:lnTo>
                    <a:lnTo>
                      <a:pt x="1193" y="0"/>
                    </a:lnTo>
                    <a:lnTo>
                      <a:pt x="1196" y="0"/>
                    </a:lnTo>
                    <a:lnTo>
                      <a:pt x="1198" y="0"/>
                    </a:lnTo>
                    <a:lnTo>
                      <a:pt x="1201" y="1"/>
                    </a:lnTo>
                    <a:lnTo>
                      <a:pt x="1203" y="1"/>
                    </a:lnTo>
                    <a:lnTo>
                      <a:pt x="1206" y="1"/>
                    </a:lnTo>
                    <a:lnTo>
                      <a:pt x="1208" y="1"/>
                    </a:lnTo>
                    <a:lnTo>
                      <a:pt x="1211" y="1"/>
                    </a:lnTo>
                    <a:lnTo>
                      <a:pt x="1213" y="1"/>
                    </a:lnTo>
                    <a:lnTo>
                      <a:pt x="1216" y="1"/>
                    </a:lnTo>
                    <a:lnTo>
                      <a:pt x="1218" y="1"/>
                    </a:lnTo>
                    <a:lnTo>
                      <a:pt x="1221" y="0"/>
                    </a:lnTo>
                    <a:lnTo>
                      <a:pt x="1223" y="0"/>
                    </a:lnTo>
                    <a:lnTo>
                      <a:pt x="1226" y="1"/>
                    </a:lnTo>
                    <a:lnTo>
                      <a:pt x="1228" y="0"/>
                    </a:lnTo>
                    <a:lnTo>
                      <a:pt x="1231" y="1"/>
                    </a:lnTo>
                    <a:lnTo>
                      <a:pt x="1233" y="0"/>
                    </a:lnTo>
                    <a:lnTo>
                      <a:pt x="1236" y="0"/>
                    </a:lnTo>
                    <a:lnTo>
                      <a:pt x="1238" y="0"/>
                    </a:lnTo>
                    <a:lnTo>
                      <a:pt x="1241" y="0"/>
                    </a:lnTo>
                    <a:lnTo>
                      <a:pt x="1243" y="0"/>
                    </a:lnTo>
                    <a:lnTo>
                      <a:pt x="1246" y="1"/>
                    </a:lnTo>
                    <a:lnTo>
                      <a:pt x="1248" y="1"/>
                    </a:lnTo>
                    <a:lnTo>
                      <a:pt x="1251" y="0"/>
                    </a:lnTo>
                    <a:lnTo>
                      <a:pt x="1254" y="1"/>
                    </a:lnTo>
                    <a:lnTo>
                      <a:pt x="1256" y="1"/>
                    </a:lnTo>
                    <a:lnTo>
                      <a:pt x="1259" y="1"/>
                    </a:lnTo>
                    <a:lnTo>
                      <a:pt x="1261" y="0"/>
                    </a:lnTo>
                    <a:lnTo>
                      <a:pt x="1264" y="0"/>
                    </a:lnTo>
                    <a:lnTo>
                      <a:pt x="1266" y="0"/>
                    </a:lnTo>
                    <a:lnTo>
                      <a:pt x="1269" y="1"/>
                    </a:lnTo>
                    <a:lnTo>
                      <a:pt x="1271" y="0"/>
                    </a:lnTo>
                    <a:lnTo>
                      <a:pt x="1274" y="1"/>
                    </a:lnTo>
                    <a:lnTo>
                      <a:pt x="1276" y="0"/>
                    </a:lnTo>
                    <a:lnTo>
                      <a:pt x="1279" y="0"/>
                    </a:lnTo>
                    <a:lnTo>
                      <a:pt x="1281" y="0"/>
                    </a:lnTo>
                    <a:lnTo>
                      <a:pt x="1284" y="1"/>
                    </a:lnTo>
                    <a:lnTo>
                      <a:pt x="1286" y="0"/>
                    </a:lnTo>
                    <a:lnTo>
                      <a:pt x="1289" y="0"/>
                    </a:lnTo>
                    <a:lnTo>
                      <a:pt x="1291" y="1"/>
                    </a:lnTo>
                    <a:lnTo>
                      <a:pt x="1294" y="0"/>
                    </a:lnTo>
                    <a:lnTo>
                      <a:pt x="1296" y="0"/>
                    </a:lnTo>
                    <a:lnTo>
                      <a:pt x="1299" y="1"/>
                    </a:lnTo>
                    <a:lnTo>
                      <a:pt x="1301" y="0"/>
                    </a:lnTo>
                    <a:lnTo>
                      <a:pt x="1304" y="0"/>
                    </a:lnTo>
                    <a:lnTo>
                      <a:pt x="1306" y="0"/>
                    </a:lnTo>
                    <a:lnTo>
                      <a:pt x="1309" y="0"/>
                    </a:lnTo>
                    <a:lnTo>
                      <a:pt x="1311" y="0"/>
                    </a:lnTo>
                    <a:lnTo>
                      <a:pt x="1314" y="0"/>
                    </a:lnTo>
                    <a:lnTo>
                      <a:pt x="1316" y="0"/>
                    </a:lnTo>
                    <a:lnTo>
                      <a:pt x="1319" y="0"/>
                    </a:lnTo>
                    <a:lnTo>
                      <a:pt x="1321" y="1"/>
                    </a:lnTo>
                    <a:lnTo>
                      <a:pt x="1324" y="0"/>
                    </a:lnTo>
                    <a:lnTo>
                      <a:pt x="1327" y="0"/>
                    </a:lnTo>
                    <a:lnTo>
                      <a:pt x="1329" y="0"/>
                    </a:lnTo>
                    <a:lnTo>
                      <a:pt x="1332" y="0"/>
                    </a:lnTo>
                    <a:lnTo>
                      <a:pt x="1334" y="1"/>
                    </a:lnTo>
                    <a:lnTo>
                      <a:pt x="1337" y="0"/>
                    </a:lnTo>
                    <a:lnTo>
                      <a:pt x="1339" y="0"/>
                    </a:lnTo>
                    <a:lnTo>
                      <a:pt x="1342" y="1"/>
                    </a:lnTo>
                    <a:lnTo>
                      <a:pt x="1344" y="0"/>
                    </a:lnTo>
                    <a:lnTo>
                      <a:pt x="1347" y="0"/>
                    </a:lnTo>
                    <a:lnTo>
                      <a:pt x="1349" y="0"/>
                    </a:lnTo>
                    <a:lnTo>
                      <a:pt x="1352" y="1"/>
                    </a:lnTo>
                    <a:lnTo>
                      <a:pt x="1354" y="0"/>
                    </a:lnTo>
                    <a:lnTo>
                      <a:pt x="1357" y="0"/>
                    </a:lnTo>
                    <a:lnTo>
                      <a:pt x="1359" y="0"/>
                    </a:lnTo>
                    <a:lnTo>
                      <a:pt x="1362" y="0"/>
                    </a:lnTo>
                    <a:lnTo>
                      <a:pt x="1364" y="0"/>
                    </a:lnTo>
                    <a:lnTo>
                      <a:pt x="1367" y="0"/>
                    </a:lnTo>
                    <a:lnTo>
                      <a:pt x="1369" y="1"/>
                    </a:lnTo>
                    <a:lnTo>
                      <a:pt x="1372" y="0"/>
                    </a:lnTo>
                    <a:lnTo>
                      <a:pt x="1374" y="0"/>
                    </a:lnTo>
                    <a:lnTo>
                      <a:pt x="1377" y="0"/>
                    </a:lnTo>
                    <a:lnTo>
                      <a:pt x="1379" y="0"/>
                    </a:lnTo>
                    <a:lnTo>
                      <a:pt x="1382" y="1"/>
                    </a:lnTo>
                    <a:lnTo>
                      <a:pt x="1384" y="0"/>
                    </a:lnTo>
                    <a:lnTo>
                      <a:pt x="1387" y="0"/>
                    </a:lnTo>
                    <a:lnTo>
                      <a:pt x="1389" y="0"/>
                    </a:lnTo>
                    <a:lnTo>
                      <a:pt x="1392" y="1"/>
                    </a:lnTo>
                    <a:lnTo>
                      <a:pt x="1394" y="0"/>
                    </a:lnTo>
                    <a:lnTo>
                      <a:pt x="1397" y="0"/>
                    </a:lnTo>
                    <a:lnTo>
                      <a:pt x="1400" y="0"/>
                    </a:lnTo>
                    <a:lnTo>
                      <a:pt x="1402" y="0"/>
                    </a:lnTo>
                    <a:lnTo>
                      <a:pt x="1405" y="0"/>
                    </a:lnTo>
                    <a:lnTo>
                      <a:pt x="1407" y="0"/>
                    </a:lnTo>
                    <a:lnTo>
                      <a:pt x="1410" y="0"/>
                    </a:lnTo>
                    <a:lnTo>
                      <a:pt x="1412" y="0"/>
                    </a:lnTo>
                    <a:lnTo>
                      <a:pt x="1415" y="0"/>
                    </a:lnTo>
                    <a:lnTo>
                      <a:pt x="1417" y="0"/>
                    </a:lnTo>
                    <a:lnTo>
                      <a:pt x="1420" y="0"/>
                    </a:lnTo>
                    <a:lnTo>
                      <a:pt x="1422" y="0"/>
                    </a:lnTo>
                    <a:lnTo>
                      <a:pt x="1425" y="0"/>
                    </a:lnTo>
                    <a:lnTo>
                      <a:pt x="1427" y="0"/>
                    </a:lnTo>
                    <a:lnTo>
                      <a:pt x="1430" y="0"/>
                    </a:lnTo>
                    <a:lnTo>
                      <a:pt x="1432" y="0"/>
                    </a:lnTo>
                    <a:lnTo>
                      <a:pt x="1435" y="0"/>
                    </a:lnTo>
                    <a:lnTo>
                      <a:pt x="1437" y="0"/>
                    </a:lnTo>
                    <a:lnTo>
                      <a:pt x="1440" y="0"/>
                    </a:lnTo>
                    <a:lnTo>
                      <a:pt x="1442" y="0"/>
                    </a:lnTo>
                    <a:lnTo>
                      <a:pt x="1445" y="0"/>
                    </a:lnTo>
                    <a:lnTo>
                      <a:pt x="1447" y="0"/>
                    </a:lnTo>
                    <a:lnTo>
                      <a:pt x="1450" y="0"/>
                    </a:lnTo>
                    <a:lnTo>
                      <a:pt x="1452" y="0"/>
                    </a:lnTo>
                    <a:lnTo>
                      <a:pt x="1455" y="0"/>
                    </a:lnTo>
                    <a:lnTo>
                      <a:pt x="1457" y="0"/>
                    </a:lnTo>
                    <a:lnTo>
                      <a:pt x="1460" y="0"/>
                    </a:lnTo>
                    <a:lnTo>
                      <a:pt x="1462" y="0"/>
                    </a:lnTo>
                    <a:lnTo>
                      <a:pt x="1465" y="0"/>
                    </a:lnTo>
                    <a:lnTo>
                      <a:pt x="1467" y="0"/>
                    </a:lnTo>
                    <a:lnTo>
                      <a:pt x="1470" y="0"/>
                    </a:lnTo>
                    <a:lnTo>
                      <a:pt x="1473" y="0"/>
                    </a:lnTo>
                    <a:lnTo>
                      <a:pt x="1475" y="0"/>
                    </a:lnTo>
                    <a:lnTo>
                      <a:pt x="1478" y="0"/>
                    </a:lnTo>
                    <a:lnTo>
                      <a:pt x="1480" y="0"/>
                    </a:lnTo>
                    <a:lnTo>
                      <a:pt x="1483" y="0"/>
                    </a:lnTo>
                    <a:lnTo>
                      <a:pt x="1485" y="0"/>
                    </a:lnTo>
                    <a:lnTo>
                      <a:pt x="1488" y="0"/>
                    </a:lnTo>
                    <a:lnTo>
                      <a:pt x="1490" y="0"/>
                    </a:lnTo>
                    <a:lnTo>
                      <a:pt x="1493" y="0"/>
                    </a:lnTo>
                    <a:lnTo>
                      <a:pt x="1495" y="0"/>
                    </a:lnTo>
                    <a:lnTo>
                      <a:pt x="1498" y="0"/>
                    </a:lnTo>
                    <a:lnTo>
                      <a:pt x="1500" y="0"/>
                    </a:lnTo>
                    <a:lnTo>
                      <a:pt x="1503" y="0"/>
                    </a:lnTo>
                    <a:lnTo>
                      <a:pt x="1505" y="0"/>
                    </a:lnTo>
                    <a:lnTo>
                      <a:pt x="1508" y="0"/>
                    </a:lnTo>
                    <a:lnTo>
                      <a:pt x="1510" y="0"/>
                    </a:lnTo>
                    <a:lnTo>
                      <a:pt x="1513" y="0"/>
                    </a:lnTo>
                    <a:lnTo>
                      <a:pt x="1515" y="0"/>
                    </a:lnTo>
                    <a:lnTo>
                      <a:pt x="1518" y="0"/>
                    </a:lnTo>
                    <a:lnTo>
                      <a:pt x="1520" y="0"/>
                    </a:lnTo>
                    <a:lnTo>
                      <a:pt x="1523" y="0"/>
                    </a:lnTo>
                    <a:lnTo>
                      <a:pt x="1525" y="0"/>
                    </a:lnTo>
                    <a:lnTo>
                      <a:pt x="1528" y="0"/>
                    </a:lnTo>
                    <a:lnTo>
                      <a:pt x="1530" y="0"/>
                    </a:lnTo>
                    <a:lnTo>
                      <a:pt x="1533" y="0"/>
                    </a:lnTo>
                    <a:lnTo>
                      <a:pt x="1535" y="0"/>
                    </a:lnTo>
                    <a:lnTo>
                      <a:pt x="1538" y="0"/>
                    </a:lnTo>
                    <a:lnTo>
                      <a:pt x="1540" y="0"/>
                    </a:lnTo>
                    <a:lnTo>
                      <a:pt x="1543" y="0"/>
                    </a:lnTo>
                    <a:lnTo>
                      <a:pt x="1546" y="0"/>
                    </a:lnTo>
                    <a:lnTo>
                      <a:pt x="1548" y="0"/>
                    </a:lnTo>
                    <a:lnTo>
                      <a:pt x="1551" y="0"/>
                    </a:lnTo>
                    <a:lnTo>
                      <a:pt x="1553" y="0"/>
                    </a:lnTo>
                    <a:lnTo>
                      <a:pt x="1556" y="0"/>
                    </a:lnTo>
                    <a:lnTo>
                      <a:pt x="1558" y="0"/>
                    </a:lnTo>
                    <a:lnTo>
                      <a:pt x="1561" y="0"/>
                    </a:lnTo>
                    <a:lnTo>
                      <a:pt x="1563" y="0"/>
                    </a:lnTo>
                    <a:lnTo>
                      <a:pt x="1566" y="0"/>
                    </a:lnTo>
                    <a:lnTo>
                      <a:pt x="1568" y="0"/>
                    </a:lnTo>
                    <a:lnTo>
                      <a:pt x="1571" y="0"/>
                    </a:lnTo>
                    <a:lnTo>
                      <a:pt x="1573" y="0"/>
                    </a:lnTo>
                    <a:lnTo>
                      <a:pt x="1576" y="0"/>
                    </a:lnTo>
                    <a:lnTo>
                      <a:pt x="1578" y="0"/>
                    </a:lnTo>
                    <a:lnTo>
                      <a:pt x="1581" y="0"/>
                    </a:lnTo>
                    <a:lnTo>
                      <a:pt x="1583" y="0"/>
                    </a:lnTo>
                    <a:lnTo>
                      <a:pt x="1586" y="0"/>
                    </a:lnTo>
                    <a:lnTo>
                      <a:pt x="1588" y="0"/>
                    </a:lnTo>
                    <a:lnTo>
                      <a:pt x="1591" y="0"/>
                    </a:lnTo>
                    <a:lnTo>
                      <a:pt x="1593" y="0"/>
                    </a:lnTo>
                    <a:lnTo>
                      <a:pt x="1596" y="0"/>
                    </a:lnTo>
                    <a:lnTo>
                      <a:pt x="1598" y="0"/>
                    </a:lnTo>
                    <a:lnTo>
                      <a:pt x="1601" y="0"/>
                    </a:lnTo>
                    <a:lnTo>
                      <a:pt x="1603" y="0"/>
                    </a:lnTo>
                    <a:lnTo>
                      <a:pt x="1606" y="0"/>
                    </a:lnTo>
                    <a:lnTo>
                      <a:pt x="1608" y="0"/>
                    </a:lnTo>
                    <a:lnTo>
                      <a:pt x="1611" y="0"/>
                    </a:lnTo>
                    <a:lnTo>
                      <a:pt x="1613" y="0"/>
                    </a:lnTo>
                    <a:lnTo>
                      <a:pt x="1616" y="0"/>
                    </a:lnTo>
                    <a:lnTo>
                      <a:pt x="1619" y="0"/>
                    </a:lnTo>
                    <a:lnTo>
                      <a:pt x="1621" y="0"/>
                    </a:lnTo>
                    <a:lnTo>
                      <a:pt x="1624" y="0"/>
                    </a:lnTo>
                    <a:lnTo>
                      <a:pt x="1626" y="0"/>
                    </a:lnTo>
                    <a:lnTo>
                      <a:pt x="1629" y="0"/>
                    </a:lnTo>
                    <a:lnTo>
                      <a:pt x="1631" y="0"/>
                    </a:lnTo>
                    <a:lnTo>
                      <a:pt x="1634" y="0"/>
                    </a:lnTo>
                    <a:lnTo>
                      <a:pt x="1636" y="0"/>
                    </a:lnTo>
                    <a:lnTo>
                      <a:pt x="1639" y="0"/>
                    </a:lnTo>
                  </a:path>
                </a:pathLst>
              </a:custGeom>
              <a:noFill/>
              <a:ln cap="flat" cmpd="sng" w="9525">
                <a:solidFill>
                  <a:srgbClr val="7F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grpSp>
          <p:nvGrpSpPr>
            <p:cNvPr id="733" name="Google Shape;733;p31"/>
            <p:cNvGrpSpPr/>
            <p:nvPr/>
          </p:nvGrpSpPr>
          <p:grpSpPr>
            <a:xfrm>
              <a:off x="423630" y="1451607"/>
              <a:ext cx="1881523" cy="841376"/>
              <a:chOff x="-204931" y="-59319"/>
              <a:chExt cx="1058235" cy="466051"/>
            </a:xfrm>
          </p:grpSpPr>
          <p:sp>
            <p:nvSpPr>
              <p:cNvPr id="734" name="Google Shape;734;p31"/>
              <p:cNvSpPr/>
              <p:nvPr/>
            </p:nvSpPr>
            <p:spPr>
              <a:xfrm>
                <a:off x="621149" y="-31753"/>
                <a:ext cx="228534" cy="110327"/>
              </a:xfrm>
              <a:prstGeom prst="rect">
                <a:avLst/>
              </a:prstGeom>
              <a:solidFill>
                <a:schemeClr val="dk1"/>
              </a:solidFill>
              <a:ln cap="flat" cmpd="sng" w="1905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600">
                  <a:solidFill>
                    <a:srgbClr val="000000"/>
                  </a:solidFill>
                  <a:latin typeface="Arial"/>
                  <a:ea typeface="Arial"/>
                  <a:cs typeface="Arial"/>
                  <a:sym typeface="Arial"/>
                </a:endParaRPr>
              </a:p>
            </p:txBody>
          </p:sp>
          <p:sp>
            <p:nvSpPr>
              <p:cNvPr id="735" name="Google Shape;735;p31"/>
              <p:cNvSpPr/>
              <p:nvPr/>
            </p:nvSpPr>
            <p:spPr>
              <a:xfrm>
                <a:off x="624770" y="112841"/>
                <a:ext cx="228534" cy="110327"/>
              </a:xfrm>
              <a:prstGeom prst="rect">
                <a:avLst/>
              </a:prstGeom>
              <a:solidFill>
                <a:srgbClr val="000099"/>
              </a:solidFill>
              <a:ln cap="flat" cmpd="sng" w="1905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600">
                  <a:solidFill>
                    <a:schemeClr val="lt1"/>
                  </a:solidFill>
                  <a:latin typeface="Arial"/>
                  <a:ea typeface="Arial"/>
                  <a:cs typeface="Arial"/>
                  <a:sym typeface="Arial"/>
                </a:endParaRPr>
              </a:p>
            </p:txBody>
          </p:sp>
          <p:sp>
            <p:nvSpPr>
              <p:cNvPr id="736" name="Google Shape;736;p31"/>
              <p:cNvSpPr txBox="1"/>
              <p:nvPr/>
            </p:nvSpPr>
            <p:spPr>
              <a:xfrm>
                <a:off x="-204931" y="-59319"/>
                <a:ext cx="835950" cy="144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a:ea typeface="Arial"/>
                    <a:cs typeface="Arial"/>
                    <a:sym typeface="Arial"/>
                  </a:rPr>
                  <a:t>Technical Replicate #1</a:t>
                </a:r>
                <a:endParaRPr/>
              </a:p>
            </p:txBody>
          </p:sp>
          <p:sp>
            <p:nvSpPr>
              <p:cNvPr id="737" name="Google Shape;737;p31"/>
              <p:cNvSpPr txBox="1"/>
              <p:nvPr/>
            </p:nvSpPr>
            <p:spPr>
              <a:xfrm>
                <a:off x="-202252" y="91837"/>
                <a:ext cx="835950" cy="144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a:ea typeface="Arial"/>
                    <a:cs typeface="Arial"/>
                    <a:sym typeface="Arial"/>
                  </a:rPr>
                  <a:t>Technical Replicate #2</a:t>
                </a:r>
                <a:endParaRPr/>
              </a:p>
            </p:txBody>
          </p:sp>
          <p:sp>
            <p:nvSpPr>
              <p:cNvPr id="738" name="Google Shape;738;p31"/>
              <p:cNvSpPr txBox="1"/>
              <p:nvPr/>
            </p:nvSpPr>
            <p:spPr>
              <a:xfrm>
                <a:off x="-204931" y="261822"/>
                <a:ext cx="835950" cy="144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a:ea typeface="Arial"/>
                    <a:cs typeface="Arial"/>
                    <a:sym typeface="Arial"/>
                  </a:rPr>
                  <a:t>Technical Replicate #3</a:t>
                </a:r>
                <a:endParaRPr/>
              </a:p>
            </p:txBody>
          </p:sp>
          <p:sp>
            <p:nvSpPr>
              <p:cNvPr id="739" name="Google Shape;739;p31"/>
              <p:cNvSpPr/>
              <p:nvPr/>
            </p:nvSpPr>
            <p:spPr>
              <a:xfrm>
                <a:off x="621149" y="281077"/>
                <a:ext cx="228534" cy="110327"/>
              </a:xfrm>
              <a:prstGeom prst="rect">
                <a:avLst/>
              </a:prstGeom>
              <a:solidFill>
                <a:srgbClr val="CC0000"/>
              </a:solidFill>
              <a:ln cap="flat" cmpd="sng" w="1905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600">
                  <a:solidFill>
                    <a:schemeClr val="lt1"/>
                  </a:solidFill>
                  <a:latin typeface="Arial"/>
                  <a:ea typeface="Arial"/>
                  <a:cs typeface="Arial"/>
                  <a:sym typeface="Arial"/>
                </a:endParaRPr>
              </a:p>
            </p:txBody>
          </p:sp>
        </p:grpSp>
        <p:sp>
          <p:nvSpPr>
            <p:cNvPr id="740" name="Google Shape;740;p31"/>
            <p:cNvSpPr/>
            <p:nvPr/>
          </p:nvSpPr>
          <p:spPr>
            <a:xfrm>
              <a:off x="4648962" y="6035326"/>
              <a:ext cx="1193800" cy="15398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1000"/>
                <a:buFont typeface="Open Sans"/>
                <a:buNone/>
              </a:pPr>
              <a:r>
                <a:rPr b="0" i="0" lang="en-US" sz="1000" u="none" cap="none" strike="noStrike">
                  <a:solidFill>
                    <a:srgbClr val="00007F"/>
                  </a:solidFill>
                  <a:latin typeface="Open Sans"/>
                  <a:ea typeface="Open Sans"/>
                  <a:cs typeface="Open Sans"/>
                  <a:sym typeface="Open Sans"/>
                </a:rPr>
                <a:t>Retention Time (min)</a:t>
              </a:r>
              <a:endParaRPr b="0" i="0" sz="2800" u="none" cap="none" strike="noStrike">
                <a:solidFill>
                  <a:schemeClr val="dk1"/>
                </a:solidFill>
                <a:latin typeface="Arial"/>
                <a:ea typeface="Arial"/>
                <a:cs typeface="Arial"/>
                <a:sym typeface="Arial"/>
              </a:endParaRPr>
            </a:p>
          </p:txBody>
        </p:sp>
        <p:sp>
          <p:nvSpPr>
            <p:cNvPr id="741" name="Google Shape;741;p31"/>
            <p:cNvSpPr/>
            <p:nvPr/>
          </p:nvSpPr>
          <p:spPr>
            <a:xfrm rot="-5400000">
              <a:off x="191262" y="3843782"/>
              <a:ext cx="1011238" cy="15398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1000"/>
                <a:buFont typeface="Open Sans"/>
                <a:buNone/>
              </a:pPr>
              <a:r>
                <a:rPr b="0" i="0" lang="en-US" sz="1000" u="none" cap="none" strike="noStrike">
                  <a:solidFill>
                    <a:srgbClr val="00007F"/>
                  </a:solidFill>
                  <a:latin typeface="Open Sans"/>
                  <a:ea typeface="Open Sans"/>
                  <a:cs typeface="Open Sans"/>
                  <a:sym typeface="Open Sans"/>
                </a:rPr>
                <a:t>Abundance (a. u.)</a:t>
              </a:r>
              <a:endParaRPr b="0" i="0" sz="2800" u="none" cap="none" strike="noStrike">
                <a:solidFill>
                  <a:schemeClr val="dk1"/>
                </a:solidFill>
                <a:latin typeface="Arial"/>
                <a:ea typeface="Arial"/>
                <a:cs typeface="Arial"/>
                <a:sym typeface="Arial"/>
              </a:endParaRPr>
            </a:p>
          </p:txBody>
        </p:sp>
        <p:sp>
          <p:nvSpPr>
            <p:cNvPr id="742" name="Google Shape;742;p31"/>
            <p:cNvSpPr/>
            <p:nvPr/>
          </p:nvSpPr>
          <p:spPr>
            <a:xfrm>
              <a:off x="2375663" y="1479629"/>
              <a:ext cx="2146300"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TIC: 180725_85.D\data.ms</a:t>
              </a:r>
              <a:endParaRPr b="0" i="0" sz="2400" u="none" cap="none" strike="noStrike">
                <a:solidFill>
                  <a:schemeClr val="dk1"/>
                </a:solidFill>
                <a:latin typeface="Arial"/>
                <a:ea typeface="Arial"/>
                <a:cs typeface="Arial"/>
                <a:sym typeface="Arial"/>
              </a:endParaRPr>
            </a:p>
          </p:txBody>
        </p:sp>
        <p:sp>
          <p:nvSpPr>
            <p:cNvPr id="743" name="Google Shape;743;p31"/>
            <p:cNvSpPr/>
            <p:nvPr/>
          </p:nvSpPr>
          <p:spPr>
            <a:xfrm>
              <a:off x="2375663" y="1759825"/>
              <a:ext cx="2146421" cy="21544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1400"/>
                <a:buFont typeface="Open Sans"/>
                <a:buNone/>
              </a:pPr>
              <a:r>
                <a:rPr b="0" i="0" lang="en-US" sz="1400" u="none" cap="none" strike="noStrike">
                  <a:solidFill>
                    <a:srgbClr val="00007F"/>
                  </a:solidFill>
                  <a:latin typeface="Open Sans"/>
                  <a:ea typeface="Open Sans"/>
                  <a:cs typeface="Open Sans"/>
                  <a:sym typeface="Open Sans"/>
                </a:rPr>
                <a:t>TIC: 180725_87.D\data.ms</a:t>
              </a:r>
              <a:endParaRPr b="0" i="0" sz="2400" u="none" cap="none" strike="noStrike">
                <a:solidFill>
                  <a:schemeClr val="dk1"/>
                </a:solidFill>
                <a:latin typeface="Arial"/>
                <a:ea typeface="Arial"/>
                <a:cs typeface="Arial"/>
                <a:sym typeface="Arial"/>
              </a:endParaRPr>
            </a:p>
          </p:txBody>
        </p:sp>
        <p:sp>
          <p:nvSpPr>
            <p:cNvPr id="744" name="Google Shape;744;p31"/>
            <p:cNvSpPr/>
            <p:nvPr/>
          </p:nvSpPr>
          <p:spPr>
            <a:xfrm>
              <a:off x="2394714" y="2065644"/>
              <a:ext cx="2146421" cy="21544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0000"/>
                </a:buClr>
                <a:buSzPts val="1400"/>
                <a:buFont typeface="Open Sans"/>
                <a:buNone/>
              </a:pPr>
              <a:r>
                <a:rPr b="0" i="0" lang="en-US" sz="1400" u="none" cap="none" strike="noStrike">
                  <a:solidFill>
                    <a:srgbClr val="7F0000"/>
                  </a:solidFill>
                  <a:latin typeface="Open Sans"/>
                  <a:ea typeface="Open Sans"/>
                  <a:cs typeface="Open Sans"/>
                  <a:sym typeface="Open Sans"/>
                </a:rPr>
                <a:t>TIC: 180725_89.D\data.ms</a:t>
              </a:r>
              <a:endParaRPr b="0" i="0" sz="2400" u="none" cap="none" strike="noStrike">
                <a:solidFill>
                  <a:schemeClr val="dk1"/>
                </a:solidFill>
                <a:latin typeface="Arial"/>
                <a:ea typeface="Arial"/>
                <a:cs typeface="Arial"/>
                <a:sym typeface="Arial"/>
              </a:endParaRPr>
            </a:p>
          </p:txBody>
        </p:sp>
        <p:grpSp>
          <p:nvGrpSpPr>
            <p:cNvPr id="745" name="Google Shape;745;p31"/>
            <p:cNvGrpSpPr/>
            <p:nvPr/>
          </p:nvGrpSpPr>
          <p:grpSpPr>
            <a:xfrm>
              <a:off x="1526350" y="2173732"/>
              <a:ext cx="3276600" cy="2133600"/>
              <a:chOff x="821" y="1700"/>
              <a:chExt cx="2064" cy="1344"/>
            </a:xfrm>
          </p:grpSpPr>
          <p:sp>
            <p:nvSpPr>
              <p:cNvPr id="746" name="Google Shape;746;p31"/>
              <p:cNvSpPr/>
              <p:nvPr/>
            </p:nvSpPr>
            <p:spPr>
              <a:xfrm>
                <a:off x="821" y="1700"/>
                <a:ext cx="2064" cy="13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cxnSp>
            <p:nvCxnSpPr>
              <p:cNvPr id="747" name="Google Shape;747;p31"/>
              <p:cNvCxnSpPr/>
              <p:nvPr/>
            </p:nvCxnSpPr>
            <p:spPr>
              <a:xfrm>
                <a:off x="1119" y="2902"/>
                <a:ext cx="1718" cy="0"/>
              </a:xfrm>
              <a:prstGeom prst="straightConnector1">
                <a:avLst/>
              </a:prstGeom>
              <a:noFill/>
              <a:ln cap="flat" cmpd="sng" w="9525">
                <a:solidFill>
                  <a:srgbClr val="000000"/>
                </a:solidFill>
                <a:prstDash val="solid"/>
                <a:round/>
                <a:headEnd len="med" w="med" type="none"/>
                <a:tailEnd len="med" w="med" type="none"/>
              </a:ln>
            </p:spPr>
          </p:cxnSp>
          <p:cxnSp>
            <p:nvCxnSpPr>
              <p:cNvPr id="748" name="Google Shape;748;p31"/>
              <p:cNvCxnSpPr/>
              <p:nvPr/>
            </p:nvCxnSpPr>
            <p:spPr>
              <a:xfrm rot="10800000">
                <a:off x="113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49" name="Google Shape;749;p31"/>
              <p:cNvCxnSpPr/>
              <p:nvPr/>
            </p:nvCxnSpPr>
            <p:spPr>
              <a:xfrm rot="10800000">
                <a:off x="1172"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0" name="Google Shape;750;p31"/>
              <p:cNvCxnSpPr/>
              <p:nvPr/>
            </p:nvCxnSpPr>
            <p:spPr>
              <a:xfrm rot="10800000">
                <a:off x="1215"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1" name="Google Shape;751;p31"/>
              <p:cNvCxnSpPr/>
              <p:nvPr/>
            </p:nvCxnSpPr>
            <p:spPr>
              <a:xfrm rot="10800000">
                <a:off x="125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2" name="Google Shape;752;p31"/>
              <p:cNvCxnSpPr/>
              <p:nvPr/>
            </p:nvCxnSpPr>
            <p:spPr>
              <a:xfrm rot="10800000">
                <a:off x="130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3" name="Google Shape;753;p31"/>
              <p:cNvCxnSpPr/>
              <p:nvPr/>
            </p:nvCxnSpPr>
            <p:spPr>
              <a:xfrm rot="10800000">
                <a:off x="1343"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4" name="Google Shape;754;p31"/>
              <p:cNvCxnSpPr/>
              <p:nvPr/>
            </p:nvCxnSpPr>
            <p:spPr>
              <a:xfrm rot="10800000">
                <a:off x="1386"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5" name="Google Shape;755;p31"/>
              <p:cNvCxnSpPr/>
              <p:nvPr/>
            </p:nvCxnSpPr>
            <p:spPr>
              <a:xfrm rot="10800000">
                <a:off x="142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6" name="Google Shape;756;p31"/>
              <p:cNvCxnSpPr/>
              <p:nvPr/>
            </p:nvCxnSpPr>
            <p:spPr>
              <a:xfrm rot="10800000">
                <a:off x="1471"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7" name="Google Shape;757;p31"/>
              <p:cNvCxnSpPr/>
              <p:nvPr/>
            </p:nvCxnSpPr>
            <p:spPr>
              <a:xfrm rot="10800000">
                <a:off x="1514"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8" name="Google Shape;758;p31"/>
              <p:cNvCxnSpPr/>
              <p:nvPr/>
            </p:nvCxnSpPr>
            <p:spPr>
              <a:xfrm rot="10800000">
                <a:off x="1556"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59" name="Google Shape;759;p31"/>
              <p:cNvCxnSpPr/>
              <p:nvPr/>
            </p:nvCxnSpPr>
            <p:spPr>
              <a:xfrm rot="10800000">
                <a:off x="1599"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0" name="Google Shape;760;p31"/>
              <p:cNvCxnSpPr/>
              <p:nvPr/>
            </p:nvCxnSpPr>
            <p:spPr>
              <a:xfrm rot="10800000">
                <a:off x="1642"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1" name="Google Shape;761;p31"/>
              <p:cNvCxnSpPr/>
              <p:nvPr/>
            </p:nvCxnSpPr>
            <p:spPr>
              <a:xfrm rot="10800000">
                <a:off x="1684"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2" name="Google Shape;762;p31"/>
              <p:cNvCxnSpPr/>
              <p:nvPr/>
            </p:nvCxnSpPr>
            <p:spPr>
              <a:xfrm rot="10800000">
                <a:off x="1727"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3" name="Google Shape;763;p31"/>
              <p:cNvCxnSpPr/>
              <p:nvPr/>
            </p:nvCxnSpPr>
            <p:spPr>
              <a:xfrm rot="10800000">
                <a:off x="177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4" name="Google Shape;764;p31"/>
              <p:cNvCxnSpPr/>
              <p:nvPr/>
            </p:nvCxnSpPr>
            <p:spPr>
              <a:xfrm rot="10800000">
                <a:off x="1812"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5" name="Google Shape;765;p31"/>
              <p:cNvCxnSpPr/>
              <p:nvPr/>
            </p:nvCxnSpPr>
            <p:spPr>
              <a:xfrm rot="10800000">
                <a:off x="1855"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6" name="Google Shape;766;p31"/>
              <p:cNvCxnSpPr/>
              <p:nvPr/>
            </p:nvCxnSpPr>
            <p:spPr>
              <a:xfrm rot="10800000">
                <a:off x="189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7" name="Google Shape;767;p31"/>
              <p:cNvCxnSpPr/>
              <p:nvPr/>
            </p:nvCxnSpPr>
            <p:spPr>
              <a:xfrm rot="10800000">
                <a:off x="194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8" name="Google Shape;768;p31"/>
              <p:cNvCxnSpPr/>
              <p:nvPr/>
            </p:nvCxnSpPr>
            <p:spPr>
              <a:xfrm rot="10800000">
                <a:off x="1983"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69" name="Google Shape;769;p31"/>
              <p:cNvCxnSpPr/>
              <p:nvPr/>
            </p:nvCxnSpPr>
            <p:spPr>
              <a:xfrm rot="10800000">
                <a:off x="2026"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0" name="Google Shape;770;p31"/>
              <p:cNvCxnSpPr/>
              <p:nvPr/>
            </p:nvCxnSpPr>
            <p:spPr>
              <a:xfrm rot="10800000">
                <a:off x="206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1" name="Google Shape;771;p31"/>
              <p:cNvCxnSpPr/>
              <p:nvPr/>
            </p:nvCxnSpPr>
            <p:spPr>
              <a:xfrm rot="10800000">
                <a:off x="2111"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2" name="Google Shape;772;p31"/>
              <p:cNvCxnSpPr/>
              <p:nvPr/>
            </p:nvCxnSpPr>
            <p:spPr>
              <a:xfrm rot="10800000">
                <a:off x="2154"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3" name="Google Shape;773;p31"/>
              <p:cNvCxnSpPr/>
              <p:nvPr/>
            </p:nvCxnSpPr>
            <p:spPr>
              <a:xfrm rot="10800000">
                <a:off x="2196"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4" name="Google Shape;774;p31"/>
              <p:cNvCxnSpPr/>
              <p:nvPr/>
            </p:nvCxnSpPr>
            <p:spPr>
              <a:xfrm rot="10800000">
                <a:off x="2239"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5" name="Google Shape;775;p31"/>
              <p:cNvCxnSpPr/>
              <p:nvPr/>
            </p:nvCxnSpPr>
            <p:spPr>
              <a:xfrm rot="10800000">
                <a:off x="2282"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6" name="Google Shape;776;p31"/>
              <p:cNvCxnSpPr/>
              <p:nvPr/>
            </p:nvCxnSpPr>
            <p:spPr>
              <a:xfrm rot="10800000">
                <a:off x="2324"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7" name="Google Shape;777;p31"/>
              <p:cNvCxnSpPr/>
              <p:nvPr/>
            </p:nvCxnSpPr>
            <p:spPr>
              <a:xfrm rot="10800000">
                <a:off x="2367"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8" name="Google Shape;778;p31"/>
              <p:cNvCxnSpPr/>
              <p:nvPr/>
            </p:nvCxnSpPr>
            <p:spPr>
              <a:xfrm rot="10800000">
                <a:off x="241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79" name="Google Shape;779;p31"/>
              <p:cNvCxnSpPr/>
              <p:nvPr/>
            </p:nvCxnSpPr>
            <p:spPr>
              <a:xfrm rot="10800000">
                <a:off x="2452"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0" name="Google Shape;780;p31"/>
              <p:cNvCxnSpPr/>
              <p:nvPr/>
            </p:nvCxnSpPr>
            <p:spPr>
              <a:xfrm rot="10800000">
                <a:off x="2495"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1" name="Google Shape;781;p31"/>
              <p:cNvCxnSpPr/>
              <p:nvPr/>
            </p:nvCxnSpPr>
            <p:spPr>
              <a:xfrm rot="10800000">
                <a:off x="253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2" name="Google Shape;782;p31"/>
              <p:cNvCxnSpPr/>
              <p:nvPr/>
            </p:nvCxnSpPr>
            <p:spPr>
              <a:xfrm rot="10800000">
                <a:off x="2580"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3" name="Google Shape;783;p31"/>
              <p:cNvCxnSpPr/>
              <p:nvPr/>
            </p:nvCxnSpPr>
            <p:spPr>
              <a:xfrm rot="10800000">
                <a:off x="2623"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4" name="Google Shape;784;p31"/>
              <p:cNvCxnSpPr/>
              <p:nvPr/>
            </p:nvCxnSpPr>
            <p:spPr>
              <a:xfrm rot="10800000">
                <a:off x="2666"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5" name="Google Shape;785;p31"/>
              <p:cNvCxnSpPr/>
              <p:nvPr/>
            </p:nvCxnSpPr>
            <p:spPr>
              <a:xfrm rot="10800000">
                <a:off x="2708"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6" name="Google Shape;786;p31"/>
              <p:cNvCxnSpPr/>
              <p:nvPr/>
            </p:nvCxnSpPr>
            <p:spPr>
              <a:xfrm rot="10800000">
                <a:off x="2751"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7" name="Google Shape;787;p31"/>
              <p:cNvCxnSpPr/>
              <p:nvPr/>
            </p:nvCxnSpPr>
            <p:spPr>
              <a:xfrm rot="10800000">
                <a:off x="2794" y="2902"/>
                <a:ext cx="0" cy="11"/>
              </a:xfrm>
              <a:prstGeom prst="straightConnector1">
                <a:avLst/>
              </a:prstGeom>
              <a:noFill/>
              <a:ln cap="flat" cmpd="sng" w="9525">
                <a:solidFill>
                  <a:srgbClr val="000000"/>
                </a:solidFill>
                <a:prstDash val="solid"/>
                <a:round/>
                <a:headEnd len="med" w="med" type="none"/>
                <a:tailEnd len="med" w="med" type="none"/>
              </a:ln>
            </p:spPr>
          </p:cxnSp>
          <p:cxnSp>
            <p:nvCxnSpPr>
              <p:cNvPr id="788" name="Google Shape;788;p31"/>
              <p:cNvCxnSpPr/>
              <p:nvPr/>
            </p:nvCxnSpPr>
            <p:spPr>
              <a:xfrm rot="10800000">
                <a:off x="2836" y="2902"/>
                <a:ext cx="0" cy="11"/>
              </a:xfrm>
              <a:prstGeom prst="straightConnector1">
                <a:avLst/>
              </a:prstGeom>
              <a:noFill/>
              <a:ln cap="flat" cmpd="sng" w="9525">
                <a:solidFill>
                  <a:srgbClr val="000000"/>
                </a:solidFill>
                <a:prstDash val="solid"/>
                <a:round/>
                <a:headEnd len="med" w="med" type="none"/>
                <a:tailEnd len="med" w="med" type="none"/>
              </a:ln>
            </p:spPr>
          </p:cxnSp>
          <p:sp>
            <p:nvSpPr>
              <p:cNvPr id="789" name="Google Shape;789;p31"/>
              <p:cNvSpPr/>
              <p:nvPr/>
            </p:nvSpPr>
            <p:spPr>
              <a:xfrm>
                <a:off x="1212"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13.00</a:t>
                </a:r>
                <a:endParaRPr b="0" i="0" sz="2400" u="none" cap="none" strike="noStrike">
                  <a:solidFill>
                    <a:schemeClr val="dk1"/>
                  </a:solidFill>
                  <a:latin typeface="Arial"/>
                  <a:ea typeface="Arial"/>
                  <a:cs typeface="Arial"/>
                  <a:sym typeface="Arial"/>
                </a:endParaRPr>
              </a:p>
            </p:txBody>
          </p:sp>
          <p:sp>
            <p:nvSpPr>
              <p:cNvPr id="790" name="Google Shape;790;p31"/>
              <p:cNvSpPr/>
              <p:nvPr/>
            </p:nvSpPr>
            <p:spPr>
              <a:xfrm>
                <a:off x="1426"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13.20</a:t>
                </a:r>
                <a:endParaRPr b="0" i="0" sz="2400" u="none" cap="none" strike="noStrike">
                  <a:solidFill>
                    <a:schemeClr val="dk1"/>
                  </a:solidFill>
                  <a:latin typeface="Arial"/>
                  <a:ea typeface="Arial"/>
                  <a:cs typeface="Arial"/>
                  <a:sym typeface="Arial"/>
                </a:endParaRPr>
              </a:p>
            </p:txBody>
          </p:sp>
          <p:sp>
            <p:nvSpPr>
              <p:cNvPr id="791" name="Google Shape;791;p31"/>
              <p:cNvSpPr/>
              <p:nvPr/>
            </p:nvSpPr>
            <p:spPr>
              <a:xfrm>
                <a:off x="1639"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13.40</a:t>
                </a:r>
                <a:endParaRPr b="0" i="0" sz="2400" u="none" cap="none" strike="noStrike">
                  <a:solidFill>
                    <a:schemeClr val="dk1"/>
                  </a:solidFill>
                  <a:latin typeface="Arial"/>
                  <a:ea typeface="Arial"/>
                  <a:cs typeface="Arial"/>
                  <a:sym typeface="Arial"/>
                </a:endParaRPr>
              </a:p>
            </p:txBody>
          </p:sp>
          <p:sp>
            <p:nvSpPr>
              <p:cNvPr id="792" name="Google Shape;792;p31"/>
              <p:cNvSpPr/>
              <p:nvPr/>
            </p:nvSpPr>
            <p:spPr>
              <a:xfrm>
                <a:off x="1852"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13.60</a:t>
                </a:r>
                <a:endParaRPr b="0" i="0" sz="2400" u="none" cap="none" strike="noStrike">
                  <a:solidFill>
                    <a:schemeClr val="dk1"/>
                  </a:solidFill>
                  <a:latin typeface="Arial"/>
                  <a:ea typeface="Arial"/>
                  <a:cs typeface="Arial"/>
                  <a:sym typeface="Arial"/>
                </a:endParaRPr>
              </a:p>
            </p:txBody>
          </p:sp>
          <p:sp>
            <p:nvSpPr>
              <p:cNvPr id="793" name="Google Shape;793;p31"/>
              <p:cNvSpPr/>
              <p:nvPr/>
            </p:nvSpPr>
            <p:spPr>
              <a:xfrm>
                <a:off x="2066"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13.80</a:t>
                </a:r>
                <a:endParaRPr b="0" i="0" sz="2400" u="none" cap="none" strike="noStrike">
                  <a:solidFill>
                    <a:schemeClr val="dk1"/>
                  </a:solidFill>
                  <a:latin typeface="Arial"/>
                  <a:ea typeface="Arial"/>
                  <a:cs typeface="Arial"/>
                  <a:sym typeface="Arial"/>
                </a:endParaRPr>
              </a:p>
            </p:txBody>
          </p:sp>
          <p:sp>
            <p:nvSpPr>
              <p:cNvPr id="794" name="Google Shape;794;p31"/>
              <p:cNvSpPr/>
              <p:nvPr/>
            </p:nvSpPr>
            <p:spPr>
              <a:xfrm>
                <a:off x="2279"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14.00</a:t>
                </a:r>
                <a:endParaRPr b="0" i="0" sz="2400" u="none" cap="none" strike="noStrike">
                  <a:solidFill>
                    <a:schemeClr val="dk1"/>
                  </a:solidFill>
                  <a:latin typeface="Arial"/>
                  <a:ea typeface="Arial"/>
                  <a:cs typeface="Arial"/>
                  <a:sym typeface="Arial"/>
                </a:endParaRPr>
              </a:p>
            </p:txBody>
          </p:sp>
          <p:sp>
            <p:nvSpPr>
              <p:cNvPr id="795" name="Google Shape;795;p31"/>
              <p:cNvSpPr/>
              <p:nvPr/>
            </p:nvSpPr>
            <p:spPr>
              <a:xfrm>
                <a:off x="2492" y="2925"/>
                <a:ext cx="16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14.20</a:t>
                </a:r>
                <a:endParaRPr b="0" i="0" sz="2400" u="none" cap="none" strike="noStrike">
                  <a:solidFill>
                    <a:schemeClr val="dk1"/>
                  </a:solidFill>
                  <a:latin typeface="Arial"/>
                  <a:ea typeface="Arial"/>
                  <a:cs typeface="Arial"/>
                  <a:sym typeface="Arial"/>
                </a:endParaRPr>
              </a:p>
            </p:txBody>
          </p:sp>
          <p:cxnSp>
            <p:nvCxnSpPr>
              <p:cNvPr id="796" name="Google Shape;796;p31"/>
              <p:cNvCxnSpPr/>
              <p:nvPr/>
            </p:nvCxnSpPr>
            <p:spPr>
              <a:xfrm rot="10800000">
                <a:off x="1300"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797" name="Google Shape;797;p31"/>
              <p:cNvCxnSpPr/>
              <p:nvPr/>
            </p:nvCxnSpPr>
            <p:spPr>
              <a:xfrm rot="10800000">
                <a:off x="1514"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798" name="Google Shape;798;p31"/>
              <p:cNvCxnSpPr/>
              <p:nvPr/>
            </p:nvCxnSpPr>
            <p:spPr>
              <a:xfrm rot="10800000">
                <a:off x="1727"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799" name="Google Shape;799;p31"/>
              <p:cNvCxnSpPr/>
              <p:nvPr/>
            </p:nvCxnSpPr>
            <p:spPr>
              <a:xfrm rot="10800000">
                <a:off x="1940"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800" name="Google Shape;800;p31"/>
              <p:cNvCxnSpPr/>
              <p:nvPr/>
            </p:nvCxnSpPr>
            <p:spPr>
              <a:xfrm rot="10800000">
                <a:off x="2154"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801" name="Google Shape;801;p31"/>
              <p:cNvCxnSpPr/>
              <p:nvPr/>
            </p:nvCxnSpPr>
            <p:spPr>
              <a:xfrm rot="10800000">
                <a:off x="2367"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802" name="Google Shape;802;p31"/>
              <p:cNvCxnSpPr/>
              <p:nvPr/>
            </p:nvCxnSpPr>
            <p:spPr>
              <a:xfrm rot="10800000">
                <a:off x="2580"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803" name="Google Shape;803;p31"/>
              <p:cNvCxnSpPr/>
              <p:nvPr/>
            </p:nvCxnSpPr>
            <p:spPr>
              <a:xfrm rot="10800000">
                <a:off x="2794" y="2902"/>
                <a:ext cx="0" cy="23"/>
              </a:xfrm>
              <a:prstGeom prst="straightConnector1">
                <a:avLst/>
              </a:prstGeom>
              <a:noFill/>
              <a:ln cap="flat" cmpd="sng" w="9525">
                <a:solidFill>
                  <a:srgbClr val="000000"/>
                </a:solidFill>
                <a:prstDash val="solid"/>
                <a:round/>
                <a:headEnd len="med" w="med" type="none"/>
                <a:tailEnd len="med" w="med" type="none"/>
              </a:ln>
            </p:spPr>
          </p:cxnSp>
          <p:cxnSp>
            <p:nvCxnSpPr>
              <p:cNvPr id="804" name="Google Shape;804;p31"/>
              <p:cNvCxnSpPr/>
              <p:nvPr/>
            </p:nvCxnSpPr>
            <p:spPr>
              <a:xfrm rot="10800000">
                <a:off x="1119" y="1886"/>
                <a:ext cx="0" cy="1016"/>
              </a:xfrm>
              <a:prstGeom prst="straightConnector1">
                <a:avLst/>
              </a:prstGeom>
              <a:noFill/>
              <a:ln cap="flat" cmpd="sng" w="9525">
                <a:solidFill>
                  <a:srgbClr val="000000"/>
                </a:solidFill>
                <a:prstDash val="solid"/>
                <a:round/>
                <a:headEnd len="med" w="med" type="none"/>
                <a:tailEnd len="med" w="med" type="none"/>
              </a:ln>
            </p:spPr>
          </p:cxnSp>
          <p:cxnSp>
            <p:nvCxnSpPr>
              <p:cNvPr id="805" name="Google Shape;805;p31"/>
              <p:cNvCxnSpPr/>
              <p:nvPr/>
            </p:nvCxnSpPr>
            <p:spPr>
              <a:xfrm>
                <a:off x="1116" y="2902"/>
                <a:ext cx="3" cy="0"/>
              </a:xfrm>
              <a:prstGeom prst="straightConnector1">
                <a:avLst/>
              </a:prstGeom>
              <a:noFill/>
              <a:ln cap="flat" cmpd="sng" w="9525">
                <a:solidFill>
                  <a:srgbClr val="000000"/>
                </a:solidFill>
                <a:prstDash val="solid"/>
                <a:round/>
                <a:headEnd len="med" w="med" type="none"/>
                <a:tailEnd len="med" w="med" type="none"/>
              </a:ln>
            </p:spPr>
          </p:cxnSp>
          <p:cxnSp>
            <p:nvCxnSpPr>
              <p:cNvPr id="806" name="Google Shape;806;p31"/>
              <p:cNvCxnSpPr/>
              <p:nvPr/>
            </p:nvCxnSpPr>
            <p:spPr>
              <a:xfrm>
                <a:off x="1116" y="2870"/>
                <a:ext cx="3" cy="0"/>
              </a:xfrm>
              <a:prstGeom prst="straightConnector1">
                <a:avLst/>
              </a:prstGeom>
              <a:noFill/>
              <a:ln cap="flat" cmpd="sng" w="9525">
                <a:solidFill>
                  <a:srgbClr val="000000"/>
                </a:solidFill>
                <a:prstDash val="solid"/>
                <a:round/>
                <a:headEnd len="med" w="med" type="none"/>
                <a:tailEnd len="med" w="med" type="none"/>
              </a:ln>
            </p:spPr>
          </p:cxnSp>
          <p:cxnSp>
            <p:nvCxnSpPr>
              <p:cNvPr id="807" name="Google Shape;807;p31"/>
              <p:cNvCxnSpPr/>
              <p:nvPr/>
            </p:nvCxnSpPr>
            <p:spPr>
              <a:xfrm>
                <a:off x="1116" y="2838"/>
                <a:ext cx="3" cy="0"/>
              </a:xfrm>
              <a:prstGeom prst="straightConnector1">
                <a:avLst/>
              </a:prstGeom>
              <a:noFill/>
              <a:ln cap="flat" cmpd="sng" w="9525">
                <a:solidFill>
                  <a:srgbClr val="000000"/>
                </a:solidFill>
                <a:prstDash val="solid"/>
                <a:round/>
                <a:headEnd len="med" w="med" type="none"/>
                <a:tailEnd len="med" w="med" type="none"/>
              </a:ln>
            </p:spPr>
          </p:cxnSp>
          <p:cxnSp>
            <p:nvCxnSpPr>
              <p:cNvPr id="808" name="Google Shape;808;p31"/>
              <p:cNvCxnSpPr/>
              <p:nvPr/>
            </p:nvCxnSpPr>
            <p:spPr>
              <a:xfrm>
                <a:off x="1116" y="2807"/>
                <a:ext cx="3" cy="0"/>
              </a:xfrm>
              <a:prstGeom prst="straightConnector1">
                <a:avLst/>
              </a:prstGeom>
              <a:noFill/>
              <a:ln cap="flat" cmpd="sng" w="9525">
                <a:solidFill>
                  <a:srgbClr val="000000"/>
                </a:solidFill>
                <a:prstDash val="solid"/>
                <a:round/>
                <a:headEnd len="med" w="med" type="none"/>
                <a:tailEnd len="med" w="med" type="none"/>
              </a:ln>
            </p:spPr>
          </p:cxnSp>
          <p:cxnSp>
            <p:nvCxnSpPr>
              <p:cNvPr id="809" name="Google Shape;809;p31"/>
              <p:cNvCxnSpPr/>
              <p:nvPr/>
            </p:nvCxnSpPr>
            <p:spPr>
              <a:xfrm>
                <a:off x="1116" y="2775"/>
                <a:ext cx="3" cy="0"/>
              </a:xfrm>
              <a:prstGeom prst="straightConnector1">
                <a:avLst/>
              </a:prstGeom>
              <a:noFill/>
              <a:ln cap="flat" cmpd="sng" w="9525">
                <a:solidFill>
                  <a:srgbClr val="000000"/>
                </a:solidFill>
                <a:prstDash val="solid"/>
                <a:round/>
                <a:headEnd len="med" w="med" type="none"/>
                <a:tailEnd len="med" w="med" type="none"/>
              </a:ln>
            </p:spPr>
          </p:cxnSp>
          <p:cxnSp>
            <p:nvCxnSpPr>
              <p:cNvPr id="810" name="Google Shape;810;p31"/>
              <p:cNvCxnSpPr/>
              <p:nvPr/>
            </p:nvCxnSpPr>
            <p:spPr>
              <a:xfrm>
                <a:off x="1116" y="2743"/>
                <a:ext cx="3" cy="0"/>
              </a:xfrm>
              <a:prstGeom prst="straightConnector1">
                <a:avLst/>
              </a:prstGeom>
              <a:noFill/>
              <a:ln cap="flat" cmpd="sng" w="9525">
                <a:solidFill>
                  <a:srgbClr val="000000"/>
                </a:solidFill>
                <a:prstDash val="solid"/>
                <a:round/>
                <a:headEnd len="med" w="med" type="none"/>
                <a:tailEnd len="med" w="med" type="none"/>
              </a:ln>
            </p:spPr>
          </p:cxnSp>
          <p:cxnSp>
            <p:nvCxnSpPr>
              <p:cNvPr id="811" name="Google Shape;811;p31"/>
              <p:cNvCxnSpPr/>
              <p:nvPr/>
            </p:nvCxnSpPr>
            <p:spPr>
              <a:xfrm>
                <a:off x="1116" y="2711"/>
                <a:ext cx="3" cy="0"/>
              </a:xfrm>
              <a:prstGeom prst="straightConnector1">
                <a:avLst/>
              </a:prstGeom>
              <a:noFill/>
              <a:ln cap="flat" cmpd="sng" w="9525">
                <a:solidFill>
                  <a:srgbClr val="000000"/>
                </a:solidFill>
                <a:prstDash val="solid"/>
                <a:round/>
                <a:headEnd len="med" w="med" type="none"/>
                <a:tailEnd len="med" w="med" type="none"/>
              </a:ln>
            </p:spPr>
          </p:cxnSp>
          <p:cxnSp>
            <p:nvCxnSpPr>
              <p:cNvPr id="812" name="Google Shape;812;p31"/>
              <p:cNvCxnSpPr/>
              <p:nvPr/>
            </p:nvCxnSpPr>
            <p:spPr>
              <a:xfrm>
                <a:off x="1116" y="2680"/>
                <a:ext cx="3" cy="0"/>
              </a:xfrm>
              <a:prstGeom prst="straightConnector1">
                <a:avLst/>
              </a:prstGeom>
              <a:noFill/>
              <a:ln cap="flat" cmpd="sng" w="9525">
                <a:solidFill>
                  <a:srgbClr val="000000"/>
                </a:solidFill>
                <a:prstDash val="solid"/>
                <a:round/>
                <a:headEnd len="med" w="med" type="none"/>
                <a:tailEnd len="med" w="med" type="none"/>
              </a:ln>
            </p:spPr>
          </p:cxnSp>
          <p:cxnSp>
            <p:nvCxnSpPr>
              <p:cNvPr id="813" name="Google Shape;813;p31"/>
              <p:cNvCxnSpPr/>
              <p:nvPr/>
            </p:nvCxnSpPr>
            <p:spPr>
              <a:xfrm>
                <a:off x="1116" y="2648"/>
                <a:ext cx="3" cy="0"/>
              </a:xfrm>
              <a:prstGeom prst="straightConnector1">
                <a:avLst/>
              </a:prstGeom>
              <a:noFill/>
              <a:ln cap="flat" cmpd="sng" w="9525">
                <a:solidFill>
                  <a:srgbClr val="000000"/>
                </a:solidFill>
                <a:prstDash val="solid"/>
                <a:round/>
                <a:headEnd len="med" w="med" type="none"/>
                <a:tailEnd len="med" w="med" type="none"/>
              </a:ln>
            </p:spPr>
          </p:cxnSp>
          <p:cxnSp>
            <p:nvCxnSpPr>
              <p:cNvPr id="814" name="Google Shape;814;p31"/>
              <p:cNvCxnSpPr/>
              <p:nvPr/>
            </p:nvCxnSpPr>
            <p:spPr>
              <a:xfrm>
                <a:off x="1116" y="2616"/>
                <a:ext cx="3" cy="0"/>
              </a:xfrm>
              <a:prstGeom prst="straightConnector1">
                <a:avLst/>
              </a:prstGeom>
              <a:noFill/>
              <a:ln cap="flat" cmpd="sng" w="9525">
                <a:solidFill>
                  <a:srgbClr val="000000"/>
                </a:solidFill>
                <a:prstDash val="solid"/>
                <a:round/>
                <a:headEnd len="med" w="med" type="none"/>
                <a:tailEnd len="med" w="med" type="none"/>
              </a:ln>
            </p:spPr>
          </p:cxnSp>
          <p:cxnSp>
            <p:nvCxnSpPr>
              <p:cNvPr id="815" name="Google Shape;815;p31"/>
              <p:cNvCxnSpPr/>
              <p:nvPr/>
            </p:nvCxnSpPr>
            <p:spPr>
              <a:xfrm>
                <a:off x="1116" y="2584"/>
                <a:ext cx="3" cy="0"/>
              </a:xfrm>
              <a:prstGeom prst="straightConnector1">
                <a:avLst/>
              </a:prstGeom>
              <a:noFill/>
              <a:ln cap="flat" cmpd="sng" w="9525">
                <a:solidFill>
                  <a:srgbClr val="000000"/>
                </a:solidFill>
                <a:prstDash val="solid"/>
                <a:round/>
                <a:headEnd len="med" w="med" type="none"/>
                <a:tailEnd len="med" w="med" type="none"/>
              </a:ln>
            </p:spPr>
          </p:cxnSp>
          <p:cxnSp>
            <p:nvCxnSpPr>
              <p:cNvPr id="816" name="Google Shape;816;p31"/>
              <p:cNvCxnSpPr/>
              <p:nvPr/>
            </p:nvCxnSpPr>
            <p:spPr>
              <a:xfrm>
                <a:off x="1116" y="2553"/>
                <a:ext cx="3" cy="0"/>
              </a:xfrm>
              <a:prstGeom prst="straightConnector1">
                <a:avLst/>
              </a:prstGeom>
              <a:noFill/>
              <a:ln cap="flat" cmpd="sng" w="9525">
                <a:solidFill>
                  <a:srgbClr val="000000"/>
                </a:solidFill>
                <a:prstDash val="solid"/>
                <a:round/>
                <a:headEnd len="med" w="med" type="none"/>
                <a:tailEnd len="med" w="med" type="none"/>
              </a:ln>
            </p:spPr>
          </p:cxnSp>
          <p:cxnSp>
            <p:nvCxnSpPr>
              <p:cNvPr id="817" name="Google Shape;817;p31"/>
              <p:cNvCxnSpPr/>
              <p:nvPr/>
            </p:nvCxnSpPr>
            <p:spPr>
              <a:xfrm>
                <a:off x="1116" y="2521"/>
                <a:ext cx="3" cy="0"/>
              </a:xfrm>
              <a:prstGeom prst="straightConnector1">
                <a:avLst/>
              </a:prstGeom>
              <a:noFill/>
              <a:ln cap="flat" cmpd="sng" w="9525">
                <a:solidFill>
                  <a:srgbClr val="000000"/>
                </a:solidFill>
                <a:prstDash val="solid"/>
                <a:round/>
                <a:headEnd len="med" w="med" type="none"/>
                <a:tailEnd len="med" w="med" type="none"/>
              </a:ln>
            </p:spPr>
          </p:cxnSp>
          <p:cxnSp>
            <p:nvCxnSpPr>
              <p:cNvPr id="818" name="Google Shape;818;p31"/>
              <p:cNvCxnSpPr/>
              <p:nvPr/>
            </p:nvCxnSpPr>
            <p:spPr>
              <a:xfrm>
                <a:off x="1116" y="2489"/>
                <a:ext cx="3" cy="0"/>
              </a:xfrm>
              <a:prstGeom prst="straightConnector1">
                <a:avLst/>
              </a:prstGeom>
              <a:noFill/>
              <a:ln cap="flat" cmpd="sng" w="9525">
                <a:solidFill>
                  <a:srgbClr val="000000"/>
                </a:solidFill>
                <a:prstDash val="solid"/>
                <a:round/>
                <a:headEnd len="med" w="med" type="none"/>
                <a:tailEnd len="med" w="med" type="none"/>
              </a:ln>
            </p:spPr>
          </p:cxnSp>
          <p:cxnSp>
            <p:nvCxnSpPr>
              <p:cNvPr id="819" name="Google Shape;819;p31"/>
              <p:cNvCxnSpPr/>
              <p:nvPr/>
            </p:nvCxnSpPr>
            <p:spPr>
              <a:xfrm>
                <a:off x="1116" y="2457"/>
                <a:ext cx="3" cy="0"/>
              </a:xfrm>
              <a:prstGeom prst="straightConnector1">
                <a:avLst/>
              </a:prstGeom>
              <a:noFill/>
              <a:ln cap="flat" cmpd="sng" w="9525">
                <a:solidFill>
                  <a:srgbClr val="000000"/>
                </a:solidFill>
                <a:prstDash val="solid"/>
                <a:round/>
                <a:headEnd len="med" w="med" type="none"/>
                <a:tailEnd len="med" w="med" type="none"/>
              </a:ln>
            </p:spPr>
          </p:cxnSp>
          <p:cxnSp>
            <p:nvCxnSpPr>
              <p:cNvPr id="820" name="Google Shape;820;p31"/>
              <p:cNvCxnSpPr/>
              <p:nvPr/>
            </p:nvCxnSpPr>
            <p:spPr>
              <a:xfrm>
                <a:off x="1116" y="2425"/>
                <a:ext cx="3" cy="0"/>
              </a:xfrm>
              <a:prstGeom prst="straightConnector1">
                <a:avLst/>
              </a:prstGeom>
              <a:noFill/>
              <a:ln cap="flat" cmpd="sng" w="9525">
                <a:solidFill>
                  <a:srgbClr val="000000"/>
                </a:solidFill>
                <a:prstDash val="solid"/>
                <a:round/>
                <a:headEnd len="med" w="med" type="none"/>
                <a:tailEnd len="med" w="med" type="none"/>
              </a:ln>
            </p:spPr>
          </p:cxnSp>
          <p:cxnSp>
            <p:nvCxnSpPr>
              <p:cNvPr id="821" name="Google Shape;821;p31"/>
              <p:cNvCxnSpPr/>
              <p:nvPr/>
            </p:nvCxnSpPr>
            <p:spPr>
              <a:xfrm>
                <a:off x="1116" y="2394"/>
                <a:ext cx="3" cy="0"/>
              </a:xfrm>
              <a:prstGeom prst="straightConnector1">
                <a:avLst/>
              </a:prstGeom>
              <a:noFill/>
              <a:ln cap="flat" cmpd="sng" w="9525">
                <a:solidFill>
                  <a:srgbClr val="000000"/>
                </a:solidFill>
                <a:prstDash val="solid"/>
                <a:round/>
                <a:headEnd len="med" w="med" type="none"/>
                <a:tailEnd len="med" w="med" type="none"/>
              </a:ln>
            </p:spPr>
          </p:cxnSp>
          <p:cxnSp>
            <p:nvCxnSpPr>
              <p:cNvPr id="822" name="Google Shape;822;p31"/>
              <p:cNvCxnSpPr/>
              <p:nvPr/>
            </p:nvCxnSpPr>
            <p:spPr>
              <a:xfrm>
                <a:off x="1116" y="2362"/>
                <a:ext cx="3" cy="0"/>
              </a:xfrm>
              <a:prstGeom prst="straightConnector1">
                <a:avLst/>
              </a:prstGeom>
              <a:noFill/>
              <a:ln cap="flat" cmpd="sng" w="9525">
                <a:solidFill>
                  <a:srgbClr val="000000"/>
                </a:solidFill>
                <a:prstDash val="solid"/>
                <a:round/>
                <a:headEnd len="med" w="med" type="none"/>
                <a:tailEnd len="med" w="med" type="none"/>
              </a:ln>
            </p:spPr>
          </p:cxnSp>
          <p:cxnSp>
            <p:nvCxnSpPr>
              <p:cNvPr id="823" name="Google Shape;823;p31"/>
              <p:cNvCxnSpPr/>
              <p:nvPr/>
            </p:nvCxnSpPr>
            <p:spPr>
              <a:xfrm>
                <a:off x="1116" y="2330"/>
                <a:ext cx="3" cy="0"/>
              </a:xfrm>
              <a:prstGeom prst="straightConnector1">
                <a:avLst/>
              </a:prstGeom>
              <a:noFill/>
              <a:ln cap="flat" cmpd="sng" w="9525">
                <a:solidFill>
                  <a:srgbClr val="000000"/>
                </a:solidFill>
                <a:prstDash val="solid"/>
                <a:round/>
                <a:headEnd len="med" w="med" type="none"/>
                <a:tailEnd len="med" w="med" type="none"/>
              </a:ln>
            </p:spPr>
          </p:cxnSp>
          <p:cxnSp>
            <p:nvCxnSpPr>
              <p:cNvPr id="824" name="Google Shape;824;p31"/>
              <p:cNvCxnSpPr/>
              <p:nvPr/>
            </p:nvCxnSpPr>
            <p:spPr>
              <a:xfrm>
                <a:off x="1116" y="2298"/>
                <a:ext cx="3" cy="0"/>
              </a:xfrm>
              <a:prstGeom prst="straightConnector1">
                <a:avLst/>
              </a:prstGeom>
              <a:noFill/>
              <a:ln cap="flat" cmpd="sng" w="9525">
                <a:solidFill>
                  <a:srgbClr val="000000"/>
                </a:solidFill>
                <a:prstDash val="solid"/>
                <a:round/>
                <a:headEnd len="med" w="med" type="none"/>
                <a:tailEnd len="med" w="med" type="none"/>
              </a:ln>
            </p:spPr>
          </p:cxnSp>
          <p:cxnSp>
            <p:nvCxnSpPr>
              <p:cNvPr id="825" name="Google Shape;825;p31"/>
              <p:cNvCxnSpPr/>
              <p:nvPr/>
            </p:nvCxnSpPr>
            <p:spPr>
              <a:xfrm>
                <a:off x="1116" y="2267"/>
                <a:ext cx="3" cy="0"/>
              </a:xfrm>
              <a:prstGeom prst="straightConnector1">
                <a:avLst/>
              </a:prstGeom>
              <a:noFill/>
              <a:ln cap="flat" cmpd="sng" w="9525">
                <a:solidFill>
                  <a:srgbClr val="000000"/>
                </a:solidFill>
                <a:prstDash val="solid"/>
                <a:round/>
                <a:headEnd len="med" w="med" type="none"/>
                <a:tailEnd len="med" w="med" type="none"/>
              </a:ln>
            </p:spPr>
          </p:cxnSp>
          <p:cxnSp>
            <p:nvCxnSpPr>
              <p:cNvPr id="826" name="Google Shape;826;p31"/>
              <p:cNvCxnSpPr/>
              <p:nvPr/>
            </p:nvCxnSpPr>
            <p:spPr>
              <a:xfrm>
                <a:off x="1116" y="2235"/>
                <a:ext cx="3" cy="0"/>
              </a:xfrm>
              <a:prstGeom prst="straightConnector1">
                <a:avLst/>
              </a:prstGeom>
              <a:noFill/>
              <a:ln cap="flat" cmpd="sng" w="9525">
                <a:solidFill>
                  <a:srgbClr val="000000"/>
                </a:solidFill>
                <a:prstDash val="solid"/>
                <a:round/>
                <a:headEnd len="med" w="med" type="none"/>
                <a:tailEnd len="med" w="med" type="none"/>
              </a:ln>
            </p:spPr>
          </p:cxnSp>
          <p:cxnSp>
            <p:nvCxnSpPr>
              <p:cNvPr id="827" name="Google Shape;827;p31"/>
              <p:cNvCxnSpPr/>
              <p:nvPr/>
            </p:nvCxnSpPr>
            <p:spPr>
              <a:xfrm>
                <a:off x="1116" y="2203"/>
                <a:ext cx="3" cy="0"/>
              </a:xfrm>
              <a:prstGeom prst="straightConnector1">
                <a:avLst/>
              </a:prstGeom>
              <a:noFill/>
              <a:ln cap="flat" cmpd="sng" w="9525">
                <a:solidFill>
                  <a:srgbClr val="000000"/>
                </a:solidFill>
                <a:prstDash val="solid"/>
                <a:round/>
                <a:headEnd len="med" w="med" type="none"/>
                <a:tailEnd len="med" w="med" type="none"/>
              </a:ln>
            </p:spPr>
          </p:cxnSp>
          <p:cxnSp>
            <p:nvCxnSpPr>
              <p:cNvPr id="828" name="Google Shape;828;p31"/>
              <p:cNvCxnSpPr/>
              <p:nvPr/>
            </p:nvCxnSpPr>
            <p:spPr>
              <a:xfrm>
                <a:off x="1116" y="2171"/>
                <a:ext cx="3" cy="0"/>
              </a:xfrm>
              <a:prstGeom prst="straightConnector1">
                <a:avLst/>
              </a:prstGeom>
              <a:noFill/>
              <a:ln cap="flat" cmpd="sng" w="9525">
                <a:solidFill>
                  <a:srgbClr val="000000"/>
                </a:solidFill>
                <a:prstDash val="solid"/>
                <a:round/>
                <a:headEnd len="med" w="med" type="none"/>
                <a:tailEnd len="med" w="med" type="none"/>
              </a:ln>
            </p:spPr>
          </p:cxnSp>
          <p:cxnSp>
            <p:nvCxnSpPr>
              <p:cNvPr id="829" name="Google Shape;829;p31"/>
              <p:cNvCxnSpPr/>
              <p:nvPr/>
            </p:nvCxnSpPr>
            <p:spPr>
              <a:xfrm>
                <a:off x="1116" y="2140"/>
                <a:ext cx="3" cy="0"/>
              </a:xfrm>
              <a:prstGeom prst="straightConnector1">
                <a:avLst/>
              </a:prstGeom>
              <a:noFill/>
              <a:ln cap="flat" cmpd="sng" w="9525">
                <a:solidFill>
                  <a:srgbClr val="000000"/>
                </a:solidFill>
                <a:prstDash val="solid"/>
                <a:round/>
                <a:headEnd len="med" w="med" type="none"/>
                <a:tailEnd len="med" w="med" type="none"/>
              </a:ln>
            </p:spPr>
          </p:cxnSp>
          <p:cxnSp>
            <p:nvCxnSpPr>
              <p:cNvPr id="830" name="Google Shape;830;p31"/>
              <p:cNvCxnSpPr/>
              <p:nvPr/>
            </p:nvCxnSpPr>
            <p:spPr>
              <a:xfrm>
                <a:off x="1116" y="2108"/>
                <a:ext cx="3" cy="0"/>
              </a:xfrm>
              <a:prstGeom prst="straightConnector1">
                <a:avLst/>
              </a:prstGeom>
              <a:noFill/>
              <a:ln cap="flat" cmpd="sng" w="9525">
                <a:solidFill>
                  <a:srgbClr val="000000"/>
                </a:solidFill>
                <a:prstDash val="solid"/>
                <a:round/>
                <a:headEnd len="med" w="med" type="none"/>
                <a:tailEnd len="med" w="med" type="none"/>
              </a:ln>
            </p:spPr>
          </p:cxnSp>
          <p:cxnSp>
            <p:nvCxnSpPr>
              <p:cNvPr id="831" name="Google Shape;831;p31"/>
              <p:cNvCxnSpPr/>
              <p:nvPr/>
            </p:nvCxnSpPr>
            <p:spPr>
              <a:xfrm>
                <a:off x="1116" y="2076"/>
                <a:ext cx="3" cy="0"/>
              </a:xfrm>
              <a:prstGeom prst="straightConnector1">
                <a:avLst/>
              </a:prstGeom>
              <a:noFill/>
              <a:ln cap="flat" cmpd="sng" w="9525">
                <a:solidFill>
                  <a:srgbClr val="000000"/>
                </a:solidFill>
                <a:prstDash val="solid"/>
                <a:round/>
                <a:headEnd len="med" w="med" type="none"/>
                <a:tailEnd len="med" w="med" type="none"/>
              </a:ln>
            </p:spPr>
          </p:cxnSp>
          <p:cxnSp>
            <p:nvCxnSpPr>
              <p:cNvPr id="832" name="Google Shape;832;p31"/>
              <p:cNvCxnSpPr/>
              <p:nvPr/>
            </p:nvCxnSpPr>
            <p:spPr>
              <a:xfrm>
                <a:off x="1116" y="2044"/>
                <a:ext cx="3" cy="0"/>
              </a:xfrm>
              <a:prstGeom prst="straightConnector1">
                <a:avLst/>
              </a:prstGeom>
              <a:noFill/>
              <a:ln cap="flat" cmpd="sng" w="9525">
                <a:solidFill>
                  <a:srgbClr val="000000"/>
                </a:solidFill>
                <a:prstDash val="solid"/>
                <a:round/>
                <a:headEnd len="med" w="med" type="none"/>
                <a:tailEnd len="med" w="med" type="none"/>
              </a:ln>
            </p:spPr>
          </p:cxnSp>
          <p:cxnSp>
            <p:nvCxnSpPr>
              <p:cNvPr id="833" name="Google Shape;833;p31"/>
              <p:cNvCxnSpPr/>
              <p:nvPr/>
            </p:nvCxnSpPr>
            <p:spPr>
              <a:xfrm>
                <a:off x="1116" y="2013"/>
                <a:ext cx="3" cy="0"/>
              </a:xfrm>
              <a:prstGeom prst="straightConnector1">
                <a:avLst/>
              </a:prstGeom>
              <a:noFill/>
              <a:ln cap="flat" cmpd="sng" w="9525">
                <a:solidFill>
                  <a:srgbClr val="000000"/>
                </a:solidFill>
                <a:prstDash val="solid"/>
                <a:round/>
                <a:headEnd len="med" w="med" type="none"/>
                <a:tailEnd len="med" w="med" type="none"/>
              </a:ln>
            </p:spPr>
          </p:cxnSp>
          <p:cxnSp>
            <p:nvCxnSpPr>
              <p:cNvPr id="834" name="Google Shape;834;p31"/>
              <p:cNvCxnSpPr/>
              <p:nvPr/>
            </p:nvCxnSpPr>
            <p:spPr>
              <a:xfrm>
                <a:off x="1116" y="1981"/>
                <a:ext cx="3" cy="0"/>
              </a:xfrm>
              <a:prstGeom prst="straightConnector1">
                <a:avLst/>
              </a:prstGeom>
              <a:noFill/>
              <a:ln cap="flat" cmpd="sng" w="9525">
                <a:solidFill>
                  <a:srgbClr val="000000"/>
                </a:solidFill>
                <a:prstDash val="solid"/>
                <a:round/>
                <a:headEnd len="med" w="med" type="none"/>
                <a:tailEnd len="med" w="med" type="none"/>
              </a:ln>
            </p:spPr>
          </p:cxnSp>
          <p:cxnSp>
            <p:nvCxnSpPr>
              <p:cNvPr id="835" name="Google Shape;835;p31"/>
              <p:cNvCxnSpPr/>
              <p:nvPr/>
            </p:nvCxnSpPr>
            <p:spPr>
              <a:xfrm>
                <a:off x="1116" y="1949"/>
                <a:ext cx="3" cy="0"/>
              </a:xfrm>
              <a:prstGeom prst="straightConnector1">
                <a:avLst/>
              </a:prstGeom>
              <a:noFill/>
              <a:ln cap="flat" cmpd="sng" w="9525">
                <a:solidFill>
                  <a:srgbClr val="000000"/>
                </a:solidFill>
                <a:prstDash val="solid"/>
                <a:round/>
                <a:headEnd len="med" w="med" type="none"/>
                <a:tailEnd len="med" w="med" type="none"/>
              </a:ln>
            </p:spPr>
          </p:cxnSp>
          <p:cxnSp>
            <p:nvCxnSpPr>
              <p:cNvPr id="836" name="Google Shape;836;p31"/>
              <p:cNvCxnSpPr/>
              <p:nvPr/>
            </p:nvCxnSpPr>
            <p:spPr>
              <a:xfrm>
                <a:off x="1116" y="1917"/>
                <a:ext cx="3" cy="0"/>
              </a:xfrm>
              <a:prstGeom prst="straightConnector1">
                <a:avLst/>
              </a:prstGeom>
              <a:noFill/>
              <a:ln cap="flat" cmpd="sng" w="9525">
                <a:solidFill>
                  <a:srgbClr val="000000"/>
                </a:solidFill>
                <a:prstDash val="solid"/>
                <a:round/>
                <a:headEnd len="med" w="med" type="none"/>
                <a:tailEnd len="med" w="med" type="none"/>
              </a:ln>
            </p:spPr>
          </p:cxnSp>
          <p:cxnSp>
            <p:nvCxnSpPr>
              <p:cNvPr id="837" name="Google Shape;837;p31"/>
              <p:cNvCxnSpPr/>
              <p:nvPr/>
            </p:nvCxnSpPr>
            <p:spPr>
              <a:xfrm>
                <a:off x="1113" y="2902"/>
                <a:ext cx="6" cy="0"/>
              </a:xfrm>
              <a:prstGeom prst="straightConnector1">
                <a:avLst/>
              </a:prstGeom>
              <a:noFill/>
              <a:ln cap="flat" cmpd="sng" w="9525">
                <a:solidFill>
                  <a:srgbClr val="000000"/>
                </a:solidFill>
                <a:prstDash val="solid"/>
                <a:round/>
                <a:headEnd len="med" w="med" type="none"/>
                <a:tailEnd len="med" w="med" type="none"/>
              </a:ln>
            </p:spPr>
          </p:cxnSp>
          <p:sp>
            <p:nvSpPr>
              <p:cNvPr id="838" name="Google Shape;838;p31"/>
              <p:cNvSpPr/>
              <p:nvPr/>
            </p:nvSpPr>
            <p:spPr>
              <a:xfrm>
                <a:off x="1055" y="2879"/>
                <a:ext cx="36"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0</a:t>
                </a:r>
                <a:endParaRPr b="0" i="0" sz="2400" u="none" cap="none" strike="noStrike">
                  <a:solidFill>
                    <a:schemeClr val="dk1"/>
                  </a:solidFill>
                  <a:latin typeface="Arial"/>
                  <a:ea typeface="Arial"/>
                  <a:cs typeface="Arial"/>
                  <a:sym typeface="Arial"/>
                </a:endParaRPr>
              </a:p>
            </p:txBody>
          </p:sp>
          <p:cxnSp>
            <p:nvCxnSpPr>
              <p:cNvPr id="839" name="Google Shape;839;p31"/>
              <p:cNvCxnSpPr/>
              <p:nvPr/>
            </p:nvCxnSpPr>
            <p:spPr>
              <a:xfrm>
                <a:off x="1113" y="2743"/>
                <a:ext cx="6" cy="0"/>
              </a:xfrm>
              <a:prstGeom prst="straightConnector1">
                <a:avLst/>
              </a:prstGeom>
              <a:noFill/>
              <a:ln cap="flat" cmpd="sng" w="9525">
                <a:solidFill>
                  <a:srgbClr val="000000"/>
                </a:solidFill>
                <a:prstDash val="solid"/>
                <a:round/>
                <a:headEnd len="med" w="med" type="none"/>
                <a:tailEnd len="med" w="med" type="none"/>
              </a:ln>
            </p:spPr>
          </p:cxnSp>
          <p:sp>
            <p:nvSpPr>
              <p:cNvPr id="840" name="Google Shape;840;p31"/>
              <p:cNvSpPr/>
              <p:nvPr/>
            </p:nvSpPr>
            <p:spPr>
              <a:xfrm>
                <a:off x="837" y="2706"/>
                <a:ext cx="25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5000000</a:t>
                </a:r>
                <a:endParaRPr b="0" i="0" sz="2400" u="none" cap="none" strike="noStrike">
                  <a:solidFill>
                    <a:schemeClr val="dk1"/>
                  </a:solidFill>
                  <a:latin typeface="Arial"/>
                  <a:ea typeface="Arial"/>
                  <a:cs typeface="Arial"/>
                  <a:sym typeface="Arial"/>
                </a:endParaRPr>
              </a:p>
            </p:txBody>
          </p:sp>
          <p:cxnSp>
            <p:nvCxnSpPr>
              <p:cNvPr id="841" name="Google Shape;841;p31"/>
              <p:cNvCxnSpPr/>
              <p:nvPr/>
            </p:nvCxnSpPr>
            <p:spPr>
              <a:xfrm>
                <a:off x="1113" y="2584"/>
                <a:ext cx="6" cy="0"/>
              </a:xfrm>
              <a:prstGeom prst="straightConnector1">
                <a:avLst/>
              </a:prstGeom>
              <a:noFill/>
              <a:ln cap="flat" cmpd="sng" w="9525">
                <a:solidFill>
                  <a:srgbClr val="000000"/>
                </a:solidFill>
                <a:prstDash val="solid"/>
                <a:round/>
                <a:headEnd len="med" w="med" type="none"/>
                <a:tailEnd len="med" w="med" type="none"/>
              </a:ln>
            </p:spPr>
          </p:cxnSp>
          <p:sp>
            <p:nvSpPr>
              <p:cNvPr id="842" name="Google Shape;842;p31"/>
              <p:cNvSpPr/>
              <p:nvPr/>
            </p:nvSpPr>
            <p:spPr>
              <a:xfrm>
                <a:off x="857" y="2547"/>
                <a:ext cx="23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   1e+07</a:t>
                </a:r>
                <a:endParaRPr b="0" i="0" sz="2400" u="none" cap="none" strike="noStrike">
                  <a:solidFill>
                    <a:schemeClr val="dk1"/>
                  </a:solidFill>
                  <a:latin typeface="Arial"/>
                  <a:ea typeface="Arial"/>
                  <a:cs typeface="Arial"/>
                  <a:sym typeface="Arial"/>
                </a:endParaRPr>
              </a:p>
            </p:txBody>
          </p:sp>
          <p:cxnSp>
            <p:nvCxnSpPr>
              <p:cNvPr id="843" name="Google Shape;843;p31"/>
              <p:cNvCxnSpPr/>
              <p:nvPr/>
            </p:nvCxnSpPr>
            <p:spPr>
              <a:xfrm>
                <a:off x="1113" y="2425"/>
                <a:ext cx="6" cy="0"/>
              </a:xfrm>
              <a:prstGeom prst="straightConnector1">
                <a:avLst/>
              </a:prstGeom>
              <a:noFill/>
              <a:ln cap="flat" cmpd="sng" w="9525">
                <a:solidFill>
                  <a:srgbClr val="000000"/>
                </a:solidFill>
                <a:prstDash val="solid"/>
                <a:round/>
                <a:headEnd len="med" w="med" type="none"/>
                <a:tailEnd len="med" w="med" type="none"/>
              </a:ln>
            </p:spPr>
          </p:cxnSp>
          <p:sp>
            <p:nvSpPr>
              <p:cNvPr id="844" name="Google Shape;844;p31"/>
              <p:cNvSpPr/>
              <p:nvPr/>
            </p:nvSpPr>
            <p:spPr>
              <a:xfrm>
                <a:off x="837" y="2388"/>
                <a:ext cx="25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 1.5e+07</a:t>
                </a:r>
                <a:endParaRPr b="0" i="0" sz="2400" u="none" cap="none" strike="noStrike">
                  <a:solidFill>
                    <a:schemeClr val="dk1"/>
                  </a:solidFill>
                  <a:latin typeface="Arial"/>
                  <a:ea typeface="Arial"/>
                  <a:cs typeface="Arial"/>
                  <a:sym typeface="Arial"/>
                </a:endParaRPr>
              </a:p>
            </p:txBody>
          </p:sp>
          <p:cxnSp>
            <p:nvCxnSpPr>
              <p:cNvPr id="845" name="Google Shape;845;p31"/>
              <p:cNvCxnSpPr/>
              <p:nvPr/>
            </p:nvCxnSpPr>
            <p:spPr>
              <a:xfrm>
                <a:off x="1113" y="2267"/>
                <a:ext cx="6" cy="0"/>
              </a:xfrm>
              <a:prstGeom prst="straightConnector1">
                <a:avLst/>
              </a:prstGeom>
              <a:noFill/>
              <a:ln cap="flat" cmpd="sng" w="9525">
                <a:solidFill>
                  <a:srgbClr val="000000"/>
                </a:solidFill>
                <a:prstDash val="solid"/>
                <a:round/>
                <a:headEnd len="med" w="med" type="none"/>
                <a:tailEnd len="med" w="med" type="none"/>
              </a:ln>
            </p:spPr>
          </p:cxnSp>
          <p:sp>
            <p:nvSpPr>
              <p:cNvPr id="846" name="Google Shape;846;p31"/>
              <p:cNvSpPr/>
              <p:nvPr/>
            </p:nvSpPr>
            <p:spPr>
              <a:xfrm>
                <a:off x="857" y="2230"/>
                <a:ext cx="23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   2e+07</a:t>
                </a:r>
                <a:endParaRPr b="0" i="0" sz="2400" u="none" cap="none" strike="noStrike">
                  <a:solidFill>
                    <a:schemeClr val="dk1"/>
                  </a:solidFill>
                  <a:latin typeface="Arial"/>
                  <a:ea typeface="Arial"/>
                  <a:cs typeface="Arial"/>
                  <a:sym typeface="Arial"/>
                </a:endParaRPr>
              </a:p>
            </p:txBody>
          </p:sp>
          <p:cxnSp>
            <p:nvCxnSpPr>
              <p:cNvPr id="847" name="Google Shape;847;p31"/>
              <p:cNvCxnSpPr/>
              <p:nvPr/>
            </p:nvCxnSpPr>
            <p:spPr>
              <a:xfrm>
                <a:off x="1113" y="2108"/>
                <a:ext cx="6" cy="0"/>
              </a:xfrm>
              <a:prstGeom prst="straightConnector1">
                <a:avLst/>
              </a:prstGeom>
              <a:noFill/>
              <a:ln cap="flat" cmpd="sng" w="9525">
                <a:solidFill>
                  <a:srgbClr val="000000"/>
                </a:solidFill>
                <a:prstDash val="solid"/>
                <a:round/>
                <a:headEnd len="med" w="med" type="none"/>
                <a:tailEnd len="med" w="med" type="none"/>
              </a:ln>
            </p:spPr>
          </p:cxnSp>
          <p:sp>
            <p:nvSpPr>
              <p:cNvPr id="848" name="Google Shape;848;p31"/>
              <p:cNvSpPr/>
              <p:nvPr/>
            </p:nvSpPr>
            <p:spPr>
              <a:xfrm>
                <a:off x="837" y="2071"/>
                <a:ext cx="25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 2.5e+07</a:t>
                </a:r>
                <a:endParaRPr b="0" i="0" sz="2400" u="none" cap="none" strike="noStrike">
                  <a:solidFill>
                    <a:schemeClr val="dk1"/>
                  </a:solidFill>
                  <a:latin typeface="Arial"/>
                  <a:ea typeface="Arial"/>
                  <a:cs typeface="Arial"/>
                  <a:sym typeface="Arial"/>
                </a:endParaRPr>
              </a:p>
            </p:txBody>
          </p:sp>
          <p:cxnSp>
            <p:nvCxnSpPr>
              <p:cNvPr id="849" name="Google Shape;849;p31"/>
              <p:cNvCxnSpPr/>
              <p:nvPr/>
            </p:nvCxnSpPr>
            <p:spPr>
              <a:xfrm>
                <a:off x="1113" y="1949"/>
                <a:ext cx="6" cy="0"/>
              </a:xfrm>
              <a:prstGeom prst="straightConnector1">
                <a:avLst/>
              </a:prstGeom>
              <a:noFill/>
              <a:ln cap="flat" cmpd="sng" w="9525">
                <a:solidFill>
                  <a:srgbClr val="000000"/>
                </a:solidFill>
                <a:prstDash val="solid"/>
                <a:round/>
                <a:headEnd len="med" w="med" type="none"/>
                <a:tailEnd len="med" w="med" type="none"/>
              </a:ln>
            </p:spPr>
          </p:cxnSp>
          <p:sp>
            <p:nvSpPr>
              <p:cNvPr id="850" name="Google Shape;850;p31"/>
              <p:cNvSpPr/>
              <p:nvPr/>
            </p:nvSpPr>
            <p:spPr>
              <a:xfrm>
                <a:off x="857" y="1912"/>
                <a:ext cx="234" cy="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   3e+07</a:t>
                </a:r>
                <a:endParaRPr b="0" i="0" sz="2400" u="none" cap="none" strike="noStrike">
                  <a:solidFill>
                    <a:schemeClr val="dk1"/>
                  </a:solidFill>
                  <a:latin typeface="Arial"/>
                  <a:ea typeface="Arial"/>
                  <a:cs typeface="Arial"/>
                  <a:sym typeface="Arial"/>
                </a:endParaRPr>
              </a:p>
            </p:txBody>
          </p:sp>
          <p:sp>
            <p:nvSpPr>
              <p:cNvPr id="851" name="Google Shape;851;p31"/>
              <p:cNvSpPr/>
              <p:nvPr/>
            </p:nvSpPr>
            <p:spPr>
              <a:xfrm flipH="1" rot="10800000">
                <a:off x="1119" y="1886"/>
                <a:ext cx="1716" cy="990"/>
              </a:xfrm>
              <a:custGeom>
                <a:rect b="b" l="l" r="r" t="t"/>
                <a:pathLst>
                  <a:path extrusionOk="0" h="7609" w="12065">
                    <a:moveTo>
                      <a:pt x="0" y="408"/>
                    </a:moveTo>
                    <a:lnTo>
                      <a:pt x="8" y="405"/>
                    </a:lnTo>
                    <a:lnTo>
                      <a:pt x="49" y="438"/>
                    </a:lnTo>
                    <a:lnTo>
                      <a:pt x="89" y="474"/>
                    </a:lnTo>
                    <a:lnTo>
                      <a:pt x="129" y="475"/>
                    </a:lnTo>
                    <a:lnTo>
                      <a:pt x="169" y="422"/>
                    </a:lnTo>
                    <a:lnTo>
                      <a:pt x="210" y="341"/>
                    </a:lnTo>
                    <a:lnTo>
                      <a:pt x="250" y="283"/>
                    </a:lnTo>
                    <a:lnTo>
                      <a:pt x="290" y="288"/>
                    </a:lnTo>
                    <a:lnTo>
                      <a:pt x="330" y="370"/>
                    </a:lnTo>
                    <a:lnTo>
                      <a:pt x="371" y="559"/>
                    </a:lnTo>
                    <a:lnTo>
                      <a:pt x="411" y="772"/>
                    </a:lnTo>
                    <a:lnTo>
                      <a:pt x="451" y="842"/>
                    </a:lnTo>
                    <a:lnTo>
                      <a:pt x="492" y="743"/>
                    </a:lnTo>
                    <a:lnTo>
                      <a:pt x="532" y="543"/>
                    </a:lnTo>
                    <a:lnTo>
                      <a:pt x="572" y="331"/>
                    </a:lnTo>
                    <a:lnTo>
                      <a:pt x="612" y="202"/>
                    </a:lnTo>
                    <a:lnTo>
                      <a:pt x="653" y="154"/>
                    </a:lnTo>
                    <a:lnTo>
                      <a:pt x="693" y="152"/>
                    </a:lnTo>
                    <a:lnTo>
                      <a:pt x="733" y="152"/>
                    </a:lnTo>
                    <a:lnTo>
                      <a:pt x="773" y="159"/>
                    </a:lnTo>
                    <a:lnTo>
                      <a:pt x="814" y="140"/>
                    </a:lnTo>
                    <a:lnTo>
                      <a:pt x="854" y="125"/>
                    </a:lnTo>
                    <a:lnTo>
                      <a:pt x="894" y="158"/>
                    </a:lnTo>
                    <a:lnTo>
                      <a:pt x="935" y="166"/>
                    </a:lnTo>
                    <a:lnTo>
                      <a:pt x="975" y="170"/>
                    </a:lnTo>
                    <a:lnTo>
                      <a:pt x="1015" y="165"/>
                    </a:lnTo>
                    <a:lnTo>
                      <a:pt x="1055" y="112"/>
                    </a:lnTo>
                    <a:lnTo>
                      <a:pt x="1096" y="74"/>
                    </a:lnTo>
                    <a:lnTo>
                      <a:pt x="1136" y="50"/>
                    </a:lnTo>
                    <a:lnTo>
                      <a:pt x="1176" y="51"/>
                    </a:lnTo>
                    <a:lnTo>
                      <a:pt x="1217" y="52"/>
                    </a:lnTo>
                    <a:lnTo>
                      <a:pt x="1257" y="55"/>
                    </a:lnTo>
                    <a:lnTo>
                      <a:pt x="1297" y="60"/>
                    </a:lnTo>
                    <a:lnTo>
                      <a:pt x="1337" y="65"/>
                    </a:lnTo>
                    <a:lnTo>
                      <a:pt x="1378" y="81"/>
                    </a:lnTo>
                    <a:lnTo>
                      <a:pt x="1418" y="124"/>
                    </a:lnTo>
                    <a:lnTo>
                      <a:pt x="1458" y="170"/>
                    </a:lnTo>
                    <a:lnTo>
                      <a:pt x="1498" y="157"/>
                    </a:lnTo>
                    <a:lnTo>
                      <a:pt x="1539" y="155"/>
                    </a:lnTo>
                    <a:lnTo>
                      <a:pt x="1579" y="170"/>
                    </a:lnTo>
                    <a:lnTo>
                      <a:pt x="1619" y="158"/>
                    </a:lnTo>
                    <a:lnTo>
                      <a:pt x="1660" y="105"/>
                    </a:lnTo>
                    <a:lnTo>
                      <a:pt x="1700" y="92"/>
                    </a:lnTo>
                    <a:lnTo>
                      <a:pt x="1740" y="134"/>
                    </a:lnTo>
                    <a:lnTo>
                      <a:pt x="1780" y="184"/>
                    </a:lnTo>
                    <a:lnTo>
                      <a:pt x="1821" y="183"/>
                    </a:lnTo>
                    <a:lnTo>
                      <a:pt x="1861" y="152"/>
                    </a:lnTo>
                    <a:lnTo>
                      <a:pt x="1901" y="148"/>
                    </a:lnTo>
                    <a:lnTo>
                      <a:pt x="1941" y="170"/>
                    </a:lnTo>
                    <a:lnTo>
                      <a:pt x="1982" y="177"/>
                    </a:lnTo>
                    <a:lnTo>
                      <a:pt x="2022" y="154"/>
                    </a:lnTo>
                    <a:lnTo>
                      <a:pt x="2062" y="108"/>
                    </a:lnTo>
                    <a:lnTo>
                      <a:pt x="2103" y="82"/>
                    </a:lnTo>
                    <a:lnTo>
                      <a:pt x="2143" y="82"/>
                    </a:lnTo>
                    <a:lnTo>
                      <a:pt x="2183" y="98"/>
                    </a:lnTo>
                    <a:lnTo>
                      <a:pt x="2223" y="96"/>
                    </a:lnTo>
                    <a:lnTo>
                      <a:pt x="2264" y="74"/>
                    </a:lnTo>
                    <a:lnTo>
                      <a:pt x="2304" y="72"/>
                    </a:lnTo>
                    <a:lnTo>
                      <a:pt x="2344" y="57"/>
                    </a:lnTo>
                    <a:lnTo>
                      <a:pt x="2384" y="78"/>
                    </a:lnTo>
                    <a:lnTo>
                      <a:pt x="2425" y="126"/>
                    </a:lnTo>
                    <a:lnTo>
                      <a:pt x="2465" y="184"/>
                    </a:lnTo>
                    <a:lnTo>
                      <a:pt x="2505" y="228"/>
                    </a:lnTo>
                    <a:lnTo>
                      <a:pt x="2546" y="200"/>
                    </a:lnTo>
                    <a:lnTo>
                      <a:pt x="2586" y="151"/>
                    </a:lnTo>
                    <a:lnTo>
                      <a:pt x="2626" y="127"/>
                    </a:lnTo>
                    <a:lnTo>
                      <a:pt x="2666" y="123"/>
                    </a:lnTo>
                    <a:lnTo>
                      <a:pt x="2707" y="136"/>
                    </a:lnTo>
                    <a:lnTo>
                      <a:pt x="2747" y="117"/>
                    </a:lnTo>
                    <a:lnTo>
                      <a:pt x="2787" y="104"/>
                    </a:lnTo>
                    <a:lnTo>
                      <a:pt x="2827" y="107"/>
                    </a:lnTo>
                    <a:lnTo>
                      <a:pt x="2868" y="146"/>
                    </a:lnTo>
                    <a:lnTo>
                      <a:pt x="2908" y="193"/>
                    </a:lnTo>
                    <a:lnTo>
                      <a:pt x="2948" y="194"/>
                    </a:lnTo>
                    <a:lnTo>
                      <a:pt x="2989" y="170"/>
                    </a:lnTo>
                    <a:lnTo>
                      <a:pt x="3029" y="132"/>
                    </a:lnTo>
                    <a:lnTo>
                      <a:pt x="3069" y="112"/>
                    </a:lnTo>
                    <a:lnTo>
                      <a:pt x="3109" y="111"/>
                    </a:lnTo>
                    <a:lnTo>
                      <a:pt x="3150" y="137"/>
                    </a:lnTo>
                    <a:lnTo>
                      <a:pt x="3190" y="177"/>
                    </a:lnTo>
                    <a:lnTo>
                      <a:pt x="3230" y="237"/>
                    </a:lnTo>
                    <a:lnTo>
                      <a:pt x="3271" y="294"/>
                    </a:lnTo>
                    <a:lnTo>
                      <a:pt x="3311" y="375"/>
                    </a:lnTo>
                    <a:lnTo>
                      <a:pt x="3351" y="551"/>
                    </a:lnTo>
                    <a:lnTo>
                      <a:pt x="3391" y="799"/>
                    </a:lnTo>
                    <a:lnTo>
                      <a:pt x="3432" y="770"/>
                    </a:lnTo>
                    <a:lnTo>
                      <a:pt x="3472" y="465"/>
                    </a:lnTo>
                    <a:lnTo>
                      <a:pt x="3512" y="196"/>
                    </a:lnTo>
                    <a:lnTo>
                      <a:pt x="3552" y="150"/>
                    </a:lnTo>
                    <a:lnTo>
                      <a:pt x="3593" y="240"/>
                    </a:lnTo>
                    <a:lnTo>
                      <a:pt x="3633" y="246"/>
                    </a:lnTo>
                    <a:lnTo>
                      <a:pt x="3673" y="153"/>
                    </a:lnTo>
                    <a:lnTo>
                      <a:pt x="3714" y="85"/>
                    </a:lnTo>
                    <a:lnTo>
                      <a:pt x="3754" y="88"/>
                    </a:lnTo>
                    <a:lnTo>
                      <a:pt x="3794" y="106"/>
                    </a:lnTo>
                    <a:lnTo>
                      <a:pt x="3834" y="96"/>
                    </a:lnTo>
                    <a:lnTo>
                      <a:pt x="3875" y="97"/>
                    </a:lnTo>
                    <a:lnTo>
                      <a:pt x="3915" y="98"/>
                    </a:lnTo>
                    <a:lnTo>
                      <a:pt x="3955" y="83"/>
                    </a:lnTo>
                    <a:lnTo>
                      <a:pt x="3995" y="77"/>
                    </a:lnTo>
                    <a:lnTo>
                      <a:pt x="4036" y="89"/>
                    </a:lnTo>
                    <a:lnTo>
                      <a:pt x="4076" y="98"/>
                    </a:lnTo>
                    <a:lnTo>
                      <a:pt x="4116" y="84"/>
                    </a:lnTo>
                    <a:lnTo>
                      <a:pt x="4157" y="72"/>
                    </a:lnTo>
                    <a:lnTo>
                      <a:pt x="4197" y="81"/>
                    </a:lnTo>
                    <a:lnTo>
                      <a:pt x="4237" y="218"/>
                    </a:lnTo>
                    <a:lnTo>
                      <a:pt x="4277" y="889"/>
                    </a:lnTo>
                    <a:lnTo>
                      <a:pt x="4318" y="2904"/>
                    </a:lnTo>
                    <a:lnTo>
                      <a:pt x="4358" y="5514"/>
                    </a:lnTo>
                    <a:lnTo>
                      <a:pt x="4398" y="6598"/>
                    </a:lnTo>
                    <a:lnTo>
                      <a:pt x="4438" y="4451"/>
                    </a:lnTo>
                    <a:lnTo>
                      <a:pt x="4479" y="2039"/>
                    </a:lnTo>
                    <a:lnTo>
                      <a:pt x="4519" y="1270"/>
                    </a:lnTo>
                    <a:lnTo>
                      <a:pt x="4559" y="1253"/>
                    </a:lnTo>
                    <a:lnTo>
                      <a:pt x="4600" y="1104"/>
                    </a:lnTo>
                    <a:lnTo>
                      <a:pt x="4640" y="800"/>
                    </a:lnTo>
                    <a:lnTo>
                      <a:pt x="4680" y="625"/>
                    </a:lnTo>
                    <a:lnTo>
                      <a:pt x="4720" y="720"/>
                    </a:lnTo>
                    <a:lnTo>
                      <a:pt x="4761" y="1045"/>
                    </a:lnTo>
                    <a:lnTo>
                      <a:pt x="4801" y="1466"/>
                    </a:lnTo>
                    <a:lnTo>
                      <a:pt x="4841" y="1981"/>
                    </a:lnTo>
                    <a:lnTo>
                      <a:pt x="4882" y="2524"/>
                    </a:lnTo>
                    <a:lnTo>
                      <a:pt x="4922" y="3109"/>
                    </a:lnTo>
                    <a:lnTo>
                      <a:pt x="4962" y="3097"/>
                    </a:lnTo>
                    <a:lnTo>
                      <a:pt x="5002" y="1540"/>
                    </a:lnTo>
                    <a:lnTo>
                      <a:pt x="5043" y="659"/>
                    </a:lnTo>
                    <a:lnTo>
                      <a:pt x="5083" y="454"/>
                    </a:lnTo>
                    <a:lnTo>
                      <a:pt x="5123" y="368"/>
                    </a:lnTo>
                    <a:lnTo>
                      <a:pt x="5163" y="346"/>
                    </a:lnTo>
                    <a:lnTo>
                      <a:pt x="5204" y="343"/>
                    </a:lnTo>
                    <a:lnTo>
                      <a:pt x="5244" y="315"/>
                    </a:lnTo>
                    <a:lnTo>
                      <a:pt x="5284" y="292"/>
                    </a:lnTo>
                    <a:lnTo>
                      <a:pt x="5325" y="345"/>
                    </a:lnTo>
                    <a:lnTo>
                      <a:pt x="5365" y="567"/>
                    </a:lnTo>
                    <a:lnTo>
                      <a:pt x="5405" y="950"/>
                    </a:lnTo>
                    <a:lnTo>
                      <a:pt x="5445" y="1164"/>
                    </a:lnTo>
                    <a:lnTo>
                      <a:pt x="5486" y="904"/>
                    </a:lnTo>
                    <a:lnTo>
                      <a:pt x="5526" y="541"/>
                    </a:lnTo>
                    <a:lnTo>
                      <a:pt x="5566" y="365"/>
                    </a:lnTo>
                    <a:lnTo>
                      <a:pt x="5606" y="433"/>
                    </a:lnTo>
                    <a:lnTo>
                      <a:pt x="5647" y="836"/>
                    </a:lnTo>
                    <a:lnTo>
                      <a:pt x="5687" y="1248"/>
                    </a:lnTo>
                    <a:lnTo>
                      <a:pt x="5727" y="1474"/>
                    </a:lnTo>
                    <a:lnTo>
                      <a:pt x="5768" y="1580"/>
                    </a:lnTo>
                    <a:lnTo>
                      <a:pt x="5808" y="1610"/>
                    </a:lnTo>
                    <a:lnTo>
                      <a:pt x="5848" y="1584"/>
                    </a:lnTo>
                    <a:lnTo>
                      <a:pt x="5888" y="1510"/>
                    </a:lnTo>
                    <a:lnTo>
                      <a:pt x="5929" y="1405"/>
                    </a:lnTo>
                    <a:lnTo>
                      <a:pt x="5969" y="1381"/>
                    </a:lnTo>
                    <a:lnTo>
                      <a:pt x="6009" y="1455"/>
                    </a:lnTo>
                    <a:lnTo>
                      <a:pt x="6049" y="1515"/>
                    </a:lnTo>
                    <a:lnTo>
                      <a:pt x="6090" y="1303"/>
                    </a:lnTo>
                    <a:lnTo>
                      <a:pt x="6130" y="949"/>
                    </a:lnTo>
                    <a:lnTo>
                      <a:pt x="6170" y="692"/>
                    </a:lnTo>
                    <a:lnTo>
                      <a:pt x="6211" y="589"/>
                    </a:lnTo>
                    <a:lnTo>
                      <a:pt x="6251" y="543"/>
                    </a:lnTo>
                    <a:lnTo>
                      <a:pt x="6291" y="491"/>
                    </a:lnTo>
                    <a:lnTo>
                      <a:pt x="6331" y="455"/>
                    </a:lnTo>
                    <a:lnTo>
                      <a:pt x="6372" y="432"/>
                    </a:lnTo>
                    <a:lnTo>
                      <a:pt x="6412" y="462"/>
                    </a:lnTo>
                    <a:lnTo>
                      <a:pt x="6452" y="476"/>
                    </a:lnTo>
                    <a:lnTo>
                      <a:pt x="6493" y="463"/>
                    </a:lnTo>
                    <a:lnTo>
                      <a:pt x="6533" y="441"/>
                    </a:lnTo>
                    <a:lnTo>
                      <a:pt x="6573" y="438"/>
                    </a:lnTo>
                    <a:lnTo>
                      <a:pt x="6613" y="491"/>
                    </a:lnTo>
                    <a:lnTo>
                      <a:pt x="6654" y="485"/>
                    </a:lnTo>
                    <a:lnTo>
                      <a:pt x="6694" y="376"/>
                    </a:lnTo>
                    <a:lnTo>
                      <a:pt x="6734" y="306"/>
                    </a:lnTo>
                    <a:lnTo>
                      <a:pt x="6774" y="494"/>
                    </a:lnTo>
                    <a:lnTo>
                      <a:pt x="6815" y="1217"/>
                    </a:lnTo>
                    <a:lnTo>
                      <a:pt x="6855" y="2347"/>
                    </a:lnTo>
                    <a:lnTo>
                      <a:pt x="6895" y="3112"/>
                    </a:lnTo>
                    <a:lnTo>
                      <a:pt x="6936" y="3067"/>
                    </a:lnTo>
                    <a:lnTo>
                      <a:pt x="6976" y="3241"/>
                    </a:lnTo>
                    <a:lnTo>
                      <a:pt x="7016" y="3412"/>
                    </a:lnTo>
                    <a:lnTo>
                      <a:pt x="7056" y="2742"/>
                    </a:lnTo>
                    <a:lnTo>
                      <a:pt x="7097" y="1431"/>
                    </a:lnTo>
                    <a:lnTo>
                      <a:pt x="7137" y="593"/>
                    </a:lnTo>
                    <a:lnTo>
                      <a:pt x="7177" y="310"/>
                    </a:lnTo>
                    <a:lnTo>
                      <a:pt x="7217" y="224"/>
                    </a:lnTo>
                    <a:lnTo>
                      <a:pt x="7258" y="262"/>
                    </a:lnTo>
                    <a:lnTo>
                      <a:pt x="7298" y="372"/>
                    </a:lnTo>
                    <a:lnTo>
                      <a:pt x="7338" y="427"/>
                    </a:lnTo>
                    <a:lnTo>
                      <a:pt x="7379" y="330"/>
                    </a:lnTo>
                    <a:lnTo>
                      <a:pt x="7419" y="201"/>
                    </a:lnTo>
                    <a:lnTo>
                      <a:pt x="7459" y="116"/>
                    </a:lnTo>
                    <a:lnTo>
                      <a:pt x="7499" y="94"/>
                    </a:lnTo>
                    <a:lnTo>
                      <a:pt x="7540" y="98"/>
                    </a:lnTo>
                    <a:lnTo>
                      <a:pt x="7580" y="73"/>
                    </a:lnTo>
                    <a:lnTo>
                      <a:pt x="7620" y="58"/>
                    </a:lnTo>
                    <a:lnTo>
                      <a:pt x="7660" y="59"/>
                    </a:lnTo>
                    <a:lnTo>
                      <a:pt x="7701" y="67"/>
                    </a:lnTo>
                    <a:lnTo>
                      <a:pt x="7741" y="84"/>
                    </a:lnTo>
                    <a:lnTo>
                      <a:pt x="7781" y="90"/>
                    </a:lnTo>
                    <a:lnTo>
                      <a:pt x="7822" y="96"/>
                    </a:lnTo>
                    <a:lnTo>
                      <a:pt x="7862" y="100"/>
                    </a:lnTo>
                    <a:lnTo>
                      <a:pt x="7902" y="87"/>
                    </a:lnTo>
                    <a:lnTo>
                      <a:pt x="7942" y="90"/>
                    </a:lnTo>
                    <a:lnTo>
                      <a:pt x="7983" y="102"/>
                    </a:lnTo>
                    <a:lnTo>
                      <a:pt x="8023" y="238"/>
                    </a:lnTo>
                    <a:lnTo>
                      <a:pt x="8063" y="531"/>
                    </a:lnTo>
                    <a:lnTo>
                      <a:pt x="8103" y="759"/>
                    </a:lnTo>
                    <a:lnTo>
                      <a:pt x="8144" y="675"/>
                    </a:lnTo>
                    <a:lnTo>
                      <a:pt x="8184" y="365"/>
                    </a:lnTo>
                    <a:lnTo>
                      <a:pt x="8224" y="192"/>
                    </a:lnTo>
                    <a:lnTo>
                      <a:pt x="8265" y="139"/>
                    </a:lnTo>
                    <a:lnTo>
                      <a:pt x="8305" y="107"/>
                    </a:lnTo>
                    <a:lnTo>
                      <a:pt x="8345" y="80"/>
                    </a:lnTo>
                    <a:lnTo>
                      <a:pt x="8385" y="57"/>
                    </a:lnTo>
                    <a:lnTo>
                      <a:pt x="8426" y="37"/>
                    </a:lnTo>
                    <a:lnTo>
                      <a:pt x="8466" y="32"/>
                    </a:lnTo>
                    <a:lnTo>
                      <a:pt x="8506" y="20"/>
                    </a:lnTo>
                    <a:lnTo>
                      <a:pt x="8547" y="0"/>
                    </a:lnTo>
                    <a:lnTo>
                      <a:pt x="8587" y="6"/>
                    </a:lnTo>
                    <a:lnTo>
                      <a:pt x="8627" y="2"/>
                    </a:lnTo>
                    <a:lnTo>
                      <a:pt x="8667" y="27"/>
                    </a:lnTo>
                    <a:lnTo>
                      <a:pt x="8708" y="71"/>
                    </a:lnTo>
                    <a:lnTo>
                      <a:pt x="8748" y="183"/>
                    </a:lnTo>
                    <a:lnTo>
                      <a:pt x="8788" y="355"/>
                    </a:lnTo>
                    <a:lnTo>
                      <a:pt x="8828" y="458"/>
                    </a:lnTo>
                    <a:lnTo>
                      <a:pt x="8869" y="355"/>
                    </a:lnTo>
                    <a:lnTo>
                      <a:pt x="8909" y="235"/>
                    </a:lnTo>
                    <a:lnTo>
                      <a:pt x="8949" y="208"/>
                    </a:lnTo>
                    <a:lnTo>
                      <a:pt x="8990" y="209"/>
                    </a:lnTo>
                    <a:lnTo>
                      <a:pt x="9030" y="226"/>
                    </a:lnTo>
                    <a:lnTo>
                      <a:pt x="9070" y="305"/>
                    </a:lnTo>
                    <a:lnTo>
                      <a:pt x="9110" y="385"/>
                    </a:lnTo>
                    <a:lnTo>
                      <a:pt x="9151" y="387"/>
                    </a:lnTo>
                    <a:lnTo>
                      <a:pt x="9191" y="291"/>
                    </a:lnTo>
                    <a:lnTo>
                      <a:pt x="9231" y="176"/>
                    </a:lnTo>
                    <a:lnTo>
                      <a:pt x="9271" y="96"/>
                    </a:lnTo>
                    <a:lnTo>
                      <a:pt x="9312" y="89"/>
                    </a:lnTo>
                    <a:lnTo>
                      <a:pt x="9352" y="275"/>
                    </a:lnTo>
                    <a:lnTo>
                      <a:pt x="9392" y="1027"/>
                    </a:lnTo>
                    <a:lnTo>
                      <a:pt x="9433" y="2853"/>
                    </a:lnTo>
                    <a:lnTo>
                      <a:pt x="9473" y="5348"/>
                    </a:lnTo>
                    <a:lnTo>
                      <a:pt x="9513" y="6743"/>
                    </a:lnTo>
                    <a:lnTo>
                      <a:pt x="9553" y="5074"/>
                    </a:lnTo>
                    <a:lnTo>
                      <a:pt x="9594" y="2057"/>
                    </a:lnTo>
                    <a:lnTo>
                      <a:pt x="9634" y="530"/>
                    </a:lnTo>
                    <a:lnTo>
                      <a:pt x="9674" y="222"/>
                    </a:lnTo>
                    <a:lnTo>
                      <a:pt x="9714" y="188"/>
                    </a:lnTo>
                    <a:lnTo>
                      <a:pt x="9755" y="176"/>
                    </a:lnTo>
                    <a:lnTo>
                      <a:pt x="9795" y="148"/>
                    </a:lnTo>
                    <a:lnTo>
                      <a:pt x="9835" y="129"/>
                    </a:lnTo>
                    <a:lnTo>
                      <a:pt x="9876" y="113"/>
                    </a:lnTo>
                    <a:lnTo>
                      <a:pt x="9916" y="87"/>
                    </a:lnTo>
                    <a:lnTo>
                      <a:pt x="9956" y="49"/>
                    </a:lnTo>
                    <a:lnTo>
                      <a:pt x="9996" y="22"/>
                    </a:lnTo>
                    <a:lnTo>
                      <a:pt x="10037" y="10"/>
                    </a:lnTo>
                    <a:lnTo>
                      <a:pt x="10077" y="16"/>
                    </a:lnTo>
                    <a:lnTo>
                      <a:pt x="10117" y="25"/>
                    </a:lnTo>
                    <a:lnTo>
                      <a:pt x="10158" y="45"/>
                    </a:lnTo>
                    <a:lnTo>
                      <a:pt x="10198" y="60"/>
                    </a:lnTo>
                    <a:lnTo>
                      <a:pt x="10238" y="64"/>
                    </a:lnTo>
                    <a:lnTo>
                      <a:pt x="10278" y="64"/>
                    </a:lnTo>
                    <a:lnTo>
                      <a:pt x="10319" y="77"/>
                    </a:lnTo>
                    <a:lnTo>
                      <a:pt x="10359" y="85"/>
                    </a:lnTo>
                    <a:lnTo>
                      <a:pt x="10399" y="83"/>
                    </a:lnTo>
                    <a:lnTo>
                      <a:pt x="10439" y="64"/>
                    </a:lnTo>
                    <a:lnTo>
                      <a:pt x="10480" y="46"/>
                    </a:lnTo>
                    <a:lnTo>
                      <a:pt x="10520" y="82"/>
                    </a:lnTo>
                    <a:lnTo>
                      <a:pt x="10560" y="261"/>
                    </a:lnTo>
                    <a:lnTo>
                      <a:pt x="10601" y="603"/>
                    </a:lnTo>
                    <a:lnTo>
                      <a:pt x="10641" y="859"/>
                    </a:lnTo>
                    <a:lnTo>
                      <a:pt x="10681" y="712"/>
                    </a:lnTo>
                    <a:lnTo>
                      <a:pt x="10721" y="358"/>
                    </a:lnTo>
                    <a:lnTo>
                      <a:pt x="10762" y="145"/>
                    </a:lnTo>
                    <a:lnTo>
                      <a:pt x="10802" y="65"/>
                    </a:lnTo>
                    <a:lnTo>
                      <a:pt x="10842" y="52"/>
                    </a:lnTo>
                    <a:lnTo>
                      <a:pt x="10882" y="77"/>
                    </a:lnTo>
                    <a:lnTo>
                      <a:pt x="10923" y="123"/>
                    </a:lnTo>
                    <a:lnTo>
                      <a:pt x="10963" y="216"/>
                    </a:lnTo>
                    <a:lnTo>
                      <a:pt x="11003" y="343"/>
                    </a:lnTo>
                    <a:lnTo>
                      <a:pt x="11044" y="537"/>
                    </a:lnTo>
                    <a:lnTo>
                      <a:pt x="11084" y="790"/>
                    </a:lnTo>
                    <a:lnTo>
                      <a:pt x="11124" y="1075"/>
                    </a:lnTo>
                    <a:lnTo>
                      <a:pt x="11164" y="1476"/>
                    </a:lnTo>
                    <a:lnTo>
                      <a:pt x="11205" y="1994"/>
                    </a:lnTo>
                    <a:lnTo>
                      <a:pt x="11245" y="2558"/>
                    </a:lnTo>
                    <a:lnTo>
                      <a:pt x="11285" y="3047"/>
                    </a:lnTo>
                    <a:lnTo>
                      <a:pt x="11325" y="3646"/>
                    </a:lnTo>
                    <a:lnTo>
                      <a:pt x="11366" y="4033"/>
                    </a:lnTo>
                    <a:lnTo>
                      <a:pt x="11406" y="3610"/>
                    </a:lnTo>
                    <a:lnTo>
                      <a:pt x="11446" y="2628"/>
                    </a:lnTo>
                    <a:lnTo>
                      <a:pt x="11487" y="1798"/>
                    </a:lnTo>
                    <a:lnTo>
                      <a:pt x="11527" y="1346"/>
                    </a:lnTo>
                    <a:lnTo>
                      <a:pt x="11567" y="1221"/>
                    </a:lnTo>
                    <a:lnTo>
                      <a:pt x="11607" y="1318"/>
                    </a:lnTo>
                    <a:lnTo>
                      <a:pt x="11648" y="1727"/>
                    </a:lnTo>
                    <a:lnTo>
                      <a:pt x="11688" y="2562"/>
                    </a:lnTo>
                    <a:lnTo>
                      <a:pt x="11728" y="3537"/>
                    </a:lnTo>
                    <a:lnTo>
                      <a:pt x="11768" y="4240"/>
                    </a:lnTo>
                    <a:lnTo>
                      <a:pt x="11809" y="4504"/>
                    </a:lnTo>
                    <a:lnTo>
                      <a:pt x="11849" y="4435"/>
                    </a:lnTo>
                    <a:lnTo>
                      <a:pt x="11889" y="4518"/>
                    </a:lnTo>
                    <a:lnTo>
                      <a:pt x="11930" y="4798"/>
                    </a:lnTo>
                    <a:lnTo>
                      <a:pt x="11970" y="5451"/>
                    </a:lnTo>
                    <a:lnTo>
                      <a:pt x="12010" y="6076"/>
                    </a:lnTo>
                    <a:lnTo>
                      <a:pt x="12050" y="7128"/>
                    </a:lnTo>
                    <a:lnTo>
                      <a:pt x="12065" y="7609"/>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2" name="Google Shape;852;p31"/>
              <p:cNvSpPr/>
              <p:nvPr/>
            </p:nvSpPr>
            <p:spPr>
              <a:xfrm flipH="1" rot="10800000">
                <a:off x="1119" y="1886"/>
                <a:ext cx="1717" cy="990"/>
              </a:xfrm>
              <a:custGeom>
                <a:rect b="b" l="l" r="r" t="t"/>
                <a:pathLst>
                  <a:path extrusionOk="0" h="7609" w="12077">
                    <a:moveTo>
                      <a:pt x="0" y="624"/>
                    </a:moveTo>
                    <a:lnTo>
                      <a:pt x="9" y="607"/>
                    </a:lnTo>
                    <a:lnTo>
                      <a:pt x="49" y="585"/>
                    </a:lnTo>
                    <a:lnTo>
                      <a:pt x="90" y="597"/>
                    </a:lnTo>
                    <a:lnTo>
                      <a:pt x="130" y="595"/>
                    </a:lnTo>
                    <a:lnTo>
                      <a:pt x="170" y="573"/>
                    </a:lnTo>
                    <a:lnTo>
                      <a:pt x="210" y="516"/>
                    </a:lnTo>
                    <a:lnTo>
                      <a:pt x="251" y="429"/>
                    </a:lnTo>
                    <a:lnTo>
                      <a:pt x="291" y="379"/>
                    </a:lnTo>
                    <a:lnTo>
                      <a:pt x="331" y="443"/>
                    </a:lnTo>
                    <a:lnTo>
                      <a:pt x="371" y="635"/>
                    </a:lnTo>
                    <a:lnTo>
                      <a:pt x="412" y="847"/>
                    </a:lnTo>
                    <a:lnTo>
                      <a:pt x="452" y="896"/>
                    </a:lnTo>
                    <a:lnTo>
                      <a:pt x="492" y="746"/>
                    </a:lnTo>
                    <a:lnTo>
                      <a:pt x="533" y="492"/>
                    </a:lnTo>
                    <a:lnTo>
                      <a:pt x="573" y="283"/>
                    </a:lnTo>
                    <a:lnTo>
                      <a:pt x="613" y="219"/>
                    </a:lnTo>
                    <a:lnTo>
                      <a:pt x="653" y="270"/>
                    </a:lnTo>
                    <a:lnTo>
                      <a:pt x="694" y="270"/>
                    </a:lnTo>
                    <a:lnTo>
                      <a:pt x="734" y="232"/>
                    </a:lnTo>
                    <a:lnTo>
                      <a:pt x="774" y="200"/>
                    </a:lnTo>
                    <a:lnTo>
                      <a:pt x="814" y="172"/>
                    </a:lnTo>
                    <a:lnTo>
                      <a:pt x="855" y="137"/>
                    </a:lnTo>
                    <a:lnTo>
                      <a:pt x="895" y="112"/>
                    </a:lnTo>
                    <a:lnTo>
                      <a:pt x="935" y="121"/>
                    </a:lnTo>
                    <a:lnTo>
                      <a:pt x="976" y="165"/>
                    </a:lnTo>
                    <a:lnTo>
                      <a:pt x="1016" y="212"/>
                    </a:lnTo>
                    <a:lnTo>
                      <a:pt x="1056" y="196"/>
                    </a:lnTo>
                    <a:lnTo>
                      <a:pt x="1096" y="135"/>
                    </a:lnTo>
                    <a:lnTo>
                      <a:pt x="1137" y="108"/>
                    </a:lnTo>
                    <a:lnTo>
                      <a:pt x="1177" y="87"/>
                    </a:lnTo>
                    <a:lnTo>
                      <a:pt x="1217" y="81"/>
                    </a:lnTo>
                    <a:lnTo>
                      <a:pt x="1257" y="77"/>
                    </a:lnTo>
                    <a:lnTo>
                      <a:pt x="1298" y="78"/>
                    </a:lnTo>
                    <a:lnTo>
                      <a:pt x="1338" y="86"/>
                    </a:lnTo>
                    <a:lnTo>
                      <a:pt x="1378" y="115"/>
                    </a:lnTo>
                    <a:lnTo>
                      <a:pt x="1419" y="163"/>
                    </a:lnTo>
                    <a:lnTo>
                      <a:pt x="1459" y="235"/>
                    </a:lnTo>
                    <a:lnTo>
                      <a:pt x="1499" y="247"/>
                    </a:lnTo>
                    <a:lnTo>
                      <a:pt x="1539" y="201"/>
                    </a:lnTo>
                    <a:lnTo>
                      <a:pt x="1580" y="133"/>
                    </a:lnTo>
                    <a:lnTo>
                      <a:pt x="1620" y="123"/>
                    </a:lnTo>
                    <a:lnTo>
                      <a:pt x="1660" y="161"/>
                    </a:lnTo>
                    <a:lnTo>
                      <a:pt x="1700" y="199"/>
                    </a:lnTo>
                    <a:lnTo>
                      <a:pt x="1741" y="237"/>
                    </a:lnTo>
                    <a:lnTo>
                      <a:pt x="1781" y="317"/>
                    </a:lnTo>
                    <a:lnTo>
                      <a:pt x="1821" y="318"/>
                    </a:lnTo>
                    <a:lnTo>
                      <a:pt x="1862" y="231"/>
                    </a:lnTo>
                    <a:lnTo>
                      <a:pt x="1902" y="166"/>
                    </a:lnTo>
                    <a:lnTo>
                      <a:pt x="1942" y="168"/>
                    </a:lnTo>
                    <a:lnTo>
                      <a:pt x="1982" y="179"/>
                    </a:lnTo>
                    <a:lnTo>
                      <a:pt x="2023" y="176"/>
                    </a:lnTo>
                    <a:lnTo>
                      <a:pt x="2063" y="162"/>
                    </a:lnTo>
                    <a:lnTo>
                      <a:pt x="2103" y="125"/>
                    </a:lnTo>
                    <a:lnTo>
                      <a:pt x="2144" y="103"/>
                    </a:lnTo>
                    <a:lnTo>
                      <a:pt x="2184" y="91"/>
                    </a:lnTo>
                    <a:lnTo>
                      <a:pt x="2224" y="83"/>
                    </a:lnTo>
                    <a:lnTo>
                      <a:pt x="2264" y="81"/>
                    </a:lnTo>
                    <a:lnTo>
                      <a:pt x="2305" y="93"/>
                    </a:lnTo>
                    <a:lnTo>
                      <a:pt x="2345" y="106"/>
                    </a:lnTo>
                    <a:lnTo>
                      <a:pt x="2385" y="135"/>
                    </a:lnTo>
                    <a:lnTo>
                      <a:pt x="2425" y="143"/>
                    </a:lnTo>
                    <a:lnTo>
                      <a:pt x="2466" y="179"/>
                    </a:lnTo>
                    <a:lnTo>
                      <a:pt x="2506" y="223"/>
                    </a:lnTo>
                    <a:lnTo>
                      <a:pt x="2546" y="226"/>
                    </a:lnTo>
                    <a:lnTo>
                      <a:pt x="2587" y="191"/>
                    </a:lnTo>
                    <a:lnTo>
                      <a:pt x="2627" y="152"/>
                    </a:lnTo>
                    <a:lnTo>
                      <a:pt x="2667" y="135"/>
                    </a:lnTo>
                    <a:lnTo>
                      <a:pt x="2707" y="139"/>
                    </a:lnTo>
                    <a:lnTo>
                      <a:pt x="2748" y="138"/>
                    </a:lnTo>
                    <a:lnTo>
                      <a:pt x="2788" y="120"/>
                    </a:lnTo>
                    <a:lnTo>
                      <a:pt x="2828" y="115"/>
                    </a:lnTo>
                    <a:lnTo>
                      <a:pt x="2868" y="130"/>
                    </a:lnTo>
                    <a:lnTo>
                      <a:pt x="2909" y="163"/>
                    </a:lnTo>
                    <a:lnTo>
                      <a:pt x="2949" y="184"/>
                    </a:lnTo>
                    <a:lnTo>
                      <a:pt x="2989" y="150"/>
                    </a:lnTo>
                    <a:lnTo>
                      <a:pt x="3030" y="109"/>
                    </a:lnTo>
                    <a:lnTo>
                      <a:pt x="3070" y="77"/>
                    </a:lnTo>
                    <a:lnTo>
                      <a:pt x="3110" y="68"/>
                    </a:lnTo>
                    <a:lnTo>
                      <a:pt x="3150" y="92"/>
                    </a:lnTo>
                    <a:lnTo>
                      <a:pt x="3191" y="169"/>
                    </a:lnTo>
                    <a:lnTo>
                      <a:pt x="3231" y="272"/>
                    </a:lnTo>
                    <a:lnTo>
                      <a:pt x="3271" y="387"/>
                    </a:lnTo>
                    <a:lnTo>
                      <a:pt x="3311" y="424"/>
                    </a:lnTo>
                    <a:lnTo>
                      <a:pt x="3352" y="519"/>
                    </a:lnTo>
                    <a:lnTo>
                      <a:pt x="3392" y="757"/>
                    </a:lnTo>
                    <a:lnTo>
                      <a:pt x="3432" y="839"/>
                    </a:lnTo>
                    <a:lnTo>
                      <a:pt x="3473" y="568"/>
                    </a:lnTo>
                    <a:lnTo>
                      <a:pt x="3513" y="240"/>
                    </a:lnTo>
                    <a:lnTo>
                      <a:pt x="3553" y="131"/>
                    </a:lnTo>
                    <a:lnTo>
                      <a:pt x="3593" y="162"/>
                    </a:lnTo>
                    <a:lnTo>
                      <a:pt x="3634" y="206"/>
                    </a:lnTo>
                    <a:lnTo>
                      <a:pt x="3674" y="159"/>
                    </a:lnTo>
                    <a:lnTo>
                      <a:pt x="3714" y="97"/>
                    </a:lnTo>
                    <a:lnTo>
                      <a:pt x="3755" y="79"/>
                    </a:lnTo>
                    <a:lnTo>
                      <a:pt x="3795" y="93"/>
                    </a:lnTo>
                    <a:lnTo>
                      <a:pt x="3835" y="116"/>
                    </a:lnTo>
                    <a:lnTo>
                      <a:pt x="3875" y="145"/>
                    </a:lnTo>
                    <a:lnTo>
                      <a:pt x="3916" y="165"/>
                    </a:lnTo>
                    <a:lnTo>
                      <a:pt x="3956" y="166"/>
                    </a:lnTo>
                    <a:lnTo>
                      <a:pt x="3996" y="132"/>
                    </a:lnTo>
                    <a:lnTo>
                      <a:pt x="4036" y="115"/>
                    </a:lnTo>
                    <a:lnTo>
                      <a:pt x="4077" y="119"/>
                    </a:lnTo>
                    <a:lnTo>
                      <a:pt x="4117" y="128"/>
                    </a:lnTo>
                    <a:lnTo>
                      <a:pt x="4157" y="125"/>
                    </a:lnTo>
                    <a:lnTo>
                      <a:pt x="4198" y="137"/>
                    </a:lnTo>
                    <a:lnTo>
                      <a:pt x="4238" y="203"/>
                    </a:lnTo>
                    <a:lnTo>
                      <a:pt x="4278" y="678"/>
                    </a:lnTo>
                    <a:lnTo>
                      <a:pt x="4318" y="2189"/>
                    </a:lnTo>
                    <a:lnTo>
                      <a:pt x="4359" y="4907"/>
                    </a:lnTo>
                    <a:lnTo>
                      <a:pt x="4399" y="6547"/>
                    </a:lnTo>
                    <a:lnTo>
                      <a:pt x="4439" y="5178"/>
                    </a:lnTo>
                    <a:lnTo>
                      <a:pt x="4479" y="2806"/>
                    </a:lnTo>
                    <a:lnTo>
                      <a:pt x="4520" y="1885"/>
                    </a:lnTo>
                    <a:lnTo>
                      <a:pt x="4560" y="1927"/>
                    </a:lnTo>
                    <a:lnTo>
                      <a:pt x="4600" y="1705"/>
                    </a:lnTo>
                    <a:lnTo>
                      <a:pt x="4641" y="1143"/>
                    </a:lnTo>
                    <a:lnTo>
                      <a:pt x="4681" y="657"/>
                    </a:lnTo>
                    <a:lnTo>
                      <a:pt x="4721" y="526"/>
                    </a:lnTo>
                    <a:lnTo>
                      <a:pt x="4761" y="698"/>
                    </a:lnTo>
                    <a:lnTo>
                      <a:pt x="4802" y="1062"/>
                    </a:lnTo>
                    <a:lnTo>
                      <a:pt x="4842" y="1504"/>
                    </a:lnTo>
                    <a:lnTo>
                      <a:pt x="4882" y="1967"/>
                    </a:lnTo>
                    <a:lnTo>
                      <a:pt x="4922" y="2422"/>
                    </a:lnTo>
                    <a:lnTo>
                      <a:pt x="4963" y="2174"/>
                    </a:lnTo>
                    <a:lnTo>
                      <a:pt x="5003" y="998"/>
                    </a:lnTo>
                    <a:lnTo>
                      <a:pt x="5043" y="527"/>
                    </a:lnTo>
                    <a:lnTo>
                      <a:pt x="5084" y="375"/>
                    </a:lnTo>
                    <a:lnTo>
                      <a:pt x="5124" y="306"/>
                    </a:lnTo>
                    <a:lnTo>
                      <a:pt x="5164" y="276"/>
                    </a:lnTo>
                    <a:lnTo>
                      <a:pt x="5204" y="281"/>
                    </a:lnTo>
                    <a:lnTo>
                      <a:pt x="5245" y="268"/>
                    </a:lnTo>
                    <a:lnTo>
                      <a:pt x="5285" y="259"/>
                    </a:lnTo>
                    <a:lnTo>
                      <a:pt x="5325" y="287"/>
                    </a:lnTo>
                    <a:lnTo>
                      <a:pt x="5366" y="447"/>
                    </a:lnTo>
                    <a:lnTo>
                      <a:pt x="5406" y="837"/>
                    </a:lnTo>
                    <a:lnTo>
                      <a:pt x="5446" y="1188"/>
                    </a:lnTo>
                    <a:lnTo>
                      <a:pt x="5486" y="1146"/>
                    </a:lnTo>
                    <a:lnTo>
                      <a:pt x="5527" y="1116"/>
                    </a:lnTo>
                    <a:lnTo>
                      <a:pt x="5567" y="1428"/>
                    </a:lnTo>
                    <a:lnTo>
                      <a:pt x="5607" y="1735"/>
                    </a:lnTo>
                    <a:lnTo>
                      <a:pt x="5647" y="1746"/>
                    </a:lnTo>
                    <a:lnTo>
                      <a:pt x="5688" y="1702"/>
                    </a:lnTo>
                    <a:lnTo>
                      <a:pt x="5728" y="1687"/>
                    </a:lnTo>
                    <a:lnTo>
                      <a:pt x="5768" y="1520"/>
                    </a:lnTo>
                    <a:lnTo>
                      <a:pt x="5809" y="1341"/>
                    </a:lnTo>
                    <a:lnTo>
                      <a:pt x="5849" y="1224"/>
                    </a:lnTo>
                    <a:lnTo>
                      <a:pt x="5889" y="1082"/>
                    </a:lnTo>
                    <a:lnTo>
                      <a:pt x="5929" y="977"/>
                    </a:lnTo>
                    <a:lnTo>
                      <a:pt x="5970" y="930"/>
                    </a:lnTo>
                    <a:lnTo>
                      <a:pt x="6010" y="1074"/>
                    </a:lnTo>
                    <a:lnTo>
                      <a:pt x="6050" y="1244"/>
                    </a:lnTo>
                    <a:lnTo>
                      <a:pt x="6090" y="1208"/>
                    </a:lnTo>
                    <a:lnTo>
                      <a:pt x="6131" y="903"/>
                    </a:lnTo>
                    <a:lnTo>
                      <a:pt x="6171" y="606"/>
                    </a:lnTo>
                    <a:lnTo>
                      <a:pt x="6211" y="466"/>
                    </a:lnTo>
                    <a:lnTo>
                      <a:pt x="6252" y="395"/>
                    </a:lnTo>
                    <a:lnTo>
                      <a:pt x="6292" y="358"/>
                    </a:lnTo>
                    <a:lnTo>
                      <a:pt x="6332" y="320"/>
                    </a:lnTo>
                    <a:lnTo>
                      <a:pt x="6372" y="298"/>
                    </a:lnTo>
                    <a:lnTo>
                      <a:pt x="6413" y="292"/>
                    </a:lnTo>
                    <a:lnTo>
                      <a:pt x="6453" y="308"/>
                    </a:lnTo>
                    <a:lnTo>
                      <a:pt x="6493" y="316"/>
                    </a:lnTo>
                    <a:lnTo>
                      <a:pt x="6533" y="308"/>
                    </a:lnTo>
                    <a:lnTo>
                      <a:pt x="6574" y="311"/>
                    </a:lnTo>
                    <a:lnTo>
                      <a:pt x="6614" y="368"/>
                    </a:lnTo>
                    <a:lnTo>
                      <a:pt x="6654" y="422"/>
                    </a:lnTo>
                    <a:lnTo>
                      <a:pt x="6695" y="376"/>
                    </a:lnTo>
                    <a:lnTo>
                      <a:pt x="6735" y="310"/>
                    </a:lnTo>
                    <a:lnTo>
                      <a:pt x="6775" y="390"/>
                    </a:lnTo>
                    <a:lnTo>
                      <a:pt x="6815" y="880"/>
                    </a:lnTo>
                    <a:lnTo>
                      <a:pt x="6856" y="1866"/>
                    </a:lnTo>
                    <a:lnTo>
                      <a:pt x="6896" y="2501"/>
                    </a:lnTo>
                    <a:lnTo>
                      <a:pt x="6936" y="2507"/>
                    </a:lnTo>
                    <a:lnTo>
                      <a:pt x="6976" y="2654"/>
                    </a:lnTo>
                    <a:lnTo>
                      <a:pt x="7017" y="3412"/>
                    </a:lnTo>
                    <a:lnTo>
                      <a:pt x="7057" y="3521"/>
                    </a:lnTo>
                    <a:lnTo>
                      <a:pt x="7097" y="2174"/>
                    </a:lnTo>
                    <a:lnTo>
                      <a:pt x="7138" y="886"/>
                    </a:lnTo>
                    <a:lnTo>
                      <a:pt x="7178" y="400"/>
                    </a:lnTo>
                    <a:lnTo>
                      <a:pt x="7218" y="246"/>
                    </a:lnTo>
                    <a:lnTo>
                      <a:pt x="7258" y="227"/>
                    </a:lnTo>
                    <a:lnTo>
                      <a:pt x="7299" y="297"/>
                    </a:lnTo>
                    <a:lnTo>
                      <a:pt x="7339" y="357"/>
                    </a:lnTo>
                    <a:lnTo>
                      <a:pt x="7379" y="323"/>
                    </a:lnTo>
                    <a:lnTo>
                      <a:pt x="7420" y="202"/>
                    </a:lnTo>
                    <a:lnTo>
                      <a:pt x="7460" y="99"/>
                    </a:lnTo>
                    <a:lnTo>
                      <a:pt x="7500" y="79"/>
                    </a:lnTo>
                    <a:lnTo>
                      <a:pt x="7540" y="72"/>
                    </a:lnTo>
                    <a:lnTo>
                      <a:pt x="7581" y="65"/>
                    </a:lnTo>
                    <a:lnTo>
                      <a:pt x="7621" y="60"/>
                    </a:lnTo>
                    <a:lnTo>
                      <a:pt x="7661" y="64"/>
                    </a:lnTo>
                    <a:lnTo>
                      <a:pt x="7701" y="77"/>
                    </a:lnTo>
                    <a:lnTo>
                      <a:pt x="7742" y="98"/>
                    </a:lnTo>
                    <a:lnTo>
                      <a:pt x="7782" y="116"/>
                    </a:lnTo>
                    <a:lnTo>
                      <a:pt x="7822" y="113"/>
                    </a:lnTo>
                    <a:lnTo>
                      <a:pt x="7863" y="93"/>
                    </a:lnTo>
                    <a:lnTo>
                      <a:pt x="7903" y="77"/>
                    </a:lnTo>
                    <a:lnTo>
                      <a:pt x="7943" y="77"/>
                    </a:lnTo>
                    <a:lnTo>
                      <a:pt x="7983" y="75"/>
                    </a:lnTo>
                    <a:lnTo>
                      <a:pt x="8024" y="98"/>
                    </a:lnTo>
                    <a:lnTo>
                      <a:pt x="8064" y="191"/>
                    </a:lnTo>
                    <a:lnTo>
                      <a:pt x="8104" y="281"/>
                    </a:lnTo>
                    <a:lnTo>
                      <a:pt x="8144" y="265"/>
                    </a:lnTo>
                    <a:lnTo>
                      <a:pt x="8185" y="189"/>
                    </a:lnTo>
                    <a:lnTo>
                      <a:pt x="8225" y="132"/>
                    </a:lnTo>
                    <a:lnTo>
                      <a:pt x="8265" y="127"/>
                    </a:lnTo>
                    <a:lnTo>
                      <a:pt x="8306" y="102"/>
                    </a:lnTo>
                    <a:lnTo>
                      <a:pt x="8346" y="75"/>
                    </a:lnTo>
                    <a:lnTo>
                      <a:pt x="8386" y="51"/>
                    </a:lnTo>
                    <a:lnTo>
                      <a:pt x="8426" y="39"/>
                    </a:lnTo>
                    <a:lnTo>
                      <a:pt x="8467" y="26"/>
                    </a:lnTo>
                    <a:lnTo>
                      <a:pt x="8507" y="17"/>
                    </a:lnTo>
                    <a:lnTo>
                      <a:pt x="8547" y="12"/>
                    </a:lnTo>
                    <a:lnTo>
                      <a:pt x="8587" y="0"/>
                    </a:lnTo>
                    <a:lnTo>
                      <a:pt x="8628" y="10"/>
                    </a:lnTo>
                    <a:lnTo>
                      <a:pt x="8668" y="23"/>
                    </a:lnTo>
                    <a:lnTo>
                      <a:pt x="8708" y="64"/>
                    </a:lnTo>
                    <a:lnTo>
                      <a:pt x="8749" y="170"/>
                    </a:lnTo>
                    <a:lnTo>
                      <a:pt x="8789" y="366"/>
                    </a:lnTo>
                    <a:lnTo>
                      <a:pt x="8829" y="529"/>
                    </a:lnTo>
                    <a:lnTo>
                      <a:pt x="8869" y="471"/>
                    </a:lnTo>
                    <a:lnTo>
                      <a:pt x="8910" y="310"/>
                    </a:lnTo>
                    <a:lnTo>
                      <a:pt x="8950" y="225"/>
                    </a:lnTo>
                    <a:lnTo>
                      <a:pt x="8990" y="199"/>
                    </a:lnTo>
                    <a:lnTo>
                      <a:pt x="9031" y="184"/>
                    </a:lnTo>
                    <a:lnTo>
                      <a:pt x="9071" y="249"/>
                    </a:lnTo>
                    <a:lnTo>
                      <a:pt x="9111" y="388"/>
                    </a:lnTo>
                    <a:lnTo>
                      <a:pt x="9151" y="417"/>
                    </a:lnTo>
                    <a:lnTo>
                      <a:pt x="9192" y="327"/>
                    </a:lnTo>
                    <a:lnTo>
                      <a:pt x="9232" y="201"/>
                    </a:lnTo>
                    <a:lnTo>
                      <a:pt x="9272" y="113"/>
                    </a:lnTo>
                    <a:lnTo>
                      <a:pt x="9312" y="87"/>
                    </a:lnTo>
                    <a:lnTo>
                      <a:pt x="9353" y="216"/>
                    </a:lnTo>
                    <a:lnTo>
                      <a:pt x="9393" y="835"/>
                    </a:lnTo>
                    <a:lnTo>
                      <a:pt x="9433" y="2441"/>
                    </a:lnTo>
                    <a:lnTo>
                      <a:pt x="9474" y="4869"/>
                    </a:lnTo>
                    <a:lnTo>
                      <a:pt x="9514" y="7218"/>
                    </a:lnTo>
                    <a:lnTo>
                      <a:pt x="9554" y="7075"/>
                    </a:lnTo>
                    <a:lnTo>
                      <a:pt x="9594" y="3825"/>
                    </a:lnTo>
                    <a:lnTo>
                      <a:pt x="9635" y="1138"/>
                    </a:lnTo>
                    <a:lnTo>
                      <a:pt x="9675" y="384"/>
                    </a:lnTo>
                    <a:lnTo>
                      <a:pt x="9715" y="249"/>
                    </a:lnTo>
                    <a:lnTo>
                      <a:pt x="9755" y="197"/>
                    </a:lnTo>
                    <a:lnTo>
                      <a:pt x="9796" y="150"/>
                    </a:lnTo>
                    <a:lnTo>
                      <a:pt x="9836" y="126"/>
                    </a:lnTo>
                    <a:lnTo>
                      <a:pt x="9876" y="114"/>
                    </a:lnTo>
                    <a:lnTo>
                      <a:pt x="9917" y="112"/>
                    </a:lnTo>
                    <a:lnTo>
                      <a:pt x="9957" y="76"/>
                    </a:lnTo>
                    <a:lnTo>
                      <a:pt x="9997" y="48"/>
                    </a:lnTo>
                    <a:lnTo>
                      <a:pt x="10037" y="30"/>
                    </a:lnTo>
                    <a:lnTo>
                      <a:pt x="10078" y="37"/>
                    </a:lnTo>
                    <a:lnTo>
                      <a:pt x="10118" y="71"/>
                    </a:lnTo>
                    <a:lnTo>
                      <a:pt x="10158" y="106"/>
                    </a:lnTo>
                    <a:lnTo>
                      <a:pt x="10198" y="108"/>
                    </a:lnTo>
                    <a:lnTo>
                      <a:pt x="10239" y="109"/>
                    </a:lnTo>
                    <a:lnTo>
                      <a:pt x="10279" y="98"/>
                    </a:lnTo>
                    <a:lnTo>
                      <a:pt x="10319" y="112"/>
                    </a:lnTo>
                    <a:lnTo>
                      <a:pt x="10360" y="137"/>
                    </a:lnTo>
                    <a:lnTo>
                      <a:pt x="10400" y="134"/>
                    </a:lnTo>
                    <a:lnTo>
                      <a:pt x="10440" y="102"/>
                    </a:lnTo>
                    <a:lnTo>
                      <a:pt x="10480" y="75"/>
                    </a:lnTo>
                    <a:lnTo>
                      <a:pt x="10521" y="88"/>
                    </a:lnTo>
                    <a:lnTo>
                      <a:pt x="10561" y="202"/>
                    </a:lnTo>
                    <a:lnTo>
                      <a:pt x="10601" y="496"/>
                    </a:lnTo>
                    <a:lnTo>
                      <a:pt x="10641" y="789"/>
                    </a:lnTo>
                    <a:lnTo>
                      <a:pt x="10682" y="744"/>
                    </a:lnTo>
                    <a:lnTo>
                      <a:pt x="10722" y="462"/>
                    </a:lnTo>
                    <a:lnTo>
                      <a:pt x="10762" y="207"/>
                    </a:lnTo>
                    <a:lnTo>
                      <a:pt x="10803" y="111"/>
                    </a:lnTo>
                    <a:lnTo>
                      <a:pt x="10843" y="90"/>
                    </a:lnTo>
                    <a:lnTo>
                      <a:pt x="10883" y="125"/>
                    </a:lnTo>
                    <a:lnTo>
                      <a:pt x="10923" y="176"/>
                    </a:lnTo>
                    <a:lnTo>
                      <a:pt x="10964" y="282"/>
                    </a:lnTo>
                    <a:lnTo>
                      <a:pt x="11004" y="446"/>
                    </a:lnTo>
                    <a:lnTo>
                      <a:pt x="11044" y="720"/>
                    </a:lnTo>
                    <a:lnTo>
                      <a:pt x="11085" y="1096"/>
                    </a:lnTo>
                    <a:lnTo>
                      <a:pt x="11125" y="1547"/>
                    </a:lnTo>
                    <a:lnTo>
                      <a:pt x="11165" y="1945"/>
                    </a:lnTo>
                    <a:lnTo>
                      <a:pt x="11205" y="2229"/>
                    </a:lnTo>
                    <a:lnTo>
                      <a:pt x="11246" y="2548"/>
                    </a:lnTo>
                    <a:lnTo>
                      <a:pt x="11286" y="2968"/>
                    </a:lnTo>
                    <a:lnTo>
                      <a:pt x="11326" y="3579"/>
                    </a:lnTo>
                    <a:lnTo>
                      <a:pt x="11366" y="4111"/>
                    </a:lnTo>
                    <a:lnTo>
                      <a:pt x="11407" y="3902"/>
                    </a:lnTo>
                    <a:lnTo>
                      <a:pt x="11447" y="3014"/>
                    </a:lnTo>
                    <a:lnTo>
                      <a:pt x="11487" y="2058"/>
                    </a:lnTo>
                    <a:lnTo>
                      <a:pt x="11528" y="1476"/>
                    </a:lnTo>
                    <a:lnTo>
                      <a:pt x="11568" y="1294"/>
                    </a:lnTo>
                    <a:lnTo>
                      <a:pt x="11608" y="1361"/>
                    </a:lnTo>
                    <a:lnTo>
                      <a:pt x="11648" y="1742"/>
                    </a:lnTo>
                    <a:lnTo>
                      <a:pt x="11689" y="2512"/>
                    </a:lnTo>
                    <a:lnTo>
                      <a:pt x="11729" y="3496"/>
                    </a:lnTo>
                    <a:lnTo>
                      <a:pt x="11769" y="4378"/>
                    </a:lnTo>
                    <a:lnTo>
                      <a:pt x="11809" y="4487"/>
                    </a:lnTo>
                    <a:lnTo>
                      <a:pt x="11850" y="4350"/>
                    </a:lnTo>
                    <a:lnTo>
                      <a:pt x="11890" y="4491"/>
                    </a:lnTo>
                    <a:lnTo>
                      <a:pt x="11930" y="4902"/>
                    </a:lnTo>
                    <a:lnTo>
                      <a:pt x="11971" y="5419"/>
                    </a:lnTo>
                    <a:lnTo>
                      <a:pt x="12011" y="6126"/>
                    </a:lnTo>
                    <a:lnTo>
                      <a:pt x="12051" y="6952"/>
                    </a:lnTo>
                    <a:lnTo>
                      <a:pt x="12077" y="7609"/>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3" name="Google Shape;853;p31"/>
              <p:cNvSpPr/>
              <p:nvPr/>
            </p:nvSpPr>
            <p:spPr>
              <a:xfrm flipH="1" rot="10800000">
                <a:off x="1119" y="1892"/>
                <a:ext cx="1718" cy="984"/>
              </a:xfrm>
              <a:custGeom>
                <a:rect b="b" l="l" r="r" t="t"/>
                <a:pathLst>
                  <a:path extrusionOk="0" h="7559" w="12083">
                    <a:moveTo>
                      <a:pt x="0" y="446"/>
                    </a:moveTo>
                    <a:lnTo>
                      <a:pt x="9" y="434"/>
                    </a:lnTo>
                    <a:lnTo>
                      <a:pt x="49" y="435"/>
                    </a:lnTo>
                    <a:lnTo>
                      <a:pt x="90" y="463"/>
                    </a:lnTo>
                    <a:lnTo>
                      <a:pt x="130" y="529"/>
                    </a:lnTo>
                    <a:lnTo>
                      <a:pt x="170" y="510"/>
                    </a:lnTo>
                    <a:lnTo>
                      <a:pt x="211" y="432"/>
                    </a:lnTo>
                    <a:lnTo>
                      <a:pt x="251" y="339"/>
                    </a:lnTo>
                    <a:lnTo>
                      <a:pt x="291" y="313"/>
                    </a:lnTo>
                    <a:lnTo>
                      <a:pt x="331" y="362"/>
                    </a:lnTo>
                    <a:lnTo>
                      <a:pt x="372" y="512"/>
                    </a:lnTo>
                    <a:lnTo>
                      <a:pt x="412" y="677"/>
                    </a:lnTo>
                    <a:lnTo>
                      <a:pt x="452" y="724"/>
                    </a:lnTo>
                    <a:lnTo>
                      <a:pt x="493" y="652"/>
                    </a:lnTo>
                    <a:lnTo>
                      <a:pt x="533" y="472"/>
                    </a:lnTo>
                    <a:lnTo>
                      <a:pt x="573" y="322"/>
                    </a:lnTo>
                    <a:lnTo>
                      <a:pt x="613" y="283"/>
                    </a:lnTo>
                    <a:lnTo>
                      <a:pt x="654" y="232"/>
                    </a:lnTo>
                    <a:lnTo>
                      <a:pt x="694" y="192"/>
                    </a:lnTo>
                    <a:lnTo>
                      <a:pt x="734" y="167"/>
                    </a:lnTo>
                    <a:lnTo>
                      <a:pt x="774" y="164"/>
                    </a:lnTo>
                    <a:lnTo>
                      <a:pt x="815" y="151"/>
                    </a:lnTo>
                    <a:lnTo>
                      <a:pt x="855" y="124"/>
                    </a:lnTo>
                    <a:lnTo>
                      <a:pt x="895" y="95"/>
                    </a:lnTo>
                    <a:lnTo>
                      <a:pt x="936" y="110"/>
                    </a:lnTo>
                    <a:lnTo>
                      <a:pt x="976" y="160"/>
                    </a:lnTo>
                    <a:lnTo>
                      <a:pt x="1016" y="177"/>
                    </a:lnTo>
                    <a:lnTo>
                      <a:pt x="1056" y="150"/>
                    </a:lnTo>
                    <a:lnTo>
                      <a:pt x="1097" y="102"/>
                    </a:lnTo>
                    <a:lnTo>
                      <a:pt x="1137" y="73"/>
                    </a:lnTo>
                    <a:lnTo>
                      <a:pt x="1177" y="57"/>
                    </a:lnTo>
                    <a:lnTo>
                      <a:pt x="1217" y="55"/>
                    </a:lnTo>
                    <a:lnTo>
                      <a:pt x="1258" y="60"/>
                    </a:lnTo>
                    <a:lnTo>
                      <a:pt x="1298" y="62"/>
                    </a:lnTo>
                    <a:lnTo>
                      <a:pt x="1338" y="62"/>
                    </a:lnTo>
                    <a:lnTo>
                      <a:pt x="1379" y="73"/>
                    </a:lnTo>
                    <a:lnTo>
                      <a:pt x="1419" y="100"/>
                    </a:lnTo>
                    <a:lnTo>
                      <a:pt x="1459" y="147"/>
                    </a:lnTo>
                    <a:lnTo>
                      <a:pt x="1499" y="163"/>
                    </a:lnTo>
                    <a:lnTo>
                      <a:pt x="1540" y="134"/>
                    </a:lnTo>
                    <a:lnTo>
                      <a:pt x="1580" y="114"/>
                    </a:lnTo>
                    <a:lnTo>
                      <a:pt x="1620" y="135"/>
                    </a:lnTo>
                    <a:lnTo>
                      <a:pt x="1660" y="149"/>
                    </a:lnTo>
                    <a:lnTo>
                      <a:pt x="1701" y="123"/>
                    </a:lnTo>
                    <a:lnTo>
                      <a:pt x="1741" y="135"/>
                    </a:lnTo>
                    <a:lnTo>
                      <a:pt x="1781" y="179"/>
                    </a:lnTo>
                    <a:lnTo>
                      <a:pt x="1822" y="204"/>
                    </a:lnTo>
                    <a:lnTo>
                      <a:pt x="1862" y="176"/>
                    </a:lnTo>
                    <a:lnTo>
                      <a:pt x="1902" y="155"/>
                    </a:lnTo>
                    <a:lnTo>
                      <a:pt x="1942" y="145"/>
                    </a:lnTo>
                    <a:lnTo>
                      <a:pt x="1983" y="154"/>
                    </a:lnTo>
                    <a:lnTo>
                      <a:pt x="2023" y="155"/>
                    </a:lnTo>
                    <a:lnTo>
                      <a:pt x="2063" y="112"/>
                    </a:lnTo>
                    <a:lnTo>
                      <a:pt x="2104" y="82"/>
                    </a:lnTo>
                    <a:lnTo>
                      <a:pt x="2144" y="59"/>
                    </a:lnTo>
                    <a:lnTo>
                      <a:pt x="2184" y="49"/>
                    </a:lnTo>
                    <a:lnTo>
                      <a:pt x="2224" y="44"/>
                    </a:lnTo>
                    <a:lnTo>
                      <a:pt x="2265" y="46"/>
                    </a:lnTo>
                    <a:lnTo>
                      <a:pt x="2305" y="48"/>
                    </a:lnTo>
                    <a:lnTo>
                      <a:pt x="2345" y="43"/>
                    </a:lnTo>
                    <a:lnTo>
                      <a:pt x="2385" y="44"/>
                    </a:lnTo>
                    <a:lnTo>
                      <a:pt x="2426" y="63"/>
                    </a:lnTo>
                    <a:lnTo>
                      <a:pt x="2466" y="113"/>
                    </a:lnTo>
                    <a:lnTo>
                      <a:pt x="2506" y="177"/>
                    </a:lnTo>
                    <a:lnTo>
                      <a:pt x="2547" y="203"/>
                    </a:lnTo>
                    <a:lnTo>
                      <a:pt x="2587" y="163"/>
                    </a:lnTo>
                    <a:lnTo>
                      <a:pt x="2627" y="126"/>
                    </a:lnTo>
                    <a:lnTo>
                      <a:pt x="2667" y="103"/>
                    </a:lnTo>
                    <a:lnTo>
                      <a:pt x="2708" y="103"/>
                    </a:lnTo>
                    <a:lnTo>
                      <a:pt x="2748" y="116"/>
                    </a:lnTo>
                    <a:lnTo>
                      <a:pt x="2788" y="113"/>
                    </a:lnTo>
                    <a:lnTo>
                      <a:pt x="2828" y="113"/>
                    </a:lnTo>
                    <a:lnTo>
                      <a:pt x="2869" y="115"/>
                    </a:lnTo>
                    <a:lnTo>
                      <a:pt x="2909" y="145"/>
                    </a:lnTo>
                    <a:lnTo>
                      <a:pt x="2949" y="168"/>
                    </a:lnTo>
                    <a:lnTo>
                      <a:pt x="2990" y="149"/>
                    </a:lnTo>
                    <a:lnTo>
                      <a:pt x="3030" y="96"/>
                    </a:lnTo>
                    <a:lnTo>
                      <a:pt x="3070" y="65"/>
                    </a:lnTo>
                    <a:lnTo>
                      <a:pt x="3110" y="52"/>
                    </a:lnTo>
                    <a:lnTo>
                      <a:pt x="3151" y="67"/>
                    </a:lnTo>
                    <a:lnTo>
                      <a:pt x="3191" y="102"/>
                    </a:lnTo>
                    <a:lnTo>
                      <a:pt x="3231" y="166"/>
                    </a:lnTo>
                    <a:lnTo>
                      <a:pt x="3271" y="232"/>
                    </a:lnTo>
                    <a:lnTo>
                      <a:pt x="3312" y="263"/>
                    </a:lnTo>
                    <a:lnTo>
                      <a:pt x="3352" y="367"/>
                    </a:lnTo>
                    <a:lnTo>
                      <a:pt x="3392" y="602"/>
                    </a:lnTo>
                    <a:lnTo>
                      <a:pt x="3433" y="763"/>
                    </a:lnTo>
                    <a:lnTo>
                      <a:pt x="3473" y="613"/>
                    </a:lnTo>
                    <a:lnTo>
                      <a:pt x="3513" y="290"/>
                    </a:lnTo>
                    <a:lnTo>
                      <a:pt x="3553" y="133"/>
                    </a:lnTo>
                    <a:lnTo>
                      <a:pt x="3594" y="154"/>
                    </a:lnTo>
                    <a:lnTo>
                      <a:pt x="3634" y="189"/>
                    </a:lnTo>
                    <a:lnTo>
                      <a:pt x="3674" y="145"/>
                    </a:lnTo>
                    <a:lnTo>
                      <a:pt x="3715" y="85"/>
                    </a:lnTo>
                    <a:lnTo>
                      <a:pt x="3755" y="54"/>
                    </a:lnTo>
                    <a:lnTo>
                      <a:pt x="3795" y="70"/>
                    </a:lnTo>
                    <a:lnTo>
                      <a:pt x="3835" y="68"/>
                    </a:lnTo>
                    <a:lnTo>
                      <a:pt x="3876" y="73"/>
                    </a:lnTo>
                    <a:lnTo>
                      <a:pt x="3916" y="92"/>
                    </a:lnTo>
                    <a:lnTo>
                      <a:pt x="3956" y="78"/>
                    </a:lnTo>
                    <a:lnTo>
                      <a:pt x="3996" y="64"/>
                    </a:lnTo>
                    <a:lnTo>
                      <a:pt x="4037" y="58"/>
                    </a:lnTo>
                    <a:lnTo>
                      <a:pt x="4077" y="68"/>
                    </a:lnTo>
                    <a:lnTo>
                      <a:pt x="4117" y="72"/>
                    </a:lnTo>
                    <a:lnTo>
                      <a:pt x="4158" y="78"/>
                    </a:lnTo>
                    <a:lnTo>
                      <a:pt x="4198" y="74"/>
                    </a:lnTo>
                    <a:lnTo>
                      <a:pt x="4238" y="125"/>
                    </a:lnTo>
                    <a:lnTo>
                      <a:pt x="4278" y="463"/>
                    </a:lnTo>
                    <a:lnTo>
                      <a:pt x="4319" y="1646"/>
                    </a:lnTo>
                    <a:lnTo>
                      <a:pt x="4359" y="3849"/>
                    </a:lnTo>
                    <a:lnTo>
                      <a:pt x="4399" y="5809"/>
                    </a:lnTo>
                    <a:lnTo>
                      <a:pt x="4439" y="5212"/>
                    </a:lnTo>
                    <a:lnTo>
                      <a:pt x="4480" y="2806"/>
                    </a:lnTo>
                    <a:lnTo>
                      <a:pt x="4520" y="1321"/>
                    </a:lnTo>
                    <a:lnTo>
                      <a:pt x="4560" y="1067"/>
                    </a:lnTo>
                    <a:lnTo>
                      <a:pt x="4601" y="987"/>
                    </a:lnTo>
                    <a:lnTo>
                      <a:pt x="4641" y="686"/>
                    </a:lnTo>
                    <a:lnTo>
                      <a:pt x="4681" y="449"/>
                    </a:lnTo>
                    <a:lnTo>
                      <a:pt x="4721" y="474"/>
                    </a:lnTo>
                    <a:lnTo>
                      <a:pt x="4762" y="730"/>
                    </a:lnTo>
                    <a:lnTo>
                      <a:pt x="4802" y="1115"/>
                    </a:lnTo>
                    <a:lnTo>
                      <a:pt x="4842" y="1630"/>
                    </a:lnTo>
                    <a:lnTo>
                      <a:pt x="4882" y="2074"/>
                    </a:lnTo>
                    <a:lnTo>
                      <a:pt x="4923" y="2236"/>
                    </a:lnTo>
                    <a:lnTo>
                      <a:pt x="4963" y="1269"/>
                    </a:lnTo>
                    <a:lnTo>
                      <a:pt x="5003" y="512"/>
                    </a:lnTo>
                    <a:lnTo>
                      <a:pt x="5044" y="351"/>
                    </a:lnTo>
                    <a:lnTo>
                      <a:pt x="5084" y="280"/>
                    </a:lnTo>
                    <a:lnTo>
                      <a:pt x="5124" y="225"/>
                    </a:lnTo>
                    <a:lnTo>
                      <a:pt x="5164" y="212"/>
                    </a:lnTo>
                    <a:lnTo>
                      <a:pt x="5205" y="210"/>
                    </a:lnTo>
                    <a:lnTo>
                      <a:pt x="5245" y="201"/>
                    </a:lnTo>
                    <a:lnTo>
                      <a:pt x="5285" y="208"/>
                    </a:lnTo>
                    <a:lnTo>
                      <a:pt x="5325" y="225"/>
                    </a:lnTo>
                    <a:lnTo>
                      <a:pt x="5366" y="333"/>
                    </a:lnTo>
                    <a:lnTo>
                      <a:pt x="5406" y="622"/>
                    </a:lnTo>
                    <a:lnTo>
                      <a:pt x="5446" y="892"/>
                    </a:lnTo>
                    <a:lnTo>
                      <a:pt x="5487" y="838"/>
                    </a:lnTo>
                    <a:lnTo>
                      <a:pt x="5527" y="670"/>
                    </a:lnTo>
                    <a:lnTo>
                      <a:pt x="5567" y="880"/>
                    </a:lnTo>
                    <a:lnTo>
                      <a:pt x="5607" y="1257"/>
                    </a:lnTo>
                    <a:lnTo>
                      <a:pt x="5648" y="1519"/>
                    </a:lnTo>
                    <a:lnTo>
                      <a:pt x="5688" y="1601"/>
                    </a:lnTo>
                    <a:lnTo>
                      <a:pt x="5728" y="1628"/>
                    </a:lnTo>
                    <a:lnTo>
                      <a:pt x="5769" y="1548"/>
                    </a:lnTo>
                    <a:lnTo>
                      <a:pt x="5809" y="1413"/>
                    </a:lnTo>
                    <a:lnTo>
                      <a:pt x="5849" y="1312"/>
                    </a:lnTo>
                    <a:lnTo>
                      <a:pt x="5889" y="1178"/>
                    </a:lnTo>
                    <a:lnTo>
                      <a:pt x="5930" y="1084"/>
                    </a:lnTo>
                    <a:lnTo>
                      <a:pt x="5970" y="1011"/>
                    </a:lnTo>
                    <a:lnTo>
                      <a:pt x="6010" y="1184"/>
                    </a:lnTo>
                    <a:lnTo>
                      <a:pt x="6050" y="1420"/>
                    </a:lnTo>
                    <a:lnTo>
                      <a:pt x="6091" y="1455"/>
                    </a:lnTo>
                    <a:lnTo>
                      <a:pt x="6131" y="1147"/>
                    </a:lnTo>
                    <a:lnTo>
                      <a:pt x="6171" y="762"/>
                    </a:lnTo>
                    <a:lnTo>
                      <a:pt x="6212" y="523"/>
                    </a:lnTo>
                    <a:lnTo>
                      <a:pt x="6252" y="436"/>
                    </a:lnTo>
                    <a:lnTo>
                      <a:pt x="6292" y="407"/>
                    </a:lnTo>
                    <a:lnTo>
                      <a:pt x="6332" y="360"/>
                    </a:lnTo>
                    <a:lnTo>
                      <a:pt x="6373" y="331"/>
                    </a:lnTo>
                    <a:lnTo>
                      <a:pt x="6413" y="339"/>
                    </a:lnTo>
                    <a:lnTo>
                      <a:pt x="6453" y="345"/>
                    </a:lnTo>
                    <a:lnTo>
                      <a:pt x="6493" y="340"/>
                    </a:lnTo>
                    <a:lnTo>
                      <a:pt x="6534" y="341"/>
                    </a:lnTo>
                    <a:lnTo>
                      <a:pt x="6574" y="336"/>
                    </a:lnTo>
                    <a:lnTo>
                      <a:pt x="6614" y="367"/>
                    </a:lnTo>
                    <a:lnTo>
                      <a:pt x="6655" y="403"/>
                    </a:lnTo>
                    <a:lnTo>
                      <a:pt x="6695" y="379"/>
                    </a:lnTo>
                    <a:lnTo>
                      <a:pt x="6735" y="285"/>
                    </a:lnTo>
                    <a:lnTo>
                      <a:pt x="6775" y="318"/>
                    </a:lnTo>
                    <a:lnTo>
                      <a:pt x="6816" y="689"/>
                    </a:lnTo>
                    <a:lnTo>
                      <a:pt x="6856" y="1549"/>
                    </a:lnTo>
                    <a:lnTo>
                      <a:pt x="6896" y="2427"/>
                    </a:lnTo>
                    <a:lnTo>
                      <a:pt x="6936" y="2606"/>
                    </a:lnTo>
                    <a:lnTo>
                      <a:pt x="6977" y="2596"/>
                    </a:lnTo>
                    <a:lnTo>
                      <a:pt x="7017" y="2921"/>
                    </a:lnTo>
                    <a:lnTo>
                      <a:pt x="7057" y="2869"/>
                    </a:lnTo>
                    <a:lnTo>
                      <a:pt x="7098" y="1991"/>
                    </a:lnTo>
                    <a:lnTo>
                      <a:pt x="7138" y="872"/>
                    </a:lnTo>
                    <a:lnTo>
                      <a:pt x="7178" y="375"/>
                    </a:lnTo>
                    <a:lnTo>
                      <a:pt x="7218" y="219"/>
                    </a:lnTo>
                    <a:lnTo>
                      <a:pt x="7259" y="210"/>
                    </a:lnTo>
                    <a:lnTo>
                      <a:pt x="7299" y="279"/>
                    </a:lnTo>
                    <a:lnTo>
                      <a:pt x="7339" y="411"/>
                    </a:lnTo>
                    <a:lnTo>
                      <a:pt x="7380" y="373"/>
                    </a:lnTo>
                    <a:lnTo>
                      <a:pt x="7420" y="246"/>
                    </a:lnTo>
                    <a:lnTo>
                      <a:pt x="7460" y="131"/>
                    </a:lnTo>
                    <a:lnTo>
                      <a:pt x="7500" y="91"/>
                    </a:lnTo>
                    <a:lnTo>
                      <a:pt x="7541" y="84"/>
                    </a:lnTo>
                    <a:lnTo>
                      <a:pt x="7581" y="74"/>
                    </a:lnTo>
                    <a:lnTo>
                      <a:pt x="7621" y="53"/>
                    </a:lnTo>
                    <a:lnTo>
                      <a:pt x="7661" y="46"/>
                    </a:lnTo>
                    <a:lnTo>
                      <a:pt x="7702" y="62"/>
                    </a:lnTo>
                    <a:lnTo>
                      <a:pt x="7742" y="80"/>
                    </a:lnTo>
                    <a:lnTo>
                      <a:pt x="7782" y="101"/>
                    </a:lnTo>
                    <a:lnTo>
                      <a:pt x="7823" y="106"/>
                    </a:lnTo>
                    <a:lnTo>
                      <a:pt x="7863" y="96"/>
                    </a:lnTo>
                    <a:lnTo>
                      <a:pt x="7903" y="92"/>
                    </a:lnTo>
                    <a:lnTo>
                      <a:pt x="7943" y="70"/>
                    </a:lnTo>
                    <a:lnTo>
                      <a:pt x="7984" y="67"/>
                    </a:lnTo>
                    <a:lnTo>
                      <a:pt x="8024" y="74"/>
                    </a:lnTo>
                    <a:lnTo>
                      <a:pt x="8064" y="148"/>
                    </a:lnTo>
                    <a:lnTo>
                      <a:pt x="8104" y="252"/>
                    </a:lnTo>
                    <a:lnTo>
                      <a:pt x="8145" y="277"/>
                    </a:lnTo>
                    <a:lnTo>
                      <a:pt x="8185" y="199"/>
                    </a:lnTo>
                    <a:lnTo>
                      <a:pt x="8225" y="121"/>
                    </a:lnTo>
                    <a:lnTo>
                      <a:pt x="8266" y="105"/>
                    </a:lnTo>
                    <a:lnTo>
                      <a:pt x="8306" y="96"/>
                    </a:lnTo>
                    <a:lnTo>
                      <a:pt x="8346" y="79"/>
                    </a:lnTo>
                    <a:lnTo>
                      <a:pt x="8386" y="46"/>
                    </a:lnTo>
                    <a:lnTo>
                      <a:pt x="8427" y="29"/>
                    </a:lnTo>
                    <a:lnTo>
                      <a:pt x="8467" y="19"/>
                    </a:lnTo>
                    <a:lnTo>
                      <a:pt x="8507" y="12"/>
                    </a:lnTo>
                    <a:lnTo>
                      <a:pt x="8547" y="6"/>
                    </a:lnTo>
                    <a:lnTo>
                      <a:pt x="8588" y="0"/>
                    </a:lnTo>
                    <a:lnTo>
                      <a:pt x="8628" y="3"/>
                    </a:lnTo>
                    <a:lnTo>
                      <a:pt x="8668" y="10"/>
                    </a:lnTo>
                    <a:lnTo>
                      <a:pt x="8709" y="35"/>
                    </a:lnTo>
                    <a:lnTo>
                      <a:pt x="8749" y="108"/>
                    </a:lnTo>
                    <a:lnTo>
                      <a:pt x="8789" y="256"/>
                    </a:lnTo>
                    <a:lnTo>
                      <a:pt x="8829" y="401"/>
                    </a:lnTo>
                    <a:lnTo>
                      <a:pt x="8870" y="392"/>
                    </a:lnTo>
                    <a:lnTo>
                      <a:pt x="8910" y="268"/>
                    </a:lnTo>
                    <a:lnTo>
                      <a:pt x="8950" y="182"/>
                    </a:lnTo>
                    <a:lnTo>
                      <a:pt x="8990" y="174"/>
                    </a:lnTo>
                    <a:lnTo>
                      <a:pt x="9031" y="180"/>
                    </a:lnTo>
                    <a:lnTo>
                      <a:pt x="9071" y="211"/>
                    </a:lnTo>
                    <a:lnTo>
                      <a:pt x="9111" y="316"/>
                    </a:lnTo>
                    <a:lnTo>
                      <a:pt x="9152" y="381"/>
                    </a:lnTo>
                    <a:lnTo>
                      <a:pt x="9192" y="338"/>
                    </a:lnTo>
                    <a:lnTo>
                      <a:pt x="9232" y="232"/>
                    </a:lnTo>
                    <a:lnTo>
                      <a:pt x="9272" y="131"/>
                    </a:lnTo>
                    <a:lnTo>
                      <a:pt x="9313" y="87"/>
                    </a:lnTo>
                    <a:lnTo>
                      <a:pt x="9353" y="146"/>
                    </a:lnTo>
                    <a:lnTo>
                      <a:pt x="9393" y="572"/>
                    </a:lnTo>
                    <a:lnTo>
                      <a:pt x="9434" y="1781"/>
                    </a:lnTo>
                    <a:lnTo>
                      <a:pt x="9474" y="3826"/>
                    </a:lnTo>
                    <a:lnTo>
                      <a:pt x="9514" y="5788"/>
                    </a:lnTo>
                    <a:lnTo>
                      <a:pt x="9554" y="5597"/>
                    </a:lnTo>
                    <a:lnTo>
                      <a:pt x="9595" y="3070"/>
                    </a:lnTo>
                    <a:lnTo>
                      <a:pt x="9635" y="1049"/>
                    </a:lnTo>
                    <a:lnTo>
                      <a:pt x="9675" y="345"/>
                    </a:lnTo>
                    <a:lnTo>
                      <a:pt x="9715" y="216"/>
                    </a:lnTo>
                    <a:lnTo>
                      <a:pt x="9756" y="171"/>
                    </a:lnTo>
                    <a:lnTo>
                      <a:pt x="9796" y="138"/>
                    </a:lnTo>
                    <a:lnTo>
                      <a:pt x="9836" y="105"/>
                    </a:lnTo>
                    <a:lnTo>
                      <a:pt x="9877" y="90"/>
                    </a:lnTo>
                    <a:lnTo>
                      <a:pt x="9917" y="90"/>
                    </a:lnTo>
                    <a:lnTo>
                      <a:pt x="9957" y="63"/>
                    </a:lnTo>
                    <a:lnTo>
                      <a:pt x="9997" y="31"/>
                    </a:lnTo>
                    <a:lnTo>
                      <a:pt x="10038" y="13"/>
                    </a:lnTo>
                    <a:lnTo>
                      <a:pt x="10078" y="12"/>
                    </a:lnTo>
                    <a:lnTo>
                      <a:pt x="10118" y="29"/>
                    </a:lnTo>
                    <a:lnTo>
                      <a:pt x="10158" y="53"/>
                    </a:lnTo>
                    <a:lnTo>
                      <a:pt x="10199" y="66"/>
                    </a:lnTo>
                    <a:lnTo>
                      <a:pt x="10239" y="65"/>
                    </a:lnTo>
                    <a:lnTo>
                      <a:pt x="10279" y="59"/>
                    </a:lnTo>
                    <a:lnTo>
                      <a:pt x="10320" y="63"/>
                    </a:lnTo>
                    <a:lnTo>
                      <a:pt x="10360" y="84"/>
                    </a:lnTo>
                    <a:lnTo>
                      <a:pt x="10400" y="92"/>
                    </a:lnTo>
                    <a:lnTo>
                      <a:pt x="10440" y="85"/>
                    </a:lnTo>
                    <a:lnTo>
                      <a:pt x="10481" y="58"/>
                    </a:lnTo>
                    <a:lnTo>
                      <a:pt x="10521" y="72"/>
                    </a:lnTo>
                    <a:lnTo>
                      <a:pt x="10561" y="151"/>
                    </a:lnTo>
                    <a:lnTo>
                      <a:pt x="10601" y="427"/>
                    </a:lnTo>
                    <a:lnTo>
                      <a:pt x="10642" y="736"/>
                    </a:lnTo>
                    <a:lnTo>
                      <a:pt x="10682" y="788"/>
                    </a:lnTo>
                    <a:lnTo>
                      <a:pt x="10722" y="560"/>
                    </a:lnTo>
                    <a:lnTo>
                      <a:pt x="10763" y="287"/>
                    </a:lnTo>
                    <a:lnTo>
                      <a:pt x="10803" y="167"/>
                    </a:lnTo>
                    <a:lnTo>
                      <a:pt x="10843" y="170"/>
                    </a:lnTo>
                    <a:lnTo>
                      <a:pt x="10883" y="202"/>
                    </a:lnTo>
                    <a:lnTo>
                      <a:pt x="10924" y="294"/>
                    </a:lnTo>
                    <a:lnTo>
                      <a:pt x="10964" y="403"/>
                    </a:lnTo>
                    <a:lnTo>
                      <a:pt x="11004" y="595"/>
                    </a:lnTo>
                    <a:lnTo>
                      <a:pt x="11045" y="838"/>
                    </a:lnTo>
                    <a:lnTo>
                      <a:pt x="11085" y="1143"/>
                    </a:lnTo>
                    <a:lnTo>
                      <a:pt x="11125" y="1509"/>
                    </a:lnTo>
                    <a:lnTo>
                      <a:pt x="11165" y="1926"/>
                    </a:lnTo>
                    <a:lnTo>
                      <a:pt x="11206" y="2333"/>
                    </a:lnTo>
                    <a:lnTo>
                      <a:pt x="11246" y="2709"/>
                    </a:lnTo>
                    <a:lnTo>
                      <a:pt x="11286" y="3024"/>
                    </a:lnTo>
                    <a:lnTo>
                      <a:pt x="11326" y="3228"/>
                    </a:lnTo>
                    <a:lnTo>
                      <a:pt x="11367" y="3119"/>
                    </a:lnTo>
                    <a:lnTo>
                      <a:pt x="11407" y="2869"/>
                    </a:lnTo>
                    <a:lnTo>
                      <a:pt x="11447" y="2448"/>
                    </a:lnTo>
                    <a:lnTo>
                      <a:pt x="11488" y="1710"/>
                    </a:lnTo>
                    <a:lnTo>
                      <a:pt x="11528" y="1054"/>
                    </a:lnTo>
                    <a:lnTo>
                      <a:pt x="11568" y="773"/>
                    </a:lnTo>
                    <a:lnTo>
                      <a:pt x="11608" y="862"/>
                    </a:lnTo>
                    <a:lnTo>
                      <a:pt x="11649" y="1222"/>
                    </a:lnTo>
                    <a:lnTo>
                      <a:pt x="11689" y="1906"/>
                    </a:lnTo>
                    <a:lnTo>
                      <a:pt x="11729" y="2997"/>
                    </a:lnTo>
                    <a:lnTo>
                      <a:pt x="11769" y="4188"/>
                    </a:lnTo>
                    <a:lnTo>
                      <a:pt x="11810" y="4619"/>
                    </a:lnTo>
                    <a:lnTo>
                      <a:pt x="11850" y="4464"/>
                    </a:lnTo>
                    <a:lnTo>
                      <a:pt x="11890" y="4253"/>
                    </a:lnTo>
                    <a:lnTo>
                      <a:pt x="11931" y="4389"/>
                    </a:lnTo>
                    <a:lnTo>
                      <a:pt x="11971" y="4938"/>
                    </a:lnTo>
                    <a:lnTo>
                      <a:pt x="12011" y="5635"/>
                    </a:lnTo>
                    <a:lnTo>
                      <a:pt x="12051" y="6557"/>
                    </a:lnTo>
                    <a:lnTo>
                      <a:pt x="12083" y="7559"/>
                    </a:lnTo>
                  </a:path>
                </a:pathLst>
              </a:custGeom>
              <a:noFill/>
              <a:ln cap="flat" cmpd="sng" w="9525">
                <a:solidFill>
                  <a:srgbClr val="7F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854" name="Google Shape;854;p31"/>
            <p:cNvSpPr txBox="1"/>
            <p:nvPr/>
          </p:nvSpPr>
          <p:spPr>
            <a:xfrm>
              <a:off x="2010046" y="2286685"/>
              <a:ext cx="123239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Acetic acid 2-phenylethyl ester</a:t>
              </a:r>
              <a:endParaRPr sz="1100">
                <a:solidFill>
                  <a:schemeClr val="dk1"/>
                </a:solidFill>
                <a:latin typeface="Arial"/>
                <a:ea typeface="Arial"/>
                <a:cs typeface="Arial"/>
                <a:sym typeface="Arial"/>
              </a:endParaRPr>
            </a:p>
          </p:txBody>
        </p:sp>
        <p:sp>
          <p:nvSpPr>
            <p:cNvPr id="855" name="Google Shape;855;p31"/>
            <p:cNvSpPr txBox="1"/>
            <p:nvPr/>
          </p:nvSpPr>
          <p:spPr>
            <a:xfrm>
              <a:off x="3173317" y="2350403"/>
              <a:ext cx="11266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Whiskey Lactones</a:t>
              </a:r>
              <a:endParaRPr sz="1100">
                <a:solidFill>
                  <a:schemeClr val="dk1"/>
                </a:solidFill>
                <a:latin typeface="Arial"/>
                <a:ea typeface="Arial"/>
                <a:cs typeface="Arial"/>
                <a:sym typeface="Arial"/>
              </a:endParaRPr>
            </a:p>
          </p:txBody>
        </p:sp>
        <p:cxnSp>
          <p:nvCxnSpPr>
            <p:cNvPr id="856" name="Google Shape;856;p31"/>
            <p:cNvCxnSpPr/>
            <p:nvPr/>
          </p:nvCxnSpPr>
          <p:spPr>
            <a:xfrm flipH="1">
              <a:off x="3618676" y="2750603"/>
              <a:ext cx="126087" cy="501041"/>
            </a:xfrm>
            <a:prstGeom prst="straightConnector1">
              <a:avLst/>
            </a:prstGeom>
            <a:noFill/>
            <a:ln cap="flat" cmpd="sng" w="12700">
              <a:solidFill>
                <a:srgbClr val="000000"/>
              </a:solidFill>
              <a:prstDash val="solid"/>
              <a:miter lim="800000"/>
              <a:headEnd len="sm" w="sm" type="none"/>
              <a:tailEnd len="med" w="med" type="stealth"/>
            </a:ln>
          </p:spPr>
        </p:cxnSp>
        <p:cxnSp>
          <p:nvCxnSpPr>
            <p:cNvPr id="857" name="Google Shape;857;p31"/>
            <p:cNvCxnSpPr/>
            <p:nvPr/>
          </p:nvCxnSpPr>
          <p:spPr>
            <a:xfrm>
              <a:off x="3966338" y="2782441"/>
              <a:ext cx="82550" cy="166714"/>
            </a:xfrm>
            <a:prstGeom prst="straightConnector1">
              <a:avLst/>
            </a:prstGeom>
            <a:noFill/>
            <a:ln cap="flat" cmpd="sng" w="12700">
              <a:solidFill>
                <a:srgbClr val="000000"/>
              </a:solidFill>
              <a:prstDash val="solid"/>
              <a:miter lim="800000"/>
              <a:headEnd len="sm" w="sm" type="none"/>
              <a:tailEnd len="med" w="med" type="stealth"/>
            </a:ln>
          </p:spPr>
        </p:cxnSp>
        <p:cxnSp>
          <p:nvCxnSpPr>
            <p:cNvPr id="858" name="Google Shape;858;p31"/>
            <p:cNvCxnSpPr>
              <a:endCxn id="731" idx="33"/>
            </p:cNvCxnSpPr>
            <p:nvPr/>
          </p:nvCxnSpPr>
          <p:spPr>
            <a:xfrm>
              <a:off x="2012918" y="4097782"/>
              <a:ext cx="2993400" cy="1546200"/>
            </a:xfrm>
            <a:prstGeom prst="straightConnector1">
              <a:avLst/>
            </a:prstGeom>
            <a:noFill/>
            <a:ln cap="flat" cmpd="sng" w="12700">
              <a:solidFill>
                <a:schemeClr val="dk1"/>
              </a:solidFill>
              <a:prstDash val="solid"/>
              <a:miter lim="800000"/>
              <a:headEnd len="sm" w="sm" type="none"/>
              <a:tailEnd len="sm" w="sm" type="none"/>
            </a:ln>
          </p:spPr>
        </p:cxnSp>
        <p:cxnSp>
          <p:nvCxnSpPr>
            <p:cNvPr id="859" name="Google Shape;859;p31"/>
            <p:cNvCxnSpPr/>
            <p:nvPr/>
          </p:nvCxnSpPr>
          <p:spPr>
            <a:xfrm>
              <a:off x="4708055" y="4078732"/>
              <a:ext cx="839432" cy="1587500"/>
            </a:xfrm>
            <a:prstGeom prst="straightConnector1">
              <a:avLst/>
            </a:prstGeom>
            <a:noFill/>
            <a:ln cap="flat" cmpd="sng" w="12700">
              <a:solidFill>
                <a:schemeClr val="dk1"/>
              </a:solidFill>
              <a:prstDash val="solid"/>
              <a:miter lim="800000"/>
              <a:headEnd len="sm" w="sm" type="none"/>
              <a:tailEnd len="sm" w="sm" type="none"/>
            </a:ln>
          </p:spPr>
        </p:cxnSp>
        <p:sp>
          <p:nvSpPr>
            <p:cNvPr id="860" name="Google Shape;860;p31"/>
            <p:cNvSpPr txBox="1"/>
            <p:nvPr/>
          </p:nvSpPr>
          <p:spPr>
            <a:xfrm>
              <a:off x="4610373" y="2544774"/>
              <a:ext cx="11266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Octanoic acid ethyl ester</a:t>
              </a:r>
              <a:endParaRPr sz="1100">
                <a:solidFill>
                  <a:schemeClr val="dk1"/>
                </a:solidFill>
                <a:latin typeface="Arial"/>
                <a:ea typeface="Arial"/>
                <a:cs typeface="Arial"/>
                <a:sym typeface="Arial"/>
              </a:endParaRPr>
            </a:p>
          </p:txBody>
        </p:sp>
        <p:sp>
          <p:nvSpPr>
            <p:cNvPr id="861" name="Google Shape;861;p31"/>
            <p:cNvSpPr txBox="1"/>
            <p:nvPr/>
          </p:nvSpPr>
          <p:spPr>
            <a:xfrm>
              <a:off x="4843244" y="2080647"/>
              <a:ext cx="11266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Decanoic acid ethyl ester</a:t>
              </a:r>
              <a:endParaRPr sz="1100">
                <a:solidFill>
                  <a:schemeClr val="dk1"/>
                </a:solidFill>
                <a:latin typeface="Arial"/>
                <a:ea typeface="Arial"/>
                <a:cs typeface="Arial"/>
                <a:sym typeface="Arial"/>
              </a:endParaRPr>
            </a:p>
          </p:txBody>
        </p:sp>
        <p:sp>
          <p:nvSpPr>
            <p:cNvPr id="862" name="Google Shape;862;p31"/>
            <p:cNvSpPr txBox="1"/>
            <p:nvPr/>
          </p:nvSpPr>
          <p:spPr>
            <a:xfrm>
              <a:off x="5949852" y="2173366"/>
              <a:ext cx="11266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Arial"/>
                  <a:ea typeface="Arial"/>
                  <a:cs typeface="Arial"/>
                  <a:sym typeface="Arial"/>
                </a:rPr>
                <a:t>Dodecanoic acid ethyl ester</a:t>
              </a:r>
              <a:endParaRPr sz="1100">
                <a:solidFill>
                  <a:schemeClr val="dk1"/>
                </a:solidFill>
                <a:latin typeface="Arial"/>
                <a:ea typeface="Arial"/>
                <a:cs typeface="Arial"/>
                <a:sym typeface="Arial"/>
              </a:endParaRPr>
            </a:p>
          </p:txBody>
        </p:sp>
        <p:sp>
          <p:nvSpPr>
            <p:cNvPr id="863" name="Google Shape;863;p31"/>
            <p:cNvSpPr/>
            <p:nvPr/>
          </p:nvSpPr>
          <p:spPr>
            <a:xfrm>
              <a:off x="3821339" y="1169112"/>
              <a:ext cx="45493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Open Sans"/>
                <a:buNone/>
              </a:pPr>
              <a:r>
                <a:rPr lang="en-US" sz="1600">
                  <a:solidFill>
                    <a:srgbClr val="000000"/>
                  </a:solidFill>
                  <a:latin typeface="Open Sans"/>
                  <a:ea typeface="Open Sans"/>
                  <a:cs typeface="Open Sans"/>
                  <a:sym typeface="Open Sans"/>
                </a:rPr>
                <a:t>5 mL Whiskey Sample </a:t>
              </a:r>
              <a:r>
                <a:rPr b="0" i="0" lang="en-US" sz="1600" u="none" cap="none" strike="noStrike">
                  <a:solidFill>
                    <a:srgbClr val="000000"/>
                  </a:solidFill>
                  <a:latin typeface="Open Sans"/>
                  <a:ea typeface="Open Sans"/>
                  <a:cs typeface="Open Sans"/>
                  <a:sym typeface="Open Sans"/>
                </a:rPr>
                <a:t>TIC: 180725_85.D\data.ms</a:t>
              </a:r>
              <a:endParaRPr b="0" i="0" sz="1600" u="none" cap="none" strike="noStrike">
                <a:solidFill>
                  <a:schemeClr val="dk1"/>
                </a:solidFill>
                <a:latin typeface="Arial"/>
                <a:ea typeface="Arial"/>
                <a:cs typeface="Arial"/>
                <a:sym typeface="Arial"/>
              </a:endParaRPr>
            </a:p>
          </p:txBody>
        </p:sp>
        <p:pic>
          <p:nvPicPr>
            <p:cNvPr id="864" name="Google Shape;864;p31"/>
            <p:cNvPicPr preferRelativeResize="0"/>
            <p:nvPr/>
          </p:nvPicPr>
          <p:blipFill rotWithShape="1">
            <a:blip r:embed="rId4">
              <a:alphaModFix/>
            </a:blip>
            <a:srcRect b="0" l="0" r="0" t="0"/>
            <a:stretch/>
          </p:blipFill>
          <p:spPr>
            <a:xfrm>
              <a:off x="7629227" y="2604253"/>
              <a:ext cx="4083927" cy="2722618"/>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71" name="Google Shape;871;p32"/>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872" name="Google Shape;872;p32"/>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873" name="Google Shape;873;p32"/>
          <p:cNvSpPr txBox="1"/>
          <p:nvPr/>
        </p:nvSpPr>
        <p:spPr>
          <a:xfrm>
            <a:off x="1808051" y="136525"/>
            <a:ext cx="9852096" cy="111077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Odor Contaminants from Water and Wine: 50 mL Sample</a:t>
            </a:r>
            <a:endParaRPr b="1" sz="2800">
              <a:solidFill>
                <a:schemeClr val="dk1"/>
              </a:solidFill>
              <a:latin typeface="Play"/>
              <a:ea typeface="Play"/>
              <a:cs typeface="Play"/>
              <a:sym typeface="Play"/>
            </a:endParaRPr>
          </a:p>
        </p:txBody>
      </p:sp>
      <p:graphicFrame>
        <p:nvGraphicFramePr>
          <p:cNvPr id="874" name="Google Shape;874;p32"/>
          <p:cNvGraphicFramePr/>
          <p:nvPr/>
        </p:nvGraphicFramePr>
        <p:xfrm>
          <a:off x="1798458" y="1316946"/>
          <a:ext cx="3000000" cy="3000000"/>
        </p:xfrm>
        <a:graphic>
          <a:graphicData uri="http://schemas.openxmlformats.org/drawingml/2006/table">
            <a:tbl>
              <a:tblPr>
                <a:noFill/>
                <a:tableStyleId>{32A81B66-CE9A-47F7-AC03-E0DD65DCF051}</a:tableStyleId>
              </a:tblPr>
              <a:tblGrid>
                <a:gridCol w="2514600"/>
                <a:gridCol w="408400"/>
                <a:gridCol w="615625"/>
                <a:gridCol w="615625"/>
                <a:gridCol w="615625"/>
                <a:gridCol w="615625"/>
                <a:gridCol w="1222775"/>
                <a:gridCol w="1782800"/>
              </a:tblGrid>
              <a:tr h="152400">
                <a:tc gridSpan="8">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Response Factor Report (ng/L)</a:t>
                      </a:r>
                      <a:endParaRPr/>
                    </a:p>
                  </a:txBody>
                  <a:tcPr marT="5650" marB="0" marR="5650" marL="5650" anchor="ctr">
                    <a:solidFill>
                      <a:srgbClr val="345AA8"/>
                    </a:solidFill>
                  </a:tcPr>
                </a:tc>
                <a:tc hMerge="1"/>
                <a:tc hMerge="1"/>
                <a:tc hMerge="1"/>
                <a:tc hMerge="1"/>
                <a:tc hMerge="1"/>
                <a:tc hMerge="1"/>
                <a:tc hMerge="1"/>
              </a:tr>
              <a:tr h="152400">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Analyte</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0.1</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0.3</a:t>
                      </a:r>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1</a:t>
                      </a:r>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5</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20</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Average </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%RF RSD</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2-Methylisoborneal</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0.34</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0.35</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0.35</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0.25</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0.31</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0.32</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13.5</a:t>
                      </a:r>
                      <a:endParaRPr/>
                    </a:p>
                  </a:txBody>
                  <a:tcPr marT="5450" marB="0" marR="5450" marL="5450" anchor="ct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Geosmin</a:t>
                      </a:r>
                      <a:endParaRPr b="0" i="0" sz="16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NA</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NA</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0.36</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0.41</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0.34</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0.37</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10.3</a:t>
                      </a:r>
                      <a:endParaRPr/>
                    </a:p>
                  </a:txBody>
                  <a:tcPr marT="5450" marB="0" marR="5450" marL="5450" anchor="ct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2,4,6-Trichloroanisole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0.27</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0.28</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0.24</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0.25</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12.1</a:t>
                      </a:r>
                      <a:endParaRPr/>
                    </a:p>
                  </a:txBody>
                  <a:tcPr marT="5450" marB="0" marR="5450" marL="5450" anchor="ct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2,3,5-Trichloroanisole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0.37</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0.39</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0.32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0.33</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11.9</a:t>
                      </a:r>
                      <a:endParaRPr/>
                    </a:p>
                  </a:txBody>
                  <a:tcPr marT="5450" marB="0" marR="5450" marL="5450" anchor="ct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2,3,4-Trichloroanisole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0.25</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0.26</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0.18</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0.22</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15.5</a:t>
                      </a:r>
                      <a:endParaRPr/>
                    </a:p>
                  </a:txBody>
                  <a:tcPr marT="5450" marB="0" marR="5450" marL="5450" anchor="ctr"/>
                </a:tc>
              </a:tr>
              <a:tr h="207150">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2,4,6-Tribromoanisole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0.12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0.11</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0.09</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0.10</a:t>
                      </a:r>
                      <a:endParaRPr/>
                    </a:p>
                  </a:txBody>
                  <a:tcPr marT="5450" marB="0" marR="5450" marL="5450" anchor="ctr"/>
                </a:tc>
                <a:tc>
                  <a:txBody>
                    <a:bodyPr/>
                    <a:lstStyle/>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11.8</a:t>
                      </a:r>
                      <a:endParaRPr/>
                    </a:p>
                  </a:txBody>
                  <a:tcPr marT="5450" marB="0" marR="5450" marL="5450" anchor="ctr"/>
                </a:tc>
              </a:tr>
            </a:tbl>
          </a:graphicData>
        </a:graphic>
      </p:graphicFrame>
      <p:graphicFrame>
        <p:nvGraphicFramePr>
          <p:cNvPr id="875" name="Google Shape;875;p32"/>
          <p:cNvGraphicFramePr/>
          <p:nvPr/>
        </p:nvGraphicFramePr>
        <p:xfrm>
          <a:off x="1808051" y="3431512"/>
          <a:ext cx="3000000" cy="3000000"/>
        </p:xfrm>
        <a:graphic>
          <a:graphicData uri="http://schemas.openxmlformats.org/drawingml/2006/table">
            <a:tbl>
              <a:tblPr>
                <a:noFill/>
                <a:tableStyleId>{32A81B66-CE9A-47F7-AC03-E0DD65DCF051}</a:tableStyleId>
              </a:tblPr>
              <a:tblGrid>
                <a:gridCol w="2078050"/>
                <a:gridCol w="968250"/>
                <a:gridCol w="1032800"/>
                <a:gridCol w="1420100"/>
                <a:gridCol w="1678300"/>
              </a:tblGrid>
              <a:tr h="297075">
                <a:tc gridSpan="5">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Spike Recovery Report (ng/L)</a:t>
                      </a:r>
                      <a:endParaRPr/>
                    </a:p>
                  </a:txBody>
                  <a:tcPr marT="5650" marB="0" marR="5650" marL="5650" anchor="ctr">
                    <a:solidFill>
                      <a:schemeClr val="dk1"/>
                    </a:solidFill>
                  </a:tcPr>
                </a:tc>
                <a:tc hMerge="1"/>
                <a:tc hMerge="1"/>
                <a:tc hMerge="1"/>
                <a:tc hMerge="1"/>
              </a:tr>
              <a:tr h="587425">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Analyte</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600" u="none" cap="none" strike="noStrike">
                          <a:solidFill>
                            <a:schemeClr val="lt1"/>
                          </a:solidFill>
                          <a:latin typeface="Arial"/>
                          <a:ea typeface="Arial"/>
                          <a:cs typeface="Arial"/>
                          <a:sym typeface="Arial"/>
                        </a:rPr>
                        <a:t>Tap Water</a:t>
                      </a:r>
                      <a:endParaRPr b="1" i="0" sz="16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Tap Water + 5 ng/L</a:t>
                      </a:r>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Wine (1:10 in water)</a:t>
                      </a:r>
                      <a:endParaRPr/>
                    </a:p>
                  </a:txBody>
                  <a:tcPr marT="5650" marB="0" marR="5650" marL="5650" anchor="ctr">
                    <a:solidFill>
                      <a:srgbClr val="800080"/>
                    </a:solidFill>
                  </a:tcPr>
                </a:tc>
                <a:tc>
                  <a:txBody>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Wine (1:10 in water + 5 ng/L)</a:t>
                      </a:r>
                      <a:endParaRPr/>
                    </a:p>
                  </a:txBody>
                  <a:tcPr marT="5650" marB="0" marR="5650" marL="5650" anchor="ctr">
                    <a:solidFill>
                      <a:srgbClr val="800080"/>
                    </a:solidFill>
                  </a:tcP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2-Methylisoborneal</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&lt;0.10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3.73</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&lt;1.0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4.39</a:t>
                      </a:r>
                      <a:endParaRPr/>
                    </a:p>
                  </a:txBody>
                  <a:tcPr marT="5450" marB="0" marR="5450" marL="5450" anchor="ct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Geosmin</a:t>
                      </a:r>
                      <a:endParaRPr b="0" i="0" sz="16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&lt;1.0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5.64</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&lt;10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5.03</a:t>
                      </a:r>
                      <a:endParaRPr/>
                    </a:p>
                  </a:txBody>
                  <a:tcPr marT="5450" marB="0" marR="5450" marL="5450" anchor="ct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2,4,6-Trichloroanisole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&lt;0.10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4.02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0.11</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5.91</a:t>
                      </a:r>
                      <a:endParaRPr/>
                    </a:p>
                  </a:txBody>
                  <a:tcPr marT="5450" marB="0" marR="5450" marL="5450" anchor="ct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2,3,5-Trichloroanisole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&lt;0.10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3.94</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5.71</a:t>
                      </a:r>
                      <a:endParaRPr/>
                    </a:p>
                  </a:txBody>
                  <a:tcPr marT="5450" marB="0" marR="5450" marL="5450" anchor="ct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2,3,4-Trichloroanisole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&lt;0.10</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3.88</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0.25</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5.64</a:t>
                      </a:r>
                      <a:endParaRPr/>
                    </a:p>
                  </a:txBody>
                  <a:tcPr marT="5450" marB="0" marR="5450" marL="5450" anchor="ctr"/>
                </a:tc>
              </a:tr>
              <a:tr h="297075">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2,4,6-Tribromoanisole</a:t>
                      </a:r>
                      <a:endParaRPr/>
                    </a:p>
                  </a:txBody>
                  <a:tcPr marT="5650" marB="0" marR="5650" marL="56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0.22</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4.38</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F1E"/>
                          </a:solidFill>
                          <a:latin typeface="Arial"/>
                          <a:ea typeface="Arial"/>
                          <a:cs typeface="Arial"/>
                          <a:sym typeface="Arial"/>
                        </a:rPr>
                        <a:t>0.17</a:t>
                      </a:r>
                      <a:endParaRPr/>
                    </a:p>
                  </a:txBody>
                  <a:tcPr marT="5450" marB="0" marR="5450" marL="5450" anchor="ctr"/>
                </a:tc>
                <a:tc>
                  <a:txBody>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6.59</a:t>
                      </a:r>
                      <a:endParaRPr/>
                    </a:p>
                  </a:txBody>
                  <a:tcPr marT="5450" marB="0" marR="5450" marL="5450" anchor="ctr"/>
                </a:tc>
              </a:tr>
            </a:tbl>
          </a:graphicData>
        </a:graphic>
      </p:graphicFrame>
      <p:pic>
        <p:nvPicPr>
          <p:cNvPr descr="Riedel Cabernet/Merlot - Crystal Glass - 21,979oz (full) - Set of 4-5416/0 - Vinum - Red Wine Glass, Dishwasher Safe" id="876" name="Google Shape;876;p32"/>
          <p:cNvPicPr preferRelativeResize="0"/>
          <p:nvPr/>
        </p:nvPicPr>
        <p:blipFill rotWithShape="1">
          <a:blip r:embed="rId4">
            <a:alphaModFix/>
          </a:blip>
          <a:srcRect b="0" l="0" r="0" t="0"/>
          <a:stretch/>
        </p:blipFill>
        <p:spPr>
          <a:xfrm>
            <a:off x="10520429" y="2025935"/>
            <a:ext cx="1135443" cy="28061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883" name="Google Shape;883;p33"/>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884" name="Google Shape;884;p33"/>
          <p:cNvSpPr txBox="1"/>
          <p:nvPr/>
        </p:nvSpPr>
        <p:spPr>
          <a:xfrm>
            <a:off x="1581607" y="136525"/>
            <a:ext cx="7636747" cy="8072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a:t>
            </a:r>
            <a:br>
              <a:rPr b="1" lang="en-US" sz="2800">
                <a:solidFill>
                  <a:schemeClr val="dk1"/>
                </a:solidFill>
                <a:latin typeface="Play"/>
                <a:ea typeface="Play"/>
                <a:cs typeface="Play"/>
                <a:sym typeface="Play"/>
              </a:rPr>
            </a:br>
            <a:r>
              <a:rPr b="1" lang="en-US" sz="2800">
                <a:solidFill>
                  <a:schemeClr val="dk1"/>
                </a:solidFill>
                <a:latin typeface="Play"/>
                <a:ea typeface="Play"/>
                <a:cs typeface="Play"/>
                <a:sym typeface="Play"/>
              </a:rPr>
              <a:t>Disinfection By-Products in Water</a:t>
            </a:r>
            <a:endParaRPr b="1" sz="2800">
              <a:solidFill>
                <a:schemeClr val="dk1"/>
              </a:solidFill>
              <a:latin typeface="Play"/>
              <a:ea typeface="Play"/>
              <a:cs typeface="Play"/>
              <a:sym typeface="Play"/>
            </a:endParaRPr>
          </a:p>
        </p:txBody>
      </p:sp>
      <p:graphicFrame>
        <p:nvGraphicFramePr>
          <p:cNvPr id="885" name="Google Shape;885;p33"/>
          <p:cNvGraphicFramePr/>
          <p:nvPr/>
        </p:nvGraphicFramePr>
        <p:xfrm>
          <a:off x="1649143" y="1248586"/>
          <a:ext cx="3000000" cy="3000000"/>
        </p:xfrm>
        <a:graphic>
          <a:graphicData uri="http://schemas.openxmlformats.org/drawingml/2006/table">
            <a:tbl>
              <a:tblPr>
                <a:noFill/>
                <a:tableStyleId>{32A81B66-CE9A-47F7-AC03-E0DD65DCF051}</a:tableStyleId>
              </a:tblPr>
              <a:tblGrid>
                <a:gridCol w="2180125"/>
                <a:gridCol w="2318525"/>
                <a:gridCol w="1515750"/>
                <a:gridCol w="1784425"/>
              </a:tblGrid>
              <a:tr h="182800">
                <a:tc>
                  <a:txBody>
                    <a:bodyPr/>
                    <a:lstStyle/>
                    <a:p>
                      <a:pPr indent="0" lvl="0" marL="0" marR="0" rtl="0" algn="ctr">
                        <a:spcBef>
                          <a:spcPts val="0"/>
                        </a:spcBef>
                        <a:spcAft>
                          <a:spcPts val="0"/>
                        </a:spcAft>
                        <a:buNone/>
                      </a:pPr>
                      <a:r>
                        <a:rPr b="1" lang="en-US" sz="1400" u="none" cap="none" strike="noStrike">
                          <a:solidFill>
                            <a:schemeClr val="lt1"/>
                          </a:solidFill>
                          <a:latin typeface="Arial"/>
                          <a:ea typeface="Arial"/>
                          <a:cs typeface="Arial"/>
                          <a:sym typeface="Arial"/>
                        </a:rPr>
                        <a:t>Analyte</a:t>
                      </a:r>
                      <a:endParaRPr b="1" i="0" sz="14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lang="en-US" sz="1400" u="none" cap="none" strike="noStrike">
                          <a:solidFill>
                            <a:schemeClr val="lt1"/>
                          </a:solidFill>
                          <a:latin typeface="Arial"/>
                          <a:ea typeface="Arial"/>
                          <a:cs typeface="Arial"/>
                          <a:sym typeface="Arial"/>
                        </a:rPr>
                        <a:t>Boiling Point (⁰C)</a:t>
                      </a:r>
                      <a:endParaRPr b="1" i="0" sz="1400" u="none" cap="none" strike="noStrike">
                        <a:solidFill>
                          <a:schemeClr val="lt1"/>
                        </a:solidFill>
                        <a:latin typeface="Arial"/>
                        <a:ea typeface="Arial"/>
                        <a:cs typeface="Arial"/>
                        <a:sym typeface="Arial"/>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400" u="none" cap="none" strike="noStrike">
                          <a:solidFill>
                            <a:schemeClr val="lt1"/>
                          </a:solidFill>
                          <a:latin typeface="Arial"/>
                          <a:ea typeface="Arial"/>
                          <a:cs typeface="Arial"/>
                          <a:sym typeface="Arial"/>
                        </a:rPr>
                        <a:t>Range* (ppb)</a:t>
                      </a:r>
                      <a:endParaRPr/>
                    </a:p>
                  </a:txBody>
                  <a:tcPr marT="5650" marB="0" marR="5650" marL="5650" anchor="ctr">
                    <a:solidFill>
                      <a:srgbClr val="345AA8"/>
                    </a:solidFill>
                  </a:tcPr>
                </a:tc>
                <a:tc>
                  <a:txBody>
                    <a:bodyPr/>
                    <a:lstStyle/>
                    <a:p>
                      <a:pPr indent="0" lvl="0" marL="0" marR="0" rtl="0" algn="ctr">
                        <a:spcBef>
                          <a:spcPts val="0"/>
                        </a:spcBef>
                        <a:spcAft>
                          <a:spcPts val="0"/>
                        </a:spcAft>
                        <a:buNone/>
                      </a:pPr>
                      <a:r>
                        <a:rPr b="1" i="0" lang="en-US" sz="1400" u="none" cap="none" strike="noStrike">
                          <a:solidFill>
                            <a:schemeClr val="lt1"/>
                          </a:solidFill>
                          <a:latin typeface="Arial"/>
                          <a:ea typeface="Arial"/>
                          <a:cs typeface="Arial"/>
                          <a:sym typeface="Arial"/>
                        </a:rPr>
                        <a:t>R^2</a:t>
                      </a:r>
                      <a:endParaRPr/>
                    </a:p>
                  </a:txBody>
                  <a:tcPr marT="5650" marB="0" marR="5650" marL="5650" anchor="ctr">
                    <a:solidFill>
                      <a:srgbClr val="345AA8"/>
                    </a:solidFill>
                  </a:tcPr>
                </a:tc>
              </a:tr>
              <a:tr h="185275">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Trichloroacetonitrile</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84</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1-100</a:t>
                      </a:r>
                      <a:endParaRPr b="0" i="0" sz="14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0" i="0" lang="en-US" sz="1400" u="none" cap="none" strike="noStrike">
                          <a:solidFill>
                            <a:schemeClr val="dk1"/>
                          </a:solidFill>
                          <a:latin typeface="Arial"/>
                          <a:ea typeface="Arial"/>
                          <a:cs typeface="Arial"/>
                          <a:sym typeface="Arial"/>
                        </a:rPr>
                        <a:t>0.9945</a:t>
                      </a:r>
                      <a:endParaRPr/>
                    </a:p>
                  </a:txBody>
                  <a:tcPr marT="5650" marB="0" marR="5650" marL="5650" anchor="ctr"/>
                </a:tc>
              </a:tr>
              <a:tr h="185275">
                <a:tc>
                  <a:txBody>
                    <a:bodyPr/>
                    <a:lstStyle/>
                    <a:p>
                      <a:pPr indent="0" lvl="0" marL="0" marR="0" rtl="0" algn="ctr">
                        <a:spcBef>
                          <a:spcPts val="0"/>
                        </a:spcBef>
                        <a:spcAft>
                          <a:spcPts val="0"/>
                        </a:spcAft>
                        <a:buNone/>
                      </a:pPr>
                      <a:r>
                        <a:rPr b="1" lang="en-US" sz="1400" u="none" cap="none" strike="noStrike">
                          <a:latin typeface="Arial"/>
                          <a:ea typeface="Arial"/>
                          <a:cs typeface="Arial"/>
                          <a:sym typeface="Arial"/>
                        </a:rPr>
                        <a:t>Triiodomethane</a:t>
                      </a:r>
                      <a:endParaRPr b="1"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b="1" lang="en-US" sz="1400" u="none" cap="none" strike="noStrike">
                          <a:latin typeface="Arial"/>
                          <a:ea typeface="Arial"/>
                          <a:cs typeface="Arial"/>
                          <a:sym typeface="Arial"/>
                        </a:rPr>
                        <a:t>218</a:t>
                      </a:r>
                      <a:endParaRPr b="1"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b="1" lang="en-US" sz="1400" u="none" cap="none" strike="noStrike">
                          <a:latin typeface="Arial"/>
                          <a:ea typeface="Arial"/>
                          <a:cs typeface="Arial"/>
                          <a:sym typeface="Arial"/>
                        </a:rPr>
                        <a:t>1-100</a:t>
                      </a:r>
                      <a:endParaRPr b="1" i="0" sz="14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0.9994</a:t>
                      </a:r>
                      <a:endParaRPr/>
                    </a:p>
                  </a:txBody>
                  <a:tcPr marT="5650" marB="0" marR="5650" marL="5650" anchor="ctr"/>
                </a:tc>
              </a:tr>
              <a:tr h="185275">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Triiodophenol</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316</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1-100</a:t>
                      </a:r>
                      <a:endParaRPr b="0" i="0" sz="14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0" i="0" lang="en-US" sz="1400" u="none" cap="none" strike="noStrike">
                          <a:solidFill>
                            <a:schemeClr val="dk1"/>
                          </a:solidFill>
                          <a:latin typeface="Arial"/>
                          <a:ea typeface="Arial"/>
                          <a:cs typeface="Arial"/>
                          <a:sym typeface="Arial"/>
                        </a:rPr>
                        <a:t>0.9979</a:t>
                      </a:r>
                      <a:endParaRPr/>
                    </a:p>
                  </a:txBody>
                  <a:tcPr marT="5650" marB="0" marR="5650" marL="5650" anchor="ctr"/>
                </a:tc>
              </a:tr>
              <a:tr h="185275">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Dichloroacetaldehyde</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spcBef>
                          <a:spcPts val="0"/>
                        </a:spcBef>
                        <a:spcAft>
                          <a:spcPts val="0"/>
                        </a:spcAft>
                        <a:buNone/>
                      </a:pPr>
                      <a:r>
                        <a:rPr lang="en-US" sz="1400" u="none" cap="none" strike="noStrike">
                          <a:latin typeface="Arial"/>
                          <a:ea typeface="Arial"/>
                          <a:cs typeface="Arial"/>
                          <a:sym typeface="Arial"/>
                        </a:rPr>
                        <a:t>90</a:t>
                      </a:r>
                      <a:endParaRPr b="0" i="0" sz="1400" u="none" cap="none" strike="noStrike">
                        <a:solidFill>
                          <a:srgbClr val="222222"/>
                        </a:solidFill>
                        <a:latin typeface="Arial"/>
                        <a:ea typeface="Arial"/>
                        <a:cs typeface="Arial"/>
                        <a:sym typeface="Arial"/>
                      </a:endParaRPr>
                    </a:p>
                  </a:txBody>
                  <a:tcPr marT="8650" marB="0" marR="8650" marL="86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u="none" cap="none" strike="noStrike">
                          <a:latin typeface="Arial"/>
                          <a:ea typeface="Arial"/>
                          <a:cs typeface="Arial"/>
                          <a:sym typeface="Arial"/>
                        </a:rPr>
                        <a:t>1-100</a:t>
                      </a:r>
                      <a:endParaRPr b="0" i="0" sz="1400" u="none" cap="none" strike="noStrike">
                        <a:solidFill>
                          <a:srgbClr val="000000"/>
                        </a:solidFill>
                        <a:latin typeface="Arial"/>
                        <a:ea typeface="Arial"/>
                        <a:cs typeface="Arial"/>
                        <a:sym typeface="Arial"/>
                      </a:endParaRPr>
                    </a:p>
                  </a:txBody>
                  <a:tcPr marT="5650" marB="0" marR="5650" marL="5650" anchor="ctr"/>
                </a:tc>
                <a:tc>
                  <a:txBody>
                    <a:bodyPr/>
                    <a:lstStyle/>
                    <a:p>
                      <a:pPr indent="0" lvl="0" marL="0" marR="0" rtl="0" algn="ctr">
                        <a:spcBef>
                          <a:spcPts val="0"/>
                        </a:spcBef>
                        <a:spcAft>
                          <a:spcPts val="0"/>
                        </a:spcAft>
                        <a:buNone/>
                      </a:pPr>
                      <a:r>
                        <a:rPr b="0" i="0" lang="en-US" sz="1400" u="none" cap="none" strike="noStrike">
                          <a:solidFill>
                            <a:schemeClr val="dk1"/>
                          </a:solidFill>
                          <a:latin typeface="Arial"/>
                          <a:ea typeface="Arial"/>
                          <a:cs typeface="Arial"/>
                          <a:sym typeface="Arial"/>
                        </a:rPr>
                        <a:t>0.9988</a:t>
                      </a:r>
                      <a:endParaRPr/>
                    </a:p>
                  </a:txBody>
                  <a:tcPr marT="5650" marB="0" marR="5650" marL="5650" anchor="ctr"/>
                </a:tc>
              </a:tr>
            </a:tbl>
          </a:graphicData>
        </a:graphic>
      </p:graphicFrame>
      <p:grpSp>
        <p:nvGrpSpPr>
          <p:cNvPr id="886" name="Google Shape;886;p33"/>
          <p:cNvGrpSpPr/>
          <p:nvPr/>
        </p:nvGrpSpPr>
        <p:grpSpPr>
          <a:xfrm>
            <a:off x="5364626" y="3097153"/>
            <a:ext cx="3632217" cy="3075047"/>
            <a:chOff x="114" y="1403"/>
            <a:chExt cx="2622" cy="981"/>
          </a:xfrm>
        </p:grpSpPr>
        <p:sp>
          <p:nvSpPr>
            <p:cNvPr id="887" name="Google Shape;887;p33"/>
            <p:cNvSpPr/>
            <p:nvPr/>
          </p:nvSpPr>
          <p:spPr>
            <a:xfrm>
              <a:off x="192" y="1403"/>
              <a:ext cx="2544" cy="9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cxnSp>
          <p:nvCxnSpPr>
            <p:cNvPr id="888" name="Google Shape;888;p33"/>
            <p:cNvCxnSpPr/>
            <p:nvPr/>
          </p:nvCxnSpPr>
          <p:spPr>
            <a:xfrm>
              <a:off x="447" y="2313"/>
              <a:ext cx="2120" cy="0"/>
            </a:xfrm>
            <a:prstGeom prst="straightConnector1">
              <a:avLst/>
            </a:prstGeom>
            <a:noFill/>
            <a:ln cap="flat" cmpd="sng" w="9525">
              <a:solidFill>
                <a:srgbClr val="000000"/>
              </a:solidFill>
              <a:prstDash val="solid"/>
              <a:round/>
              <a:headEnd len="med" w="med" type="none"/>
              <a:tailEnd len="med" w="med" type="none"/>
            </a:ln>
          </p:spPr>
        </p:cxnSp>
        <p:cxnSp>
          <p:nvCxnSpPr>
            <p:cNvPr id="889" name="Google Shape;889;p33"/>
            <p:cNvCxnSpPr/>
            <p:nvPr/>
          </p:nvCxnSpPr>
          <p:spPr>
            <a:xfrm rot="10800000">
              <a:off x="46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0" name="Google Shape;890;p33"/>
            <p:cNvCxnSpPr/>
            <p:nvPr/>
          </p:nvCxnSpPr>
          <p:spPr>
            <a:xfrm rot="10800000">
              <a:off x="49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1" name="Google Shape;891;p33"/>
            <p:cNvCxnSpPr/>
            <p:nvPr/>
          </p:nvCxnSpPr>
          <p:spPr>
            <a:xfrm rot="10800000">
              <a:off x="53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2" name="Google Shape;892;p33"/>
            <p:cNvCxnSpPr/>
            <p:nvPr/>
          </p:nvCxnSpPr>
          <p:spPr>
            <a:xfrm rot="10800000">
              <a:off x="56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3" name="Google Shape;893;p33"/>
            <p:cNvCxnSpPr/>
            <p:nvPr/>
          </p:nvCxnSpPr>
          <p:spPr>
            <a:xfrm rot="10800000">
              <a:off x="59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4" name="Google Shape;894;p33"/>
            <p:cNvCxnSpPr/>
            <p:nvPr/>
          </p:nvCxnSpPr>
          <p:spPr>
            <a:xfrm rot="10800000">
              <a:off x="62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5" name="Google Shape;895;p33"/>
            <p:cNvCxnSpPr/>
            <p:nvPr/>
          </p:nvCxnSpPr>
          <p:spPr>
            <a:xfrm rot="10800000">
              <a:off x="66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6" name="Google Shape;896;p33"/>
            <p:cNvCxnSpPr/>
            <p:nvPr/>
          </p:nvCxnSpPr>
          <p:spPr>
            <a:xfrm rot="10800000">
              <a:off x="69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7" name="Google Shape;897;p33"/>
            <p:cNvCxnSpPr/>
            <p:nvPr/>
          </p:nvCxnSpPr>
          <p:spPr>
            <a:xfrm rot="10800000">
              <a:off x="72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8" name="Google Shape;898;p33"/>
            <p:cNvCxnSpPr/>
            <p:nvPr/>
          </p:nvCxnSpPr>
          <p:spPr>
            <a:xfrm rot="10800000">
              <a:off x="75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899" name="Google Shape;899;p33"/>
            <p:cNvCxnSpPr/>
            <p:nvPr/>
          </p:nvCxnSpPr>
          <p:spPr>
            <a:xfrm rot="10800000">
              <a:off x="79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0" name="Google Shape;900;p33"/>
            <p:cNvCxnSpPr/>
            <p:nvPr/>
          </p:nvCxnSpPr>
          <p:spPr>
            <a:xfrm rot="10800000">
              <a:off x="82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1" name="Google Shape;901;p33"/>
            <p:cNvCxnSpPr/>
            <p:nvPr/>
          </p:nvCxnSpPr>
          <p:spPr>
            <a:xfrm rot="10800000">
              <a:off x="85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2" name="Google Shape;902;p33"/>
            <p:cNvCxnSpPr/>
            <p:nvPr/>
          </p:nvCxnSpPr>
          <p:spPr>
            <a:xfrm rot="10800000">
              <a:off x="88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3" name="Google Shape;903;p33"/>
            <p:cNvCxnSpPr/>
            <p:nvPr/>
          </p:nvCxnSpPr>
          <p:spPr>
            <a:xfrm rot="10800000">
              <a:off x="92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4" name="Google Shape;904;p33"/>
            <p:cNvCxnSpPr/>
            <p:nvPr/>
          </p:nvCxnSpPr>
          <p:spPr>
            <a:xfrm rot="10800000">
              <a:off x="95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5" name="Google Shape;905;p33"/>
            <p:cNvCxnSpPr/>
            <p:nvPr/>
          </p:nvCxnSpPr>
          <p:spPr>
            <a:xfrm rot="10800000">
              <a:off x="98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6" name="Google Shape;906;p33"/>
            <p:cNvCxnSpPr/>
            <p:nvPr/>
          </p:nvCxnSpPr>
          <p:spPr>
            <a:xfrm rot="10800000">
              <a:off x="101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7" name="Google Shape;907;p33"/>
            <p:cNvCxnSpPr/>
            <p:nvPr/>
          </p:nvCxnSpPr>
          <p:spPr>
            <a:xfrm rot="10800000">
              <a:off x="105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8" name="Google Shape;908;p33"/>
            <p:cNvCxnSpPr/>
            <p:nvPr/>
          </p:nvCxnSpPr>
          <p:spPr>
            <a:xfrm rot="10800000">
              <a:off x="108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09" name="Google Shape;909;p33"/>
            <p:cNvCxnSpPr/>
            <p:nvPr/>
          </p:nvCxnSpPr>
          <p:spPr>
            <a:xfrm rot="10800000">
              <a:off x="111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0" name="Google Shape;910;p33"/>
            <p:cNvCxnSpPr/>
            <p:nvPr/>
          </p:nvCxnSpPr>
          <p:spPr>
            <a:xfrm rot="10800000">
              <a:off x="114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1" name="Google Shape;911;p33"/>
            <p:cNvCxnSpPr/>
            <p:nvPr/>
          </p:nvCxnSpPr>
          <p:spPr>
            <a:xfrm rot="10800000">
              <a:off x="118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2" name="Google Shape;912;p33"/>
            <p:cNvCxnSpPr/>
            <p:nvPr/>
          </p:nvCxnSpPr>
          <p:spPr>
            <a:xfrm rot="10800000">
              <a:off x="121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3" name="Google Shape;913;p33"/>
            <p:cNvCxnSpPr/>
            <p:nvPr/>
          </p:nvCxnSpPr>
          <p:spPr>
            <a:xfrm rot="10800000">
              <a:off x="124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4" name="Google Shape;914;p33"/>
            <p:cNvCxnSpPr/>
            <p:nvPr/>
          </p:nvCxnSpPr>
          <p:spPr>
            <a:xfrm rot="10800000">
              <a:off x="1278"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5" name="Google Shape;915;p33"/>
            <p:cNvCxnSpPr/>
            <p:nvPr/>
          </p:nvCxnSpPr>
          <p:spPr>
            <a:xfrm rot="10800000">
              <a:off x="131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6" name="Google Shape;916;p33"/>
            <p:cNvCxnSpPr/>
            <p:nvPr/>
          </p:nvCxnSpPr>
          <p:spPr>
            <a:xfrm rot="10800000">
              <a:off x="1343"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7" name="Google Shape;917;p33"/>
            <p:cNvCxnSpPr/>
            <p:nvPr/>
          </p:nvCxnSpPr>
          <p:spPr>
            <a:xfrm rot="10800000">
              <a:off x="137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8" name="Google Shape;918;p33"/>
            <p:cNvCxnSpPr/>
            <p:nvPr/>
          </p:nvCxnSpPr>
          <p:spPr>
            <a:xfrm rot="10800000">
              <a:off x="140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19" name="Google Shape;919;p33"/>
            <p:cNvCxnSpPr/>
            <p:nvPr/>
          </p:nvCxnSpPr>
          <p:spPr>
            <a:xfrm rot="10800000">
              <a:off x="144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0" name="Google Shape;920;p33"/>
            <p:cNvCxnSpPr/>
            <p:nvPr/>
          </p:nvCxnSpPr>
          <p:spPr>
            <a:xfrm rot="10800000">
              <a:off x="147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1" name="Google Shape;921;p33"/>
            <p:cNvCxnSpPr/>
            <p:nvPr/>
          </p:nvCxnSpPr>
          <p:spPr>
            <a:xfrm rot="10800000">
              <a:off x="150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2" name="Google Shape;922;p33"/>
            <p:cNvCxnSpPr/>
            <p:nvPr/>
          </p:nvCxnSpPr>
          <p:spPr>
            <a:xfrm rot="10800000">
              <a:off x="153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3" name="Google Shape;923;p33"/>
            <p:cNvCxnSpPr/>
            <p:nvPr/>
          </p:nvCxnSpPr>
          <p:spPr>
            <a:xfrm rot="10800000">
              <a:off x="157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4" name="Google Shape;924;p33"/>
            <p:cNvCxnSpPr/>
            <p:nvPr/>
          </p:nvCxnSpPr>
          <p:spPr>
            <a:xfrm rot="10800000">
              <a:off x="160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5" name="Google Shape;925;p33"/>
            <p:cNvCxnSpPr/>
            <p:nvPr/>
          </p:nvCxnSpPr>
          <p:spPr>
            <a:xfrm rot="10800000">
              <a:off x="163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6" name="Google Shape;926;p33"/>
            <p:cNvCxnSpPr/>
            <p:nvPr/>
          </p:nvCxnSpPr>
          <p:spPr>
            <a:xfrm rot="10800000">
              <a:off x="166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7" name="Google Shape;927;p33"/>
            <p:cNvCxnSpPr/>
            <p:nvPr/>
          </p:nvCxnSpPr>
          <p:spPr>
            <a:xfrm rot="10800000">
              <a:off x="170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8" name="Google Shape;928;p33"/>
            <p:cNvCxnSpPr/>
            <p:nvPr/>
          </p:nvCxnSpPr>
          <p:spPr>
            <a:xfrm rot="10800000">
              <a:off x="173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29" name="Google Shape;929;p33"/>
            <p:cNvCxnSpPr/>
            <p:nvPr/>
          </p:nvCxnSpPr>
          <p:spPr>
            <a:xfrm rot="10800000">
              <a:off x="176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0" name="Google Shape;930;p33"/>
            <p:cNvCxnSpPr/>
            <p:nvPr/>
          </p:nvCxnSpPr>
          <p:spPr>
            <a:xfrm rot="10800000">
              <a:off x="179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1" name="Google Shape;931;p33"/>
            <p:cNvCxnSpPr/>
            <p:nvPr/>
          </p:nvCxnSpPr>
          <p:spPr>
            <a:xfrm rot="10800000">
              <a:off x="183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2" name="Google Shape;932;p33"/>
            <p:cNvCxnSpPr/>
            <p:nvPr/>
          </p:nvCxnSpPr>
          <p:spPr>
            <a:xfrm rot="10800000">
              <a:off x="186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3" name="Google Shape;933;p33"/>
            <p:cNvCxnSpPr/>
            <p:nvPr/>
          </p:nvCxnSpPr>
          <p:spPr>
            <a:xfrm rot="10800000">
              <a:off x="189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4" name="Google Shape;934;p33"/>
            <p:cNvCxnSpPr/>
            <p:nvPr/>
          </p:nvCxnSpPr>
          <p:spPr>
            <a:xfrm rot="10800000">
              <a:off x="192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5" name="Google Shape;935;p33"/>
            <p:cNvCxnSpPr/>
            <p:nvPr/>
          </p:nvCxnSpPr>
          <p:spPr>
            <a:xfrm rot="10800000">
              <a:off x="196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6" name="Google Shape;936;p33"/>
            <p:cNvCxnSpPr/>
            <p:nvPr/>
          </p:nvCxnSpPr>
          <p:spPr>
            <a:xfrm rot="10800000">
              <a:off x="199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7" name="Google Shape;937;p33"/>
            <p:cNvCxnSpPr/>
            <p:nvPr/>
          </p:nvCxnSpPr>
          <p:spPr>
            <a:xfrm rot="10800000">
              <a:off x="202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8" name="Google Shape;938;p33"/>
            <p:cNvCxnSpPr/>
            <p:nvPr/>
          </p:nvCxnSpPr>
          <p:spPr>
            <a:xfrm rot="10800000">
              <a:off x="205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39" name="Google Shape;939;p33"/>
            <p:cNvCxnSpPr/>
            <p:nvPr/>
          </p:nvCxnSpPr>
          <p:spPr>
            <a:xfrm rot="10800000">
              <a:off x="209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0" name="Google Shape;940;p33"/>
            <p:cNvCxnSpPr/>
            <p:nvPr/>
          </p:nvCxnSpPr>
          <p:spPr>
            <a:xfrm rot="10800000">
              <a:off x="212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1" name="Google Shape;941;p33"/>
            <p:cNvCxnSpPr/>
            <p:nvPr/>
          </p:nvCxnSpPr>
          <p:spPr>
            <a:xfrm rot="10800000">
              <a:off x="215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2" name="Google Shape;942;p33"/>
            <p:cNvCxnSpPr/>
            <p:nvPr/>
          </p:nvCxnSpPr>
          <p:spPr>
            <a:xfrm rot="10800000">
              <a:off x="218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3" name="Google Shape;943;p33"/>
            <p:cNvCxnSpPr/>
            <p:nvPr/>
          </p:nvCxnSpPr>
          <p:spPr>
            <a:xfrm rot="10800000">
              <a:off x="222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4" name="Google Shape;944;p33"/>
            <p:cNvCxnSpPr/>
            <p:nvPr/>
          </p:nvCxnSpPr>
          <p:spPr>
            <a:xfrm rot="10800000">
              <a:off x="225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5" name="Google Shape;945;p33"/>
            <p:cNvCxnSpPr/>
            <p:nvPr/>
          </p:nvCxnSpPr>
          <p:spPr>
            <a:xfrm rot="10800000">
              <a:off x="228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6" name="Google Shape;946;p33"/>
            <p:cNvCxnSpPr/>
            <p:nvPr/>
          </p:nvCxnSpPr>
          <p:spPr>
            <a:xfrm rot="10800000">
              <a:off x="231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7" name="Google Shape;947;p33"/>
            <p:cNvCxnSpPr/>
            <p:nvPr/>
          </p:nvCxnSpPr>
          <p:spPr>
            <a:xfrm rot="10800000">
              <a:off x="235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8" name="Google Shape;948;p33"/>
            <p:cNvCxnSpPr/>
            <p:nvPr/>
          </p:nvCxnSpPr>
          <p:spPr>
            <a:xfrm rot="10800000">
              <a:off x="238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49" name="Google Shape;949;p33"/>
            <p:cNvCxnSpPr/>
            <p:nvPr/>
          </p:nvCxnSpPr>
          <p:spPr>
            <a:xfrm rot="10800000">
              <a:off x="2416"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50" name="Google Shape;950;p33"/>
            <p:cNvCxnSpPr/>
            <p:nvPr/>
          </p:nvCxnSpPr>
          <p:spPr>
            <a:xfrm rot="10800000">
              <a:off x="2449"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51" name="Google Shape;951;p33"/>
            <p:cNvCxnSpPr/>
            <p:nvPr/>
          </p:nvCxnSpPr>
          <p:spPr>
            <a:xfrm rot="10800000">
              <a:off x="2481"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52" name="Google Shape;952;p33"/>
            <p:cNvCxnSpPr/>
            <p:nvPr/>
          </p:nvCxnSpPr>
          <p:spPr>
            <a:xfrm rot="10800000">
              <a:off x="2514" y="2313"/>
              <a:ext cx="0" cy="6"/>
            </a:xfrm>
            <a:prstGeom prst="straightConnector1">
              <a:avLst/>
            </a:prstGeom>
            <a:noFill/>
            <a:ln cap="flat" cmpd="sng" w="9525">
              <a:solidFill>
                <a:srgbClr val="000000"/>
              </a:solidFill>
              <a:prstDash val="solid"/>
              <a:round/>
              <a:headEnd len="med" w="med" type="none"/>
              <a:tailEnd len="med" w="med" type="none"/>
            </a:ln>
          </p:spPr>
        </p:cxnSp>
        <p:cxnSp>
          <p:nvCxnSpPr>
            <p:cNvPr id="953" name="Google Shape;953;p33"/>
            <p:cNvCxnSpPr/>
            <p:nvPr/>
          </p:nvCxnSpPr>
          <p:spPr>
            <a:xfrm rot="10800000">
              <a:off x="2546" y="2313"/>
              <a:ext cx="0" cy="6"/>
            </a:xfrm>
            <a:prstGeom prst="straightConnector1">
              <a:avLst/>
            </a:prstGeom>
            <a:noFill/>
            <a:ln cap="flat" cmpd="sng" w="9525">
              <a:solidFill>
                <a:srgbClr val="000000"/>
              </a:solidFill>
              <a:prstDash val="solid"/>
              <a:round/>
              <a:headEnd len="med" w="med" type="none"/>
              <a:tailEnd len="med" w="med" type="none"/>
            </a:ln>
          </p:spPr>
        </p:cxnSp>
        <p:sp>
          <p:nvSpPr>
            <p:cNvPr id="954" name="Google Shape;954;p33"/>
            <p:cNvSpPr/>
            <p:nvPr/>
          </p:nvSpPr>
          <p:spPr>
            <a:xfrm>
              <a:off x="468"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13.00</a:t>
              </a:r>
              <a:endParaRPr b="0" i="0" sz="800" u="none" cap="none" strike="noStrike">
                <a:solidFill>
                  <a:schemeClr val="dk1"/>
                </a:solidFill>
                <a:latin typeface="Arial"/>
                <a:ea typeface="Arial"/>
                <a:cs typeface="Arial"/>
                <a:sym typeface="Arial"/>
              </a:endParaRPr>
            </a:p>
          </p:txBody>
        </p:sp>
        <p:sp>
          <p:nvSpPr>
            <p:cNvPr id="955" name="Google Shape;955;p33"/>
            <p:cNvSpPr/>
            <p:nvPr/>
          </p:nvSpPr>
          <p:spPr>
            <a:xfrm>
              <a:off x="793"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13.20</a:t>
              </a:r>
              <a:endParaRPr b="0" i="0" sz="800" u="none" cap="none" strike="noStrike">
                <a:solidFill>
                  <a:schemeClr val="dk1"/>
                </a:solidFill>
                <a:latin typeface="Arial"/>
                <a:ea typeface="Arial"/>
                <a:cs typeface="Arial"/>
                <a:sym typeface="Arial"/>
              </a:endParaRPr>
            </a:p>
          </p:txBody>
        </p:sp>
        <p:sp>
          <p:nvSpPr>
            <p:cNvPr id="956" name="Google Shape;956;p33"/>
            <p:cNvSpPr/>
            <p:nvPr/>
          </p:nvSpPr>
          <p:spPr>
            <a:xfrm>
              <a:off x="1118"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13.40</a:t>
              </a:r>
              <a:endParaRPr b="0" i="0" sz="800" u="none" cap="none" strike="noStrike">
                <a:solidFill>
                  <a:schemeClr val="dk1"/>
                </a:solidFill>
                <a:latin typeface="Arial"/>
                <a:ea typeface="Arial"/>
                <a:cs typeface="Arial"/>
                <a:sym typeface="Arial"/>
              </a:endParaRPr>
            </a:p>
          </p:txBody>
        </p:sp>
        <p:sp>
          <p:nvSpPr>
            <p:cNvPr id="957" name="Google Shape;957;p33"/>
            <p:cNvSpPr/>
            <p:nvPr/>
          </p:nvSpPr>
          <p:spPr>
            <a:xfrm>
              <a:off x="1444"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13.60</a:t>
              </a:r>
              <a:endParaRPr b="0" i="0" sz="800" u="none" cap="none" strike="noStrike">
                <a:solidFill>
                  <a:schemeClr val="dk1"/>
                </a:solidFill>
                <a:latin typeface="Arial"/>
                <a:ea typeface="Arial"/>
                <a:cs typeface="Arial"/>
                <a:sym typeface="Arial"/>
              </a:endParaRPr>
            </a:p>
          </p:txBody>
        </p:sp>
        <p:sp>
          <p:nvSpPr>
            <p:cNvPr id="958" name="Google Shape;958;p33"/>
            <p:cNvSpPr/>
            <p:nvPr/>
          </p:nvSpPr>
          <p:spPr>
            <a:xfrm>
              <a:off x="1769"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13.80</a:t>
              </a:r>
              <a:endParaRPr b="0" i="0" sz="800" u="none" cap="none" strike="noStrike">
                <a:solidFill>
                  <a:schemeClr val="dk1"/>
                </a:solidFill>
                <a:latin typeface="Arial"/>
                <a:ea typeface="Arial"/>
                <a:cs typeface="Arial"/>
                <a:sym typeface="Arial"/>
              </a:endParaRPr>
            </a:p>
          </p:txBody>
        </p:sp>
        <p:sp>
          <p:nvSpPr>
            <p:cNvPr id="959" name="Google Shape;959;p33"/>
            <p:cNvSpPr/>
            <p:nvPr/>
          </p:nvSpPr>
          <p:spPr>
            <a:xfrm>
              <a:off x="2094" y="2325"/>
              <a:ext cx="16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14.00</a:t>
              </a:r>
              <a:endParaRPr b="0" i="0" sz="800" u="none" cap="none" strike="noStrike">
                <a:solidFill>
                  <a:schemeClr val="dk1"/>
                </a:solidFill>
                <a:latin typeface="Arial"/>
                <a:ea typeface="Arial"/>
                <a:cs typeface="Arial"/>
                <a:sym typeface="Arial"/>
              </a:endParaRPr>
            </a:p>
          </p:txBody>
        </p:sp>
        <p:cxnSp>
          <p:nvCxnSpPr>
            <p:cNvPr id="960" name="Google Shape;960;p33"/>
            <p:cNvCxnSpPr/>
            <p:nvPr/>
          </p:nvCxnSpPr>
          <p:spPr>
            <a:xfrm rot="10800000">
              <a:off x="563"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1" name="Google Shape;961;p33"/>
            <p:cNvCxnSpPr/>
            <p:nvPr/>
          </p:nvCxnSpPr>
          <p:spPr>
            <a:xfrm rot="10800000">
              <a:off x="726"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2" name="Google Shape;962;p33"/>
            <p:cNvCxnSpPr/>
            <p:nvPr/>
          </p:nvCxnSpPr>
          <p:spPr>
            <a:xfrm rot="10800000">
              <a:off x="888"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3" name="Google Shape;963;p33"/>
            <p:cNvCxnSpPr/>
            <p:nvPr/>
          </p:nvCxnSpPr>
          <p:spPr>
            <a:xfrm rot="10800000">
              <a:off x="1051"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4" name="Google Shape;964;p33"/>
            <p:cNvCxnSpPr/>
            <p:nvPr/>
          </p:nvCxnSpPr>
          <p:spPr>
            <a:xfrm rot="10800000">
              <a:off x="1213"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5" name="Google Shape;965;p33"/>
            <p:cNvCxnSpPr/>
            <p:nvPr/>
          </p:nvCxnSpPr>
          <p:spPr>
            <a:xfrm rot="10800000">
              <a:off x="1376"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6" name="Google Shape;966;p33"/>
            <p:cNvCxnSpPr/>
            <p:nvPr/>
          </p:nvCxnSpPr>
          <p:spPr>
            <a:xfrm rot="10800000">
              <a:off x="1539"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7" name="Google Shape;967;p33"/>
            <p:cNvCxnSpPr/>
            <p:nvPr/>
          </p:nvCxnSpPr>
          <p:spPr>
            <a:xfrm rot="10800000">
              <a:off x="1701"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8" name="Google Shape;968;p33"/>
            <p:cNvCxnSpPr/>
            <p:nvPr/>
          </p:nvCxnSpPr>
          <p:spPr>
            <a:xfrm rot="10800000">
              <a:off x="1864"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69" name="Google Shape;969;p33"/>
            <p:cNvCxnSpPr/>
            <p:nvPr/>
          </p:nvCxnSpPr>
          <p:spPr>
            <a:xfrm rot="10800000">
              <a:off x="2026"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70" name="Google Shape;970;p33"/>
            <p:cNvCxnSpPr/>
            <p:nvPr/>
          </p:nvCxnSpPr>
          <p:spPr>
            <a:xfrm rot="10800000">
              <a:off x="2189"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71" name="Google Shape;971;p33"/>
            <p:cNvCxnSpPr/>
            <p:nvPr/>
          </p:nvCxnSpPr>
          <p:spPr>
            <a:xfrm rot="10800000">
              <a:off x="2351"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72" name="Google Shape;972;p33"/>
            <p:cNvCxnSpPr/>
            <p:nvPr/>
          </p:nvCxnSpPr>
          <p:spPr>
            <a:xfrm rot="10800000">
              <a:off x="2514" y="2313"/>
              <a:ext cx="0" cy="12"/>
            </a:xfrm>
            <a:prstGeom prst="straightConnector1">
              <a:avLst/>
            </a:prstGeom>
            <a:noFill/>
            <a:ln cap="flat" cmpd="sng" w="9525">
              <a:solidFill>
                <a:srgbClr val="000000"/>
              </a:solidFill>
              <a:prstDash val="solid"/>
              <a:round/>
              <a:headEnd len="med" w="med" type="none"/>
              <a:tailEnd len="med" w="med" type="none"/>
            </a:ln>
          </p:spPr>
        </p:cxnSp>
        <p:cxnSp>
          <p:nvCxnSpPr>
            <p:cNvPr id="973" name="Google Shape;973;p33"/>
            <p:cNvCxnSpPr/>
            <p:nvPr/>
          </p:nvCxnSpPr>
          <p:spPr>
            <a:xfrm rot="10800000">
              <a:off x="447" y="1497"/>
              <a:ext cx="0" cy="816"/>
            </a:xfrm>
            <a:prstGeom prst="straightConnector1">
              <a:avLst/>
            </a:prstGeom>
            <a:noFill/>
            <a:ln cap="flat" cmpd="sng" w="9525">
              <a:solidFill>
                <a:srgbClr val="000000"/>
              </a:solidFill>
              <a:prstDash val="solid"/>
              <a:round/>
              <a:headEnd len="med" w="med" type="none"/>
              <a:tailEnd len="med" w="med" type="none"/>
            </a:ln>
          </p:spPr>
        </p:cxnSp>
        <p:cxnSp>
          <p:nvCxnSpPr>
            <p:cNvPr id="974" name="Google Shape;974;p33"/>
            <p:cNvCxnSpPr/>
            <p:nvPr/>
          </p:nvCxnSpPr>
          <p:spPr>
            <a:xfrm>
              <a:off x="444" y="2313"/>
              <a:ext cx="3" cy="0"/>
            </a:xfrm>
            <a:prstGeom prst="straightConnector1">
              <a:avLst/>
            </a:prstGeom>
            <a:noFill/>
            <a:ln cap="flat" cmpd="sng" w="9525">
              <a:solidFill>
                <a:srgbClr val="000000"/>
              </a:solidFill>
              <a:prstDash val="solid"/>
              <a:round/>
              <a:headEnd len="med" w="med" type="none"/>
              <a:tailEnd len="med" w="med" type="none"/>
            </a:ln>
          </p:spPr>
        </p:cxnSp>
        <p:cxnSp>
          <p:nvCxnSpPr>
            <p:cNvPr id="975" name="Google Shape;975;p33"/>
            <p:cNvCxnSpPr/>
            <p:nvPr/>
          </p:nvCxnSpPr>
          <p:spPr>
            <a:xfrm>
              <a:off x="444" y="2300"/>
              <a:ext cx="3" cy="0"/>
            </a:xfrm>
            <a:prstGeom prst="straightConnector1">
              <a:avLst/>
            </a:prstGeom>
            <a:noFill/>
            <a:ln cap="flat" cmpd="sng" w="9525">
              <a:solidFill>
                <a:srgbClr val="000000"/>
              </a:solidFill>
              <a:prstDash val="solid"/>
              <a:round/>
              <a:headEnd len="med" w="med" type="none"/>
              <a:tailEnd len="med" w="med" type="none"/>
            </a:ln>
          </p:spPr>
        </p:cxnSp>
        <p:cxnSp>
          <p:nvCxnSpPr>
            <p:cNvPr id="976" name="Google Shape;976;p33"/>
            <p:cNvCxnSpPr/>
            <p:nvPr/>
          </p:nvCxnSpPr>
          <p:spPr>
            <a:xfrm>
              <a:off x="444" y="2288"/>
              <a:ext cx="3" cy="0"/>
            </a:xfrm>
            <a:prstGeom prst="straightConnector1">
              <a:avLst/>
            </a:prstGeom>
            <a:noFill/>
            <a:ln cap="flat" cmpd="sng" w="9525">
              <a:solidFill>
                <a:srgbClr val="000000"/>
              </a:solidFill>
              <a:prstDash val="solid"/>
              <a:round/>
              <a:headEnd len="med" w="med" type="none"/>
              <a:tailEnd len="med" w="med" type="none"/>
            </a:ln>
          </p:spPr>
        </p:cxnSp>
        <p:cxnSp>
          <p:nvCxnSpPr>
            <p:cNvPr id="977" name="Google Shape;977;p33"/>
            <p:cNvCxnSpPr/>
            <p:nvPr/>
          </p:nvCxnSpPr>
          <p:spPr>
            <a:xfrm>
              <a:off x="444" y="2275"/>
              <a:ext cx="3" cy="0"/>
            </a:xfrm>
            <a:prstGeom prst="straightConnector1">
              <a:avLst/>
            </a:prstGeom>
            <a:noFill/>
            <a:ln cap="flat" cmpd="sng" w="9525">
              <a:solidFill>
                <a:srgbClr val="000000"/>
              </a:solidFill>
              <a:prstDash val="solid"/>
              <a:round/>
              <a:headEnd len="med" w="med" type="none"/>
              <a:tailEnd len="med" w="med" type="none"/>
            </a:ln>
          </p:spPr>
        </p:cxnSp>
        <p:cxnSp>
          <p:nvCxnSpPr>
            <p:cNvPr id="978" name="Google Shape;978;p33"/>
            <p:cNvCxnSpPr/>
            <p:nvPr/>
          </p:nvCxnSpPr>
          <p:spPr>
            <a:xfrm>
              <a:off x="444" y="2262"/>
              <a:ext cx="3" cy="0"/>
            </a:xfrm>
            <a:prstGeom prst="straightConnector1">
              <a:avLst/>
            </a:prstGeom>
            <a:noFill/>
            <a:ln cap="flat" cmpd="sng" w="9525">
              <a:solidFill>
                <a:srgbClr val="000000"/>
              </a:solidFill>
              <a:prstDash val="solid"/>
              <a:round/>
              <a:headEnd len="med" w="med" type="none"/>
              <a:tailEnd len="med" w="med" type="none"/>
            </a:ln>
          </p:spPr>
        </p:cxnSp>
        <p:cxnSp>
          <p:nvCxnSpPr>
            <p:cNvPr id="979" name="Google Shape;979;p33"/>
            <p:cNvCxnSpPr/>
            <p:nvPr/>
          </p:nvCxnSpPr>
          <p:spPr>
            <a:xfrm>
              <a:off x="444" y="2249"/>
              <a:ext cx="3" cy="0"/>
            </a:xfrm>
            <a:prstGeom prst="straightConnector1">
              <a:avLst/>
            </a:prstGeom>
            <a:noFill/>
            <a:ln cap="flat" cmpd="sng" w="9525">
              <a:solidFill>
                <a:srgbClr val="000000"/>
              </a:solidFill>
              <a:prstDash val="solid"/>
              <a:round/>
              <a:headEnd len="med" w="med" type="none"/>
              <a:tailEnd len="med" w="med" type="none"/>
            </a:ln>
          </p:spPr>
        </p:cxnSp>
        <p:cxnSp>
          <p:nvCxnSpPr>
            <p:cNvPr id="980" name="Google Shape;980;p33"/>
            <p:cNvCxnSpPr/>
            <p:nvPr/>
          </p:nvCxnSpPr>
          <p:spPr>
            <a:xfrm>
              <a:off x="444" y="2236"/>
              <a:ext cx="3" cy="0"/>
            </a:xfrm>
            <a:prstGeom prst="straightConnector1">
              <a:avLst/>
            </a:prstGeom>
            <a:noFill/>
            <a:ln cap="flat" cmpd="sng" w="9525">
              <a:solidFill>
                <a:srgbClr val="000000"/>
              </a:solidFill>
              <a:prstDash val="solid"/>
              <a:round/>
              <a:headEnd len="med" w="med" type="none"/>
              <a:tailEnd len="med" w="med" type="none"/>
            </a:ln>
          </p:spPr>
        </p:cxnSp>
        <p:cxnSp>
          <p:nvCxnSpPr>
            <p:cNvPr id="981" name="Google Shape;981;p33"/>
            <p:cNvCxnSpPr/>
            <p:nvPr/>
          </p:nvCxnSpPr>
          <p:spPr>
            <a:xfrm>
              <a:off x="444" y="2224"/>
              <a:ext cx="3" cy="0"/>
            </a:xfrm>
            <a:prstGeom prst="straightConnector1">
              <a:avLst/>
            </a:prstGeom>
            <a:noFill/>
            <a:ln cap="flat" cmpd="sng" w="9525">
              <a:solidFill>
                <a:srgbClr val="000000"/>
              </a:solidFill>
              <a:prstDash val="solid"/>
              <a:round/>
              <a:headEnd len="med" w="med" type="none"/>
              <a:tailEnd len="med" w="med" type="none"/>
            </a:ln>
          </p:spPr>
        </p:cxnSp>
        <p:cxnSp>
          <p:nvCxnSpPr>
            <p:cNvPr id="982" name="Google Shape;982;p33"/>
            <p:cNvCxnSpPr/>
            <p:nvPr/>
          </p:nvCxnSpPr>
          <p:spPr>
            <a:xfrm>
              <a:off x="444" y="2211"/>
              <a:ext cx="3" cy="0"/>
            </a:xfrm>
            <a:prstGeom prst="straightConnector1">
              <a:avLst/>
            </a:prstGeom>
            <a:noFill/>
            <a:ln cap="flat" cmpd="sng" w="9525">
              <a:solidFill>
                <a:srgbClr val="000000"/>
              </a:solidFill>
              <a:prstDash val="solid"/>
              <a:round/>
              <a:headEnd len="med" w="med" type="none"/>
              <a:tailEnd len="med" w="med" type="none"/>
            </a:ln>
          </p:spPr>
        </p:cxnSp>
        <p:cxnSp>
          <p:nvCxnSpPr>
            <p:cNvPr id="983" name="Google Shape;983;p33"/>
            <p:cNvCxnSpPr/>
            <p:nvPr/>
          </p:nvCxnSpPr>
          <p:spPr>
            <a:xfrm>
              <a:off x="444" y="2198"/>
              <a:ext cx="3" cy="0"/>
            </a:xfrm>
            <a:prstGeom prst="straightConnector1">
              <a:avLst/>
            </a:prstGeom>
            <a:noFill/>
            <a:ln cap="flat" cmpd="sng" w="9525">
              <a:solidFill>
                <a:srgbClr val="000000"/>
              </a:solidFill>
              <a:prstDash val="solid"/>
              <a:round/>
              <a:headEnd len="med" w="med" type="none"/>
              <a:tailEnd len="med" w="med" type="none"/>
            </a:ln>
          </p:spPr>
        </p:cxnSp>
        <p:cxnSp>
          <p:nvCxnSpPr>
            <p:cNvPr id="984" name="Google Shape;984;p33"/>
            <p:cNvCxnSpPr/>
            <p:nvPr/>
          </p:nvCxnSpPr>
          <p:spPr>
            <a:xfrm>
              <a:off x="444" y="2185"/>
              <a:ext cx="3" cy="0"/>
            </a:xfrm>
            <a:prstGeom prst="straightConnector1">
              <a:avLst/>
            </a:prstGeom>
            <a:noFill/>
            <a:ln cap="flat" cmpd="sng" w="9525">
              <a:solidFill>
                <a:srgbClr val="000000"/>
              </a:solidFill>
              <a:prstDash val="solid"/>
              <a:round/>
              <a:headEnd len="med" w="med" type="none"/>
              <a:tailEnd len="med" w="med" type="none"/>
            </a:ln>
          </p:spPr>
        </p:cxnSp>
        <p:cxnSp>
          <p:nvCxnSpPr>
            <p:cNvPr id="985" name="Google Shape;985;p33"/>
            <p:cNvCxnSpPr/>
            <p:nvPr/>
          </p:nvCxnSpPr>
          <p:spPr>
            <a:xfrm>
              <a:off x="444" y="2173"/>
              <a:ext cx="3" cy="0"/>
            </a:xfrm>
            <a:prstGeom prst="straightConnector1">
              <a:avLst/>
            </a:prstGeom>
            <a:noFill/>
            <a:ln cap="flat" cmpd="sng" w="9525">
              <a:solidFill>
                <a:srgbClr val="000000"/>
              </a:solidFill>
              <a:prstDash val="solid"/>
              <a:round/>
              <a:headEnd len="med" w="med" type="none"/>
              <a:tailEnd len="med" w="med" type="none"/>
            </a:ln>
          </p:spPr>
        </p:cxnSp>
        <p:cxnSp>
          <p:nvCxnSpPr>
            <p:cNvPr id="986" name="Google Shape;986;p33"/>
            <p:cNvCxnSpPr/>
            <p:nvPr/>
          </p:nvCxnSpPr>
          <p:spPr>
            <a:xfrm>
              <a:off x="444" y="2160"/>
              <a:ext cx="3" cy="0"/>
            </a:xfrm>
            <a:prstGeom prst="straightConnector1">
              <a:avLst/>
            </a:prstGeom>
            <a:noFill/>
            <a:ln cap="flat" cmpd="sng" w="9525">
              <a:solidFill>
                <a:srgbClr val="000000"/>
              </a:solidFill>
              <a:prstDash val="solid"/>
              <a:round/>
              <a:headEnd len="med" w="med" type="none"/>
              <a:tailEnd len="med" w="med" type="none"/>
            </a:ln>
          </p:spPr>
        </p:cxnSp>
        <p:cxnSp>
          <p:nvCxnSpPr>
            <p:cNvPr id="987" name="Google Shape;987;p33"/>
            <p:cNvCxnSpPr/>
            <p:nvPr/>
          </p:nvCxnSpPr>
          <p:spPr>
            <a:xfrm>
              <a:off x="444" y="2147"/>
              <a:ext cx="3" cy="0"/>
            </a:xfrm>
            <a:prstGeom prst="straightConnector1">
              <a:avLst/>
            </a:prstGeom>
            <a:noFill/>
            <a:ln cap="flat" cmpd="sng" w="9525">
              <a:solidFill>
                <a:srgbClr val="000000"/>
              </a:solidFill>
              <a:prstDash val="solid"/>
              <a:round/>
              <a:headEnd len="med" w="med" type="none"/>
              <a:tailEnd len="med" w="med" type="none"/>
            </a:ln>
          </p:spPr>
        </p:cxnSp>
        <p:cxnSp>
          <p:nvCxnSpPr>
            <p:cNvPr id="988" name="Google Shape;988;p33"/>
            <p:cNvCxnSpPr/>
            <p:nvPr/>
          </p:nvCxnSpPr>
          <p:spPr>
            <a:xfrm>
              <a:off x="444" y="2134"/>
              <a:ext cx="3" cy="0"/>
            </a:xfrm>
            <a:prstGeom prst="straightConnector1">
              <a:avLst/>
            </a:prstGeom>
            <a:noFill/>
            <a:ln cap="flat" cmpd="sng" w="9525">
              <a:solidFill>
                <a:srgbClr val="000000"/>
              </a:solidFill>
              <a:prstDash val="solid"/>
              <a:round/>
              <a:headEnd len="med" w="med" type="none"/>
              <a:tailEnd len="med" w="med" type="none"/>
            </a:ln>
          </p:spPr>
        </p:cxnSp>
        <p:cxnSp>
          <p:nvCxnSpPr>
            <p:cNvPr id="989" name="Google Shape;989;p33"/>
            <p:cNvCxnSpPr/>
            <p:nvPr/>
          </p:nvCxnSpPr>
          <p:spPr>
            <a:xfrm>
              <a:off x="444" y="2121"/>
              <a:ext cx="3" cy="0"/>
            </a:xfrm>
            <a:prstGeom prst="straightConnector1">
              <a:avLst/>
            </a:prstGeom>
            <a:noFill/>
            <a:ln cap="flat" cmpd="sng" w="9525">
              <a:solidFill>
                <a:srgbClr val="000000"/>
              </a:solidFill>
              <a:prstDash val="solid"/>
              <a:round/>
              <a:headEnd len="med" w="med" type="none"/>
              <a:tailEnd len="med" w="med" type="none"/>
            </a:ln>
          </p:spPr>
        </p:cxnSp>
        <p:cxnSp>
          <p:nvCxnSpPr>
            <p:cNvPr id="990" name="Google Shape;990;p33"/>
            <p:cNvCxnSpPr/>
            <p:nvPr/>
          </p:nvCxnSpPr>
          <p:spPr>
            <a:xfrm>
              <a:off x="444" y="2109"/>
              <a:ext cx="3" cy="0"/>
            </a:xfrm>
            <a:prstGeom prst="straightConnector1">
              <a:avLst/>
            </a:prstGeom>
            <a:noFill/>
            <a:ln cap="flat" cmpd="sng" w="9525">
              <a:solidFill>
                <a:srgbClr val="000000"/>
              </a:solidFill>
              <a:prstDash val="solid"/>
              <a:round/>
              <a:headEnd len="med" w="med" type="none"/>
              <a:tailEnd len="med" w="med" type="none"/>
            </a:ln>
          </p:spPr>
        </p:cxnSp>
        <p:cxnSp>
          <p:nvCxnSpPr>
            <p:cNvPr id="991" name="Google Shape;991;p33"/>
            <p:cNvCxnSpPr/>
            <p:nvPr/>
          </p:nvCxnSpPr>
          <p:spPr>
            <a:xfrm>
              <a:off x="444" y="2096"/>
              <a:ext cx="3" cy="0"/>
            </a:xfrm>
            <a:prstGeom prst="straightConnector1">
              <a:avLst/>
            </a:prstGeom>
            <a:noFill/>
            <a:ln cap="flat" cmpd="sng" w="9525">
              <a:solidFill>
                <a:srgbClr val="000000"/>
              </a:solidFill>
              <a:prstDash val="solid"/>
              <a:round/>
              <a:headEnd len="med" w="med" type="none"/>
              <a:tailEnd len="med" w="med" type="none"/>
            </a:ln>
          </p:spPr>
        </p:cxnSp>
        <p:cxnSp>
          <p:nvCxnSpPr>
            <p:cNvPr id="992" name="Google Shape;992;p33"/>
            <p:cNvCxnSpPr/>
            <p:nvPr/>
          </p:nvCxnSpPr>
          <p:spPr>
            <a:xfrm>
              <a:off x="444" y="2083"/>
              <a:ext cx="3" cy="0"/>
            </a:xfrm>
            <a:prstGeom prst="straightConnector1">
              <a:avLst/>
            </a:prstGeom>
            <a:noFill/>
            <a:ln cap="flat" cmpd="sng" w="9525">
              <a:solidFill>
                <a:srgbClr val="000000"/>
              </a:solidFill>
              <a:prstDash val="solid"/>
              <a:round/>
              <a:headEnd len="med" w="med" type="none"/>
              <a:tailEnd len="med" w="med" type="none"/>
            </a:ln>
          </p:spPr>
        </p:cxnSp>
        <p:cxnSp>
          <p:nvCxnSpPr>
            <p:cNvPr id="993" name="Google Shape;993;p33"/>
            <p:cNvCxnSpPr/>
            <p:nvPr/>
          </p:nvCxnSpPr>
          <p:spPr>
            <a:xfrm>
              <a:off x="444" y="2070"/>
              <a:ext cx="3" cy="0"/>
            </a:xfrm>
            <a:prstGeom prst="straightConnector1">
              <a:avLst/>
            </a:prstGeom>
            <a:noFill/>
            <a:ln cap="flat" cmpd="sng" w="9525">
              <a:solidFill>
                <a:srgbClr val="000000"/>
              </a:solidFill>
              <a:prstDash val="solid"/>
              <a:round/>
              <a:headEnd len="med" w="med" type="none"/>
              <a:tailEnd len="med" w="med" type="none"/>
            </a:ln>
          </p:spPr>
        </p:cxnSp>
        <p:cxnSp>
          <p:nvCxnSpPr>
            <p:cNvPr id="994" name="Google Shape;994;p33"/>
            <p:cNvCxnSpPr/>
            <p:nvPr/>
          </p:nvCxnSpPr>
          <p:spPr>
            <a:xfrm>
              <a:off x="444" y="2057"/>
              <a:ext cx="3" cy="0"/>
            </a:xfrm>
            <a:prstGeom prst="straightConnector1">
              <a:avLst/>
            </a:prstGeom>
            <a:noFill/>
            <a:ln cap="flat" cmpd="sng" w="9525">
              <a:solidFill>
                <a:srgbClr val="000000"/>
              </a:solidFill>
              <a:prstDash val="solid"/>
              <a:round/>
              <a:headEnd len="med" w="med" type="none"/>
              <a:tailEnd len="med" w="med" type="none"/>
            </a:ln>
          </p:spPr>
        </p:cxnSp>
        <p:cxnSp>
          <p:nvCxnSpPr>
            <p:cNvPr id="995" name="Google Shape;995;p33"/>
            <p:cNvCxnSpPr/>
            <p:nvPr/>
          </p:nvCxnSpPr>
          <p:spPr>
            <a:xfrm>
              <a:off x="444" y="2045"/>
              <a:ext cx="3" cy="0"/>
            </a:xfrm>
            <a:prstGeom prst="straightConnector1">
              <a:avLst/>
            </a:prstGeom>
            <a:noFill/>
            <a:ln cap="flat" cmpd="sng" w="9525">
              <a:solidFill>
                <a:srgbClr val="000000"/>
              </a:solidFill>
              <a:prstDash val="solid"/>
              <a:round/>
              <a:headEnd len="med" w="med" type="none"/>
              <a:tailEnd len="med" w="med" type="none"/>
            </a:ln>
          </p:spPr>
        </p:cxnSp>
        <p:cxnSp>
          <p:nvCxnSpPr>
            <p:cNvPr id="996" name="Google Shape;996;p33"/>
            <p:cNvCxnSpPr/>
            <p:nvPr/>
          </p:nvCxnSpPr>
          <p:spPr>
            <a:xfrm>
              <a:off x="444" y="2032"/>
              <a:ext cx="3" cy="0"/>
            </a:xfrm>
            <a:prstGeom prst="straightConnector1">
              <a:avLst/>
            </a:prstGeom>
            <a:noFill/>
            <a:ln cap="flat" cmpd="sng" w="9525">
              <a:solidFill>
                <a:srgbClr val="000000"/>
              </a:solidFill>
              <a:prstDash val="solid"/>
              <a:round/>
              <a:headEnd len="med" w="med" type="none"/>
              <a:tailEnd len="med" w="med" type="none"/>
            </a:ln>
          </p:spPr>
        </p:cxnSp>
        <p:cxnSp>
          <p:nvCxnSpPr>
            <p:cNvPr id="997" name="Google Shape;997;p33"/>
            <p:cNvCxnSpPr/>
            <p:nvPr/>
          </p:nvCxnSpPr>
          <p:spPr>
            <a:xfrm>
              <a:off x="444" y="2019"/>
              <a:ext cx="3" cy="0"/>
            </a:xfrm>
            <a:prstGeom prst="straightConnector1">
              <a:avLst/>
            </a:prstGeom>
            <a:noFill/>
            <a:ln cap="flat" cmpd="sng" w="9525">
              <a:solidFill>
                <a:srgbClr val="000000"/>
              </a:solidFill>
              <a:prstDash val="solid"/>
              <a:round/>
              <a:headEnd len="med" w="med" type="none"/>
              <a:tailEnd len="med" w="med" type="none"/>
            </a:ln>
          </p:spPr>
        </p:cxnSp>
        <p:cxnSp>
          <p:nvCxnSpPr>
            <p:cNvPr id="998" name="Google Shape;998;p33"/>
            <p:cNvCxnSpPr/>
            <p:nvPr/>
          </p:nvCxnSpPr>
          <p:spPr>
            <a:xfrm>
              <a:off x="444" y="2006"/>
              <a:ext cx="3" cy="0"/>
            </a:xfrm>
            <a:prstGeom prst="straightConnector1">
              <a:avLst/>
            </a:prstGeom>
            <a:noFill/>
            <a:ln cap="flat" cmpd="sng" w="9525">
              <a:solidFill>
                <a:srgbClr val="000000"/>
              </a:solidFill>
              <a:prstDash val="solid"/>
              <a:round/>
              <a:headEnd len="med" w="med" type="none"/>
              <a:tailEnd len="med" w="med" type="none"/>
            </a:ln>
          </p:spPr>
        </p:cxnSp>
        <p:cxnSp>
          <p:nvCxnSpPr>
            <p:cNvPr id="999" name="Google Shape;999;p33"/>
            <p:cNvCxnSpPr/>
            <p:nvPr/>
          </p:nvCxnSpPr>
          <p:spPr>
            <a:xfrm>
              <a:off x="444" y="1994"/>
              <a:ext cx="3" cy="0"/>
            </a:xfrm>
            <a:prstGeom prst="straightConnector1">
              <a:avLst/>
            </a:prstGeom>
            <a:noFill/>
            <a:ln cap="flat" cmpd="sng" w="9525">
              <a:solidFill>
                <a:srgbClr val="000000"/>
              </a:solidFill>
              <a:prstDash val="solid"/>
              <a:round/>
              <a:headEnd len="med" w="med" type="none"/>
              <a:tailEnd len="med" w="med" type="none"/>
            </a:ln>
          </p:spPr>
        </p:cxnSp>
        <p:cxnSp>
          <p:nvCxnSpPr>
            <p:cNvPr id="1000" name="Google Shape;1000;p33"/>
            <p:cNvCxnSpPr/>
            <p:nvPr/>
          </p:nvCxnSpPr>
          <p:spPr>
            <a:xfrm>
              <a:off x="444" y="1981"/>
              <a:ext cx="3" cy="0"/>
            </a:xfrm>
            <a:prstGeom prst="straightConnector1">
              <a:avLst/>
            </a:prstGeom>
            <a:noFill/>
            <a:ln cap="flat" cmpd="sng" w="9525">
              <a:solidFill>
                <a:srgbClr val="000000"/>
              </a:solidFill>
              <a:prstDash val="solid"/>
              <a:round/>
              <a:headEnd len="med" w="med" type="none"/>
              <a:tailEnd len="med" w="med" type="none"/>
            </a:ln>
          </p:spPr>
        </p:cxnSp>
        <p:cxnSp>
          <p:nvCxnSpPr>
            <p:cNvPr id="1001" name="Google Shape;1001;p33"/>
            <p:cNvCxnSpPr/>
            <p:nvPr/>
          </p:nvCxnSpPr>
          <p:spPr>
            <a:xfrm>
              <a:off x="444" y="1968"/>
              <a:ext cx="3" cy="0"/>
            </a:xfrm>
            <a:prstGeom prst="straightConnector1">
              <a:avLst/>
            </a:prstGeom>
            <a:noFill/>
            <a:ln cap="flat" cmpd="sng" w="9525">
              <a:solidFill>
                <a:srgbClr val="000000"/>
              </a:solidFill>
              <a:prstDash val="solid"/>
              <a:round/>
              <a:headEnd len="med" w="med" type="none"/>
              <a:tailEnd len="med" w="med" type="none"/>
            </a:ln>
          </p:spPr>
        </p:cxnSp>
        <p:cxnSp>
          <p:nvCxnSpPr>
            <p:cNvPr id="1002" name="Google Shape;1002;p33"/>
            <p:cNvCxnSpPr/>
            <p:nvPr/>
          </p:nvCxnSpPr>
          <p:spPr>
            <a:xfrm>
              <a:off x="444" y="1955"/>
              <a:ext cx="3" cy="0"/>
            </a:xfrm>
            <a:prstGeom prst="straightConnector1">
              <a:avLst/>
            </a:prstGeom>
            <a:noFill/>
            <a:ln cap="flat" cmpd="sng" w="9525">
              <a:solidFill>
                <a:srgbClr val="000000"/>
              </a:solidFill>
              <a:prstDash val="solid"/>
              <a:round/>
              <a:headEnd len="med" w="med" type="none"/>
              <a:tailEnd len="med" w="med" type="none"/>
            </a:ln>
          </p:spPr>
        </p:cxnSp>
        <p:cxnSp>
          <p:nvCxnSpPr>
            <p:cNvPr id="1003" name="Google Shape;1003;p33"/>
            <p:cNvCxnSpPr/>
            <p:nvPr/>
          </p:nvCxnSpPr>
          <p:spPr>
            <a:xfrm>
              <a:off x="444" y="1942"/>
              <a:ext cx="3" cy="0"/>
            </a:xfrm>
            <a:prstGeom prst="straightConnector1">
              <a:avLst/>
            </a:prstGeom>
            <a:noFill/>
            <a:ln cap="flat" cmpd="sng" w="9525">
              <a:solidFill>
                <a:srgbClr val="000000"/>
              </a:solidFill>
              <a:prstDash val="solid"/>
              <a:round/>
              <a:headEnd len="med" w="med" type="none"/>
              <a:tailEnd len="med" w="med" type="none"/>
            </a:ln>
          </p:spPr>
        </p:cxnSp>
        <p:cxnSp>
          <p:nvCxnSpPr>
            <p:cNvPr id="1004" name="Google Shape;1004;p33"/>
            <p:cNvCxnSpPr/>
            <p:nvPr/>
          </p:nvCxnSpPr>
          <p:spPr>
            <a:xfrm>
              <a:off x="444" y="1930"/>
              <a:ext cx="3" cy="0"/>
            </a:xfrm>
            <a:prstGeom prst="straightConnector1">
              <a:avLst/>
            </a:prstGeom>
            <a:noFill/>
            <a:ln cap="flat" cmpd="sng" w="9525">
              <a:solidFill>
                <a:srgbClr val="000000"/>
              </a:solidFill>
              <a:prstDash val="solid"/>
              <a:round/>
              <a:headEnd len="med" w="med" type="none"/>
              <a:tailEnd len="med" w="med" type="none"/>
            </a:ln>
          </p:spPr>
        </p:cxnSp>
        <p:cxnSp>
          <p:nvCxnSpPr>
            <p:cNvPr id="1005" name="Google Shape;1005;p33"/>
            <p:cNvCxnSpPr/>
            <p:nvPr/>
          </p:nvCxnSpPr>
          <p:spPr>
            <a:xfrm>
              <a:off x="444" y="1917"/>
              <a:ext cx="3" cy="0"/>
            </a:xfrm>
            <a:prstGeom prst="straightConnector1">
              <a:avLst/>
            </a:prstGeom>
            <a:noFill/>
            <a:ln cap="flat" cmpd="sng" w="9525">
              <a:solidFill>
                <a:srgbClr val="000000"/>
              </a:solidFill>
              <a:prstDash val="solid"/>
              <a:round/>
              <a:headEnd len="med" w="med" type="none"/>
              <a:tailEnd len="med" w="med" type="none"/>
            </a:ln>
          </p:spPr>
        </p:cxnSp>
        <p:cxnSp>
          <p:nvCxnSpPr>
            <p:cNvPr id="1006" name="Google Shape;1006;p33"/>
            <p:cNvCxnSpPr/>
            <p:nvPr/>
          </p:nvCxnSpPr>
          <p:spPr>
            <a:xfrm>
              <a:off x="444" y="1904"/>
              <a:ext cx="3" cy="0"/>
            </a:xfrm>
            <a:prstGeom prst="straightConnector1">
              <a:avLst/>
            </a:prstGeom>
            <a:noFill/>
            <a:ln cap="flat" cmpd="sng" w="9525">
              <a:solidFill>
                <a:srgbClr val="000000"/>
              </a:solidFill>
              <a:prstDash val="solid"/>
              <a:round/>
              <a:headEnd len="med" w="med" type="none"/>
              <a:tailEnd len="med" w="med" type="none"/>
            </a:ln>
          </p:spPr>
        </p:cxnSp>
        <p:cxnSp>
          <p:nvCxnSpPr>
            <p:cNvPr id="1007" name="Google Shape;1007;p33"/>
            <p:cNvCxnSpPr/>
            <p:nvPr/>
          </p:nvCxnSpPr>
          <p:spPr>
            <a:xfrm>
              <a:off x="444" y="1891"/>
              <a:ext cx="3" cy="0"/>
            </a:xfrm>
            <a:prstGeom prst="straightConnector1">
              <a:avLst/>
            </a:prstGeom>
            <a:noFill/>
            <a:ln cap="flat" cmpd="sng" w="9525">
              <a:solidFill>
                <a:srgbClr val="000000"/>
              </a:solidFill>
              <a:prstDash val="solid"/>
              <a:round/>
              <a:headEnd len="med" w="med" type="none"/>
              <a:tailEnd len="med" w="med" type="none"/>
            </a:ln>
          </p:spPr>
        </p:cxnSp>
        <p:cxnSp>
          <p:nvCxnSpPr>
            <p:cNvPr id="1008" name="Google Shape;1008;p33"/>
            <p:cNvCxnSpPr/>
            <p:nvPr/>
          </p:nvCxnSpPr>
          <p:spPr>
            <a:xfrm>
              <a:off x="444" y="1879"/>
              <a:ext cx="3" cy="0"/>
            </a:xfrm>
            <a:prstGeom prst="straightConnector1">
              <a:avLst/>
            </a:prstGeom>
            <a:noFill/>
            <a:ln cap="flat" cmpd="sng" w="9525">
              <a:solidFill>
                <a:srgbClr val="000000"/>
              </a:solidFill>
              <a:prstDash val="solid"/>
              <a:round/>
              <a:headEnd len="med" w="med" type="none"/>
              <a:tailEnd len="med" w="med" type="none"/>
            </a:ln>
          </p:spPr>
        </p:cxnSp>
        <p:cxnSp>
          <p:nvCxnSpPr>
            <p:cNvPr id="1009" name="Google Shape;1009;p33"/>
            <p:cNvCxnSpPr/>
            <p:nvPr/>
          </p:nvCxnSpPr>
          <p:spPr>
            <a:xfrm>
              <a:off x="444" y="1866"/>
              <a:ext cx="3" cy="0"/>
            </a:xfrm>
            <a:prstGeom prst="straightConnector1">
              <a:avLst/>
            </a:prstGeom>
            <a:noFill/>
            <a:ln cap="flat" cmpd="sng" w="9525">
              <a:solidFill>
                <a:srgbClr val="000000"/>
              </a:solidFill>
              <a:prstDash val="solid"/>
              <a:round/>
              <a:headEnd len="med" w="med" type="none"/>
              <a:tailEnd len="med" w="med" type="none"/>
            </a:ln>
          </p:spPr>
        </p:cxnSp>
        <p:cxnSp>
          <p:nvCxnSpPr>
            <p:cNvPr id="1010" name="Google Shape;1010;p33"/>
            <p:cNvCxnSpPr/>
            <p:nvPr/>
          </p:nvCxnSpPr>
          <p:spPr>
            <a:xfrm>
              <a:off x="444" y="1853"/>
              <a:ext cx="3" cy="0"/>
            </a:xfrm>
            <a:prstGeom prst="straightConnector1">
              <a:avLst/>
            </a:prstGeom>
            <a:noFill/>
            <a:ln cap="flat" cmpd="sng" w="9525">
              <a:solidFill>
                <a:srgbClr val="000000"/>
              </a:solidFill>
              <a:prstDash val="solid"/>
              <a:round/>
              <a:headEnd len="med" w="med" type="none"/>
              <a:tailEnd len="med" w="med" type="none"/>
            </a:ln>
          </p:spPr>
        </p:cxnSp>
        <p:cxnSp>
          <p:nvCxnSpPr>
            <p:cNvPr id="1011" name="Google Shape;1011;p33"/>
            <p:cNvCxnSpPr/>
            <p:nvPr/>
          </p:nvCxnSpPr>
          <p:spPr>
            <a:xfrm>
              <a:off x="444" y="1840"/>
              <a:ext cx="3" cy="0"/>
            </a:xfrm>
            <a:prstGeom prst="straightConnector1">
              <a:avLst/>
            </a:prstGeom>
            <a:noFill/>
            <a:ln cap="flat" cmpd="sng" w="9525">
              <a:solidFill>
                <a:srgbClr val="000000"/>
              </a:solidFill>
              <a:prstDash val="solid"/>
              <a:round/>
              <a:headEnd len="med" w="med" type="none"/>
              <a:tailEnd len="med" w="med" type="none"/>
            </a:ln>
          </p:spPr>
        </p:cxnSp>
        <p:cxnSp>
          <p:nvCxnSpPr>
            <p:cNvPr id="1012" name="Google Shape;1012;p33"/>
            <p:cNvCxnSpPr/>
            <p:nvPr/>
          </p:nvCxnSpPr>
          <p:spPr>
            <a:xfrm>
              <a:off x="444" y="1827"/>
              <a:ext cx="3" cy="0"/>
            </a:xfrm>
            <a:prstGeom prst="straightConnector1">
              <a:avLst/>
            </a:prstGeom>
            <a:noFill/>
            <a:ln cap="flat" cmpd="sng" w="9525">
              <a:solidFill>
                <a:srgbClr val="000000"/>
              </a:solidFill>
              <a:prstDash val="solid"/>
              <a:round/>
              <a:headEnd len="med" w="med" type="none"/>
              <a:tailEnd len="med" w="med" type="none"/>
            </a:ln>
          </p:spPr>
        </p:cxnSp>
        <p:cxnSp>
          <p:nvCxnSpPr>
            <p:cNvPr id="1013" name="Google Shape;1013;p33"/>
            <p:cNvCxnSpPr/>
            <p:nvPr/>
          </p:nvCxnSpPr>
          <p:spPr>
            <a:xfrm>
              <a:off x="444" y="1815"/>
              <a:ext cx="3" cy="0"/>
            </a:xfrm>
            <a:prstGeom prst="straightConnector1">
              <a:avLst/>
            </a:prstGeom>
            <a:noFill/>
            <a:ln cap="flat" cmpd="sng" w="9525">
              <a:solidFill>
                <a:srgbClr val="000000"/>
              </a:solidFill>
              <a:prstDash val="solid"/>
              <a:round/>
              <a:headEnd len="med" w="med" type="none"/>
              <a:tailEnd len="med" w="med" type="none"/>
            </a:ln>
          </p:spPr>
        </p:cxnSp>
        <p:cxnSp>
          <p:nvCxnSpPr>
            <p:cNvPr id="1014" name="Google Shape;1014;p33"/>
            <p:cNvCxnSpPr/>
            <p:nvPr/>
          </p:nvCxnSpPr>
          <p:spPr>
            <a:xfrm>
              <a:off x="444" y="1802"/>
              <a:ext cx="3" cy="0"/>
            </a:xfrm>
            <a:prstGeom prst="straightConnector1">
              <a:avLst/>
            </a:prstGeom>
            <a:noFill/>
            <a:ln cap="flat" cmpd="sng" w="9525">
              <a:solidFill>
                <a:srgbClr val="000000"/>
              </a:solidFill>
              <a:prstDash val="solid"/>
              <a:round/>
              <a:headEnd len="med" w="med" type="none"/>
              <a:tailEnd len="med" w="med" type="none"/>
            </a:ln>
          </p:spPr>
        </p:cxnSp>
        <p:cxnSp>
          <p:nvCxnSpPr>
            <p:cNvPr id="1015" name="Google Shape;1015;p33"/>
            <p:cNvCxnSpPr/>
            <p:nvPr/>
          </p:nvCxnSpPr>
          <p:spPr>
            <a:xfrm>
              <a:off x="444" y="1789"/>
              <a:ext cx="3" cy="0"/>
            </a:xfrm>
            <a:prstGeom prst="straightConnector1">
              <a:avLst/>
            </a:prstGeom>
            <a:noFill/>
            <a:ln cap="flat" cmpd="sng" w="9525">
              <a:solidFill>
                <a:srgbClr val="000000"/>
              </a:solidFill>
              <a:prstDash val="solid"/>
              <a:round/>
              <a:headEnd len="med" w="med" type="none"/>
              <a:tailEnd len="med" w="med" type="none"/>
            </a:ln>
          </p:spPr>
        </p:cxnSp>
        <p:cxnSp>
          <p:nvCxnSpPr>
            <p:cNvPr id="1016" name="Google Shape;1016;p33"/>
            <p:cNvCxnSpPr/>
            <p:nvPr/>
          </p:nvCxnSpPr>
          <p:spPr>
            <a:xfrm>
              <a:off x="444" y="1776"/>
              <a:ext cx="3" cy="0"/>
            </a:xfrm>
            <a:prstGeom prst="straightConnector1">
              <a:avLst/>
            </a:prstGeom>
            <a:noFill/>
            <a:ln cap="flat" cmpd="sng" w="9525">
              <a:solidFill>
                <a:srgbClr val="000000"/>
              </a:solidFill>
              <a:prstDash val="solid"/>
              <a:round/>
              <a:headEnd len="med" w="med" type="none"/>
              <a:tailEnd len="med" w="med" type="none"/>
            </a:ln>
          </p:spPr>
        </p:cxnSp>
        <p:cxnSp>
          <p:nvCxnSpPr>
            <p:cNvPr id="1017" name="Google Shape;1017;p33"/>
            <p:cNvCxnSpPr/>
            <p:nvPr/>
          </p:nvCxnSpPr>
          <p:spPr>
            <a:xfrm>
              <a:off x="444" y="1764"/>
              <a:ext cx="3" cy="0"/>
            </a:xfrm>
            <a:prstGeom prst="straightConnector1">
              <a:avLst/>
            </a:prstGeom>
            <a:noFill/>
            <a:ln cap="flat" cmpd="sng" w="9525">
              <a:solidFill>
                <a:srgbClr val="000000"/>
              </a:solidFill>
              <a:prstDash val="solid"/>
              <a:round/>
              <a:headEnd len="med" w="med" type="none"/>
              <a:tailEnd len="med" w="med" type="none"/>
            </a:ln>
          </p:spPr>
        </p:cxnSp>
        <p:cxnSp>
          <p:nvCxnSpPr>
            <p:cNvPr id="1018" name="Google Shape;1018;p33"/>
            <p:cNvCxnSpPr/>
            <p:nvPr/>
          </p:nvCxnSpPr>
          <p:spPr>
            <a:xfrm>
              <a:off x="444" y="1751"/>
              <a:ext cx="3" cy="0"/>
            </a:xfrm>
            <a:prstGeom prst="straightConnector1">
              <a:avLst/>
            </a:prstGeom>
            <a:noFill/>
            <a:ln cap="flat" cmpd="sng" w="9525">
              <a:solidFill>
                <a:srgbClr val="000000"/>
              </a:solidFill>
              <a:prstDash val="solid"/>
              <a:round/>
              <a:headEnd len="med" w="med" type="none"/>
              <a:tailEnd len="med" w="med" type="none"/>
            </a:ln>
          </p:spPr>
        </p:cxnSp>
        <p:cxnSp>
          <p:nvCxnSpPr>
            <p:cNvPr id="1019" name="Google Shape;1019;p33"/>
            <p:cNvCxnSpPr/>
            <p:nvPr/>
          </p:nvCxnSpPr>
          <p:spPr>
            <a:xfrm>
              <a:off x="444" y="1738"/>
              <a:ext cx="3" cy="0"/>
            </a:xfrm>
            <a:prstGeom prst="straightConnector1">
              <a:avLst/>
            </a:prstGeom>
            <a:noFill/>
            <a:ln cap="flat" cmpd="sng" w="9525">
              <a:solidFill>
                <a:srgbClr val="000000"/>
              </a:solidFill>
              <a:prstDash val="solid"/>
              <a:round/>
              <a:headEnd len="med" w="med" type="none"/>
              <a:tailEnd len="med" w="med" type="none"/>
            </a:ln>
          </p:spPr>
        </p:cxnSp>
        <p:cxnSp>
          <p:nvCxnSpPr>
            <p:cNvPr id="1020" name="Google Shape;1020;p33"/>
            <p:cNvCxnSpPr/>
            <p:nvPr/>
          </p:nvCxnSpPr>
          <p:spPr>
            <a:xfrm>
              <a:off x="444" y="1725"/>
              <a:ext cx="3" cy="0"/>
            </a:xfrm>
            <a:prstGeom prst="straightConnector1">
              <a:avLst/>
            </a:prstGeom>
            <a:noFill/>
            <a:ln cap="flat" cmpd="sng" w="9525">
              <a:solidFill>
                <a:srgbClr val="000000"/>
              </a:solidFill>
              <a:prstDash val="solid"/>
              <a:round/>
              <a:headEnd len="med" w="med" type="none"/>
              <a:tailEnd len="med" w="med" type="none"/>
            </a:ln>
          </p:spPr>
        </p:cxnSp>
        <p:cxnSp>
          <p:nvCxnSpPr>
            <p:cNvPr id="1021" name="Google Shape;1021;p33"/>
            <p:cNvCxnSpPr/>
            <p:nvPr/>
          </p:nvCxnSpPr>
          <p:spPr>
            <a:xfrm>
              <a:off x="444" y="1712"/>
              <a:ext cx="3" cy="0"/>
            </a:xfrm>
            <a:prstGeom prst="straightConnector1">
              <a:avLst/>
            </a:prstGeom>
            <a:noFill/>
            <a:ln cap="flat" cmpd="sng" w="9525">
              <a:solidFill>
                <a:srgbClr val="000000"/>
              </a:solidFill>
              <a:prstDash val="solid"/>
              <a:round/>
              <a:headEnd len="med" w="med" type="none"/>
              <a:tailEnd len="med" w="med" type="none"/>
            </a:ln>
          </p:spPr>
        </p:cxnSp>
        <p:cxnSp>
          <p:nvCxnSpPr>
            <p:cNvPr id="1022" name="Google Shape;1022;p33"/>
            <p:cNvCxnSpPr/>
            <p:nvPr/>
          </p:nvCxnSpPr>
          <p:spPr>
            <a:xfrm>
              <a:off x="444" y="1700"/>
              <a:ext cx="3" cy="0"/>
            </a:xfrm>
            <a:prstGeom prst="straightConnector1">
              <a:avLst/>
            </a:prstGeom>
            <a:noFill/>
            <a:ln cap="flat" cmpd="sng" w="9525">
              <a:solidFill>
                <a:srgbClr val="000000"/>
              </a:solidFill>
              <a:prstDash val="solid"/>
              <a:round/>
              <a:headEnd len="med" w="med" type="none"/>
              <a:tailEnd len="med" w="med" type="none"/>
            </a:ln>
          </p:spPr>
        </p:cxnSp>
        <p:cxnSp>
          <p:nvCxnSpPr>
            <p:cNvPr id="1023" name="Google Shape;1023;p33"/>
            <p:cNvCxnSpPr/>
            <p:nvPr/>
          </p:nvCxnSpPr>
          <p:spPr>
            <a:xfrm>
              <a:off x="444" y="1687"/>
              <a:ext cx="3" cy="0"/>
            </a:xfrm>
            <a:prstGeom prst="straightConnector1">
              <a:avLst/>
            </a:prstGeom>
            <a:noFill/>
            <a:ln cap="flat" cmpd="sng" w="9525">
              <a:solidFill>
                <a:srgbClr val="000000"/>
              </a:solidFill>
              <a:prstDash val="solid"/>
              <a:round/>
              <a:headEnd len="med" w="med" type="none"/>
              <a:tailEnd len="med" w="med" type="none"/>
            </a:ln>
          </p:spPr>
        </p:cxnSp>
        <p:cxnSp>
          <p:nvCxnSpPr>
            <p:cNvPr id="1024" name="Google Shape;1024;p33"/>
            <p:cNvCxnSpPr/>
            <p:nvPr/>
          </p:nvCxnSpPr>
          <p:spPr>
            <a:xfrm>
              <a:off x="444" y="1674"/>
              <a:ext cx="3" cy="0"/>
            </a:xfrm>
            <a:prstGeom prst="straightConnector1">
              <a:avLst/>
            </a:prstGeom>
            <a:noFill/>
            <a:ln cap="flat" cmpd="sng" w="9525">
              <a:solidFill>
                <a:srgbClr val="000000"/>
              </a:solidFill>
              <a:prstDash val="solid"/>
              <a:round/>
              <a:headEnd len="med" w="med" type="none"/>
              <a:tailEnd len="med" w="med" type="none"/>
            </a:ln>
          </p:spPr>
        </p:cxnSp>
        <p:cxnSp>
          <p:nvCxnSpPr>
            <p:cNvPr id="1025" name="Google Shape;1025;p33"/>
            <p:cNvCxnSpPr/>
            <p:nvPr/>
          </p:nvCxnSpPr>
          <p:spPr>
            <a:xfrm>
              <a:off x="444" y="1661"/>
              <a:ext cx="3" cy="0"/>
            </a:xfrm>
            <a:prstGeom prst="straightConnector1">
              <a:avLst/>
            </a:prstGeom>
            <a:noFill/>
            <a:ln cap="flat" cmpd="sng" w="9525">
              <a:solidFill>
                <a:srgbClr val="000000"/>
              </a:solidFill>
              <a:prstDash val="solid"/>
              <a:round/>
              <a:headEnd len="med" w="med" type="none"/>
              <a:tailEnd len="med" w="med" type="none"/>
            </a:ln>
          </p:spPr>
        </p:cxnSp>
        <p:cxnSp>
          <p:nvCxnSpPr>
            <p:cNvPr id="1026" name="Google Shape;1026;p33"/>
            <p:cNvCxnSpPr/>
            <p:nvPr/>
          </p:nvCxnSpPr>
          <p:spPr>
            <a:xfrm>
              <a:off x="444" y="1648"/>
              <a:ext cx="3" cy="0"/>
            </a:xfrm>
            <a:prstGeom prst="straightConnector1">
              <a:avLst/>
            </a:prstGeom>
            <a:noFill/>
            <a:ln cap="flat" cmpd="sng" w="9525">
              <a:solidFill>
                <a:srgbClr val="000000"/>
              </a:solidFill>
              <a:prstDash val="solid"/>
              <a:round/>
              <a:headEnd len="med" w="med" type="none"/>
              <a:tailEnd len="med" w="med" type="none"/>
            </a:ln>
          </p:spPr>
        </p:cxnSp>
        <p:cxnSp>
          <p:nvCxnSpPr>
            <p:cNvPr id="1027" name="Google Shape;1027;p33"/>
            <p:cNvCxnSpPr/>
            <p:nvPr/>
          </p:nvCxnSpPr>
          <p:spPr>
            <a:xfrm>
              <a:off x="444" y="1636"/>
              <a:ext cx="3" cy="0"/>
            </a:xfrm>
            <a:prstGeom prst="straightConnector1">
              <a:avLst/>
            </a:prstGeom>
            <a:noFill/>
            <a:ln cap="flat" cmpd="sng" w="9525">
              <a:solidFill>
                <a:srgbClr val="000000"/>
              </a:solidFill>
              <a:prstDash val="solid"/>
              <a:round/>
              <a:headEnd len="med" w="med" type="none"/>
              <a:tailEnd len="med" w="med" type="none"/>
            </a:ln>
          </p:spPr>
        </p:cxnSp>
        <p:cxnSp>
          <p:nvCxnSpPr>
            <p:cNvPr id="1028" name="Google Shape;1028;p33"/>
            <p:cNvCxnSpPr/>
            <p:nvPr/>
          </p:nvCxnSpPr>
          <p:spPr>
            <a:xfrm>
              <a:off x="444" y="1623"/>
              <a:ext cx="3" cy="0"/>
            </a:xfrm>
            <a:prstGeom prst="straightConnector1">
              <a:avLst/>
            </a:prstGeom>
            <a:noFill/>
            <a:ln cap="flat" cmpd="sng" w="9525">
              <a:solidFill>
                <a:srgbClr val="000000"/>
              </a:solidFill>
              <a:prstDash val="solid"/>
              <a:round/>
              <a:headEnd len="med" w="med" type="none"/>
              <a:tailEnd len="med" w="med" type="none"/>
            </a:ln>
          </p:spPr>
        </p:cxnSp>
        <p:cxnSp>
          <p:nvCxnSpPr>
            <p:cNvPr id="1029" name="Google Shape;1029;p33"/>
            <p:cNvCxnSpPr/>
            <p:nvPr/>
          </p:nvCxnSpPr>
          <p:spPr>
            <a:xfrm>
              <a:off x="444" y="1610"/>
              <a:ext cx="3" cy="0"/>
            </a:xfrm>
            <a:prstGeom prst="straightConnector1">
              <a:avLst/>
            </a:prstGeom>
            <a:noFill/>
            <a:ln cap="flat" cmpd="sng" w="9525">
              <a:solidFill>
                <a:srgbClr val="000000"/>
              </a:solidFill>
              <a:prstDash val="solid"/>
              <a:round/>
              <a:headEnd len="med" w="med" type="none"/>
              <a:tailEnd len="med" w="med" type="none"/>
            </a:ln>
          </p:spPr>
        </p:cxnSp>
        <p:cxnSp>
          <p:nvCxnSpPr>
            <p:cNvPr id="1030" name="Google Shape;1030;p33"/>
            <p:cNvCxnSpPr/>
            <p:nvPr/>
          </p:nvCxnSpPr>
          <p:spPr>
            <a:xfrm>
              <a:off x="444" y="1597"/>
              <a:ext cx="3" cy="0"/>
            </a:xfrm>
            <a:prstGeom prst="straightConnector1">
              <a:avLst/>
            </a:prstGeom>
            <a:noFill/>
            <a:ln cap="flat" cmpd="sng" w="9525">
              <a:solidFill>
                <a:srgbClr val="000000"/>
              </a:solidFill>
              <a:prstDash val="solid"/>
              <a:round/>
              <a:headEnd len="med" w="med" type="none"/>
              <a:tailEnd len="med" w="med" type="none"/>
            </a:ln>
          </p:spPr>
        </p:cxnSp>
        <p:cxnSp>
          <p:nvCxnSpPr>
            <p:cNvPr id="1031" name="Google Shape;1031;p33"/>
            <p:cNvCxnSpPr/>
            <p:nvPr/>
          </p:nvCxnSpPr>
          <p:spPr>
            <a:xfrm>
              <a:off x="444" y="1585"/>
              <a:ext cx="3" cy="0"/>
            </a:xfrm>
            <a:prstGeom prst="straightConnector1">
              <a:avLst/>
            </a:prstGeom>
            <a:noFill/>
            <a:ln cap="flat" cmpd="sng" w="9525">
              <a:solidFill>
                <a:srgbClr val="000000"/>
              </a:solidFill>
              <a:prstDash val="solid"/>
              <a:round/>
              <a:headEnd len="med" w="med" type="none"/>
              <a:tailEnd len="med" w="med" type="none"/>
            </a:ln>
          </p:spPr>
        </p:cxnSp>
        <p:cxnSp>
          <p:nvCxnSpPr>
            <p:cNvPr id="1032" name="Google Shape;1032;p33"/>
            <p:cNvCxnSpPr/>
            <p:nvPr/>
          </p:nvCxnSpPr>
          <p:spPr>
            <a:xfrm>
              <a:off x="444" y="1572"/>
              <a:ext cx="3" cy="0"/>
            </a:xfrm>
            <a:prstGeom prst="straightConnector1">
              <a:avLst/>
            </a:prstGeom>
            <a:noFill/>
            <a:ln cap="flat" cmpd="sng" w="9525">
              <a:solidFill>
                <a:srgbClr val="000000"/>
              </a:solidFill>
              <a:prstDash val="solid"/>
              <a:round/>
              <a:headEnd len="med" w="med" type="none"/>
              <a:tailEnd len="med" w="med" type="none"/>
            </a:ln>
          </p:spPr>
        </p:cxnSp>
        <p:cxnSp>
          <p:nvCxnSpPr>
            <p:cNvPr id="1033" name="Google Shape;1033;p33"/>
            <p:cNvCxnSpPr/>
            <p:nvPr/>
          </p:nvCxnSpPr>
          <p:spPr>
            <a:xfrm>
              <a:off x="444" y="1559"/>
              <a:ext cx="3" cy="0"/>
            </a:xfrm>
            <a:prstGeom prst="straightConnector1">
              <a:avLst/>
            </a:prstGeom>
            <a:noFill/>
            <a:ln cap="flat" cmpd="sng" w="9525">
              <a:solidFill>
                <a:srgbClr val="000000"/>
              </a:solidFill>
              <a:prstDash val="solid"/>
              <a:round/>
              <a:headEnd len="med" w="med" type="none"/>
              <a:tailEnd len="med" w="med" type="none"/>
            </a:ln>
          </p:spPr>
        </p:cxnSp>
        <p:cxnSp>
          <p:nvCxnSpPr>
            <p:cNvPr id="1034" name="Google Shape;1034;p33"/>
            <p:cNvCxnSpPr/>
            <p:nvPr/>
          </p:nvCxnSpPr>
          <p:spPr>
            <a:xfrm>
              <a:off x="444" y="1546"/>
              <a:ext cx="3" cy="0"/>
            </a:xfrm>
            <a:prstGeom prst="straightConnector1">
              <a:avLst/>
            </a:prstGeom>
            <a:noFill/>
            <a:ln cap="flat" cmpd="sng" w="9525">
              <a:solidFill>
                <a:srgbClr val="000000"/>
              </a:solidFill>
              <a:prstDash val="solid"/>
              <a:round/>
              <a:headEnd len="med" w="med" type="none"/>
              <a:tailEnd len="med" w="med" type="none"/>
            </a:ln>
          </p:spPr>
        </p:cxnSp>
        <p:cxnSp>
          <p:nvCxnSpPr>
            <p:cNvPr id="1035" name="Google Shape;1035;p33"/>
            <p:cNvCxnSpPr/>
            <p:nvPr/>
          </p:nvCxnSpPr>
          <p:spPr>
            <a:xfrm>
              <a:off x="444" y="1533"/>
              <a:ext cx="3" cy="0"/>
            </a:xfrm>
            <a:prstGeom prst="straightConnector1">
              <a:avLst/>
            </a:prstGeom>
            <a:noFill/>
            <a:ln cap="flat" cmpd="sng" w="9525">
              <a:solidFill>
                <a:srgbClr val="000000"/>
              </a:solidFill>
              <a:prstDash val="solid"/>
              <a:round/>
              <a:headEnd len="med" w="med" type="none"/>
              <a:tailEnd len="med" w="med" type="none"/>
            </a:ln>
          </p:spPr>
        </p:cxnSp>
        <p:cxnSp>
          <p:nvCxnSpPr>
            <p:cNvPr id="1036" name="Google Shape;1036;p33"/>
            <p:cNvCxnSpPr/>
            <p:nvPr/>
          </p:nvCxnSpPr>
          <p:spPr>
            <a:xfrm>
              <a:off x="444" y="1521"/>
              <a:ext cx="3" cy="0"/>
            </a:xfrm>
            <a:prstGeom prst="straightConnector1">
              <a:avLst/>
            </a:prstGeom>
            <a:noFill/>
            <a:ln cap="flat" cmpd="sng" w="9525">
              <a:solidFill>
                <a:srgbClr val="000000"/>
              </a:solidFill>
              <a:prstDash val="solid"/>
              <a:round/>
              <a:headEnd len="med" w="med" type="none"/>
              <a:tailEnd len="med" w="med" type="none"/>
            </a:ln>
          </p:spPr>
        </p:cxnSp>
        <p:cxnSp>
          <p:nvCxnSpPr>
            <p:cNvPr id="1037" name="Google Shape;1037;p33"/>
            <p:cNvCxnSpPr/>
            <p:nvPr/>
          </p:nvCxnSpPr>
          <p:spPr>
            <a:xfrm>
              <a:off x="444" y="1508"/>
              <a:ext cx="3" cy="0"/>
            </a:xfrm>
            <a:prstGeom prst="straightConnector1">
              <a:avLst/>
            </a:prstGeom>
            <a:noFill/>
            <a:ln cap="flat" cmpd="sng" w="9525">
              <a:solidFill>
                <a:srgbClr val="000000"/>
              </a:solidFill>
              <a:prstDash val="solid"/>
              <a:round/>
              <a:headEnd len="med" w="med" type="none"/>
              <a:tailEnd len="med" w="med" type="none"/>
            </a:ln>
          </p:spPr>
        </p:cxnSp>
        <p:cxnSp>
          <p:nvCxnSpPr>
            <p:cNvPr id="1038" name="Google Shape;1038;p33"/>
            <p:cNvCxnSpPr/>
            <p:nvPr/>
          </p:nvCxnSpPr>
          <p:spPr>
            <a:xfrm>
              <a:off x="440" y="2313"/>
              <a:ext cx="7" cy="0"/>
            </a:xfrm>
            <a:prstGeom prst="straightConnector1">
              <a:avLst/>
            </a:prstGeom>
            <a:noFill/>
            <a:ln cap="flat" cmpd="sng" w="9525">
              <a:solidFill>
                <a:srgbClr val="000000"/>
              </a:solidFill>
              <a:prstDash val="solid"/>
              <a:round/>
              <a:headEnd len="med" w="med" type="none"/>
              <a:tailEnd len="med" w="med" type="none"/>
            </a:ln>
          </p:spPr>
        </p:cxnSp>
        <p:sp>
          <p:nvSpPr>
            <p:cNvPr id="1039" name="Google Shape;1039;p33"/>
            <p:cNvSpPr/>
            <p:nvPr/>
          </p:nvSpPr>
          <p:spPr>
            <a:xfrm>
              <a:off x="369" y="2301"/>
              <a:ext cx="36"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0</a:t>
              </a:r>
              <a:endParaRPr b="0" i="0" sz="800" u="none" cap="none" strike="noStrike">
                <a:solidFill>
                  <a:schemeClr val="dk1"/>
                </a:solidFill>
                <a:latin typeface="Arial"/>
                <a:ea typeface="Arial"/>
                <a:cs typeface="Arial"/>
                <a:sym typeface="Arial"/>
              </a:endParaRPr>
            </a:p>
          </p:txBody>
        </p:sp>
        <p:cxnSp>
          <p:nvCxnSpPr>
            <p:cNvPr id="1040" name="Google Shape;1040;p33"/>
            <p:cNvCxnSpPr/>
            <p:nvPr/>
          </p:nvCxnSpPr>
          <p:spPr>
            <a:xfrm>
              <a:off x="440" y="2249"/>
              <a:ext cx="7" cy="0"/>
            </a:xfrm>
            <a:prstGeom prst="straightConnector1">
              <a:avLst/>
            </a:prstGeom>
            <a:noFill/>
            <a:ln cap="flat" cmpd="sng" w="9525">
              <a:solidFill>
                <a:srgbClr val="000000"/>
              </a:solidFill>
              <a:prstDash val="solid"/>
              <a:round/>
              <a:headEnd len="med" w="med" type="none"/>
              <a:tailEnd len="med" w="med" type="none"/>
            </a:ln>
          </p:spPr>
        </p:cxnSp>
        <p:sp>
          <p:nvSpPr>
            <p:cNvPr id="1041" name="Google Shape;1041;p33"/>
            <p:cNvSpPr/>
            <p:nvPr/>
          </p:nvSpPr>
          <p:spPr>
            <a:xfrm>
              <a:off x="179" y="2237"/>
              <a:ext cx="218"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100000</a:t>
              </a:r>
              <a:endParaRPr b="0" i="0" sz="800" u="none" cap="none" strike="noStrike">
                <a:solidFill>
                  <a:schemeClr val="dk1"/>
                </a:solidFill>
                <a:latin typeface="Arial"/>
                <a:ea typeface="Arial"/>
                <a:cs typeface="Arial"/>
                <a:sym typeface="Arial"/>
              </a:endParaRPr>
            </a:p>
          </p:txBody>
        </p:sp>
        <p:cxnSp>
          <p:nvCxnSpPr>
            <p:cNvPr id="1042" name="Google Shape;1042;p33"/>
            <p:cNvCxnSpPr/>
            <p:nvPr/>
          </p:nvCxnSpPr>
          <p:spPr>
            <a:xfrm>
              <a:off x="440" y="2185"/>
              <a:ext cx="7" cy="0"/>
            </a:xfrm>
            <a:prstGeom prst="straightConnector1">
              <a:avLst/>
            </a:prstGeom>
            <a:noFill/>
            <a:ln cap="flat" cmpd="sng" w="9525">
              <a:solidFill>
                <a:srgbClr val="000000"/>
              </a:solidFill>
              <a:prstDash val="solid"/>
              <a:round/>
              <a:headEnd len="med" w="med" type="none"/>
              <a:tailEnd len="med" w="med" type="none"/>
            </a:ln>
          </p:spPr>
        </p:cxnSp>
        <p:cxnSp>
          <p:nvCxnSpPr>
            <p:cNvPr id="1043" name="Google Shape;1043;p33"/>
            <p:cNvCxnSpPr/>
            <p:nvPr/>
          </p:nvCxnSpPr>
          <p:spPr>
            <a:xfrm>
              <a:off x="440" y="2121"/>
              <a:ext cx="7" cy="0"/>
            </a:xfrm>
            <a:prstGeom prst="straightConnector1">
              <a:avLst/>
            </a:prstGeom>
            <a:noFill/>
            <a:ln cap="flat" cmpd="sng" w="9525">
              <a:solidFill>
                <a:srgbClr val="000000"/>
              </a:solidFill>
              <a:prstDash val="solid"/>
              <a:round/>
              <a:headEnd len="med" w="med" type="none"/>
              <a:tailEnd len="med" w="med" type="none"/>
            </a:ln>
          </p:spPr>
        </p:cxnSp>
        <p:sp>
          <p:nvSpPr>
            <p:cNvPr id="1044" name="Google Shape;1044;p33"/>
            <p:cNvSpPr/>
            <p:nvPr/>
          </p:nvSpPr>
          <p:spPr>
            <a:xfrm>
              <a:off x="179" y="2110"/>
              <a:ext cx="218"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300000</a:t>
              </a:r>
              <a:endParaRPr b="0" i="0" sz="800" u="none" cap="none" strike="noStrike">
                <a:solidFill>
                  <a:schemeClr val="dk1"/>
                </a:solidFill>
                <a:latin typeface="Arial"/>
                <a:ea typeface="Arial"/>
                <a:cs typeface="Arial"/>
                <a:sym typeface="Arial"/>
              </a:endParaRPr>
            </a:p>
          </p:txBody>
        </p:sp>
        <p:cxnSp>
          <p:nvCxnSpPr>
            <p:cNvPr id="1045" name="Google Shape;1045;p33"/>
            <p:cNvCxnSpPr/>
            <p:nvPr/>
          </p:nvCxnSpPr>
          <p:spPr>
            <a:xfrm>
              <a:off x="440" y="2057"/>
              <a:ext cx="7" cy="0"/>
            </a:xfrm>
            <a:prstGeom prst="straightConnector1">
              <a:avLst/>
            </a:prstGeom>
            <a:noFill/>
            <a:ln cap="flat" cmpd="sng" w="9525">
              <a:solidFill>
                <a:srgbClr val="000000"/>
              </a:solidFill>
              <a:prstDash val="solid"/>
              <a:round/>
              <a:headEnd len="med" w="med" type="none"/>
              <a:tailEnd len="med" w="med" type="none"/>
            </a:ln>
          </p:spPr>
        </p:cxnSp>
        <p:cxnSp>
          <p:nvCxnSpPr>
            <p:cNvPr id="1046" name="Google Shape;1046;p33"/>
            <p:cNvCxnSpPr/>
            <p:nvPr/>
          </p:nvCxnSpPr>
          <p:spPr>
            <a:xfrm>
              <a:off x="440" y="1994"/>
              <a:ext cx="7" cy="0"/>
            </a:xfrm>
            <a:prstGeom prst="straightConnector1">
              <a:avLst/>
            </a:prstGeom>
            <a:noFill/>
            <a:ln cap="flat" cmpd="sng" w="9525">
              <a:solidFill>
                <a:srgbClr val="000000"/>
              </a:solidFill>
              <a:prstDash val="solid"/>
              <a:round/>
              <a:headEnd len="med" w="med" type="none"/>
              <a:tailEnd len="med" w="med" type="none"/>
            </a:ln>
          </p:spPr>
        </p:cxnSp>
        <p:sp>
          <p:nvSpPr>
            <p:cNvPr id="1047" name="Google Shape;1047;p33"/>
            <p:cNvSpPr/>
            <p:nvPr/>
          </p:nvSpPr>
          <p:spPr>
            <a:xfrm>
              <a:off x="179" y="1982"/>
              <a:ext cx="218"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500000</a:t>
              </a:r>
              <a:endParaRPr b="0" i="0" sz="800" u="none" cap="none" strike="noStrike">
                <a:solidFill>
                  <a:schemeClr val="dk1"/>
                </a:solidFill>
                <a:latin typeface="Arial"/>
                <a:ea typeface="Arial"/>
                <a:cs typeface="Arial"/>
                <a:sym typeface="Arial"/>
              </a:endParaRPr>
            </a:p>
          </p:txBody>
        </p:sp>
        <p:cxnSp>
          <p:nvCxnSpPr>
            <p:cNvPr id="1048" name="Google Shape;1048;p33"/>
            <p:cNvCxnSpPr/>
            <p:nvPr/>
          </p:nvCxnSpPr>
          <p:spPr>
            <a:xfrm>
              <a:off x="440" y="1930"/>
              <a:ext cx="7" cy="0"/>
            </a:xfrm>
            <a:prstGeom prst="straightConnector1">
              <a:avLst/>
            </a:prstGeom>
            <a:noFill/>
            <a:ln cap="flat" cmpd="sng" w="9525">
              <a:solidFill>
                <a:srgbClr val="000000"/>
              </a:solidFill>
              <a:prstDash val="solid"/>
              <a:round/>
              <a:headEnd len="med" w="med" type="none"/>
              <a:tailEnd len="med" w="med" type="none"/>
            </a:ln>
          </p:spPr>
        </p:cxnSp>
        <p:cxnSp>
          <p:nvCxnSpPr>
            <p:cNvPr id="1049" name="Google Shape;1049;p33"/>
            <p:cNvCxnSpPr/>
            <p:nvPr/>
          </p:nvCxnSpPr>
          <p:spPr>
            <a:xfrm>
              <a:off x="440" y="1866"/>
              <a:ext cx="7" cy="0"/>
            </a:xfrm>
            <a:prstGeom prst="straightConnector1">
              <a:avLst/>
            </a:prstGeom>
            <a:noFill/>
            <a:ln cap="flat" cmpd="sng" w="9525">
              <a:solidFill>
                <a:srgbClr val="000000"/>
              </a:solidFill>
              <a:prstDash val="solid"/>
              <a:round/>
              <a:headEnd len="med" w="med" type="none"/>
              <a:tailEnd len="med" w="med" type="none"/>
            </a:ln>
          </p:spPr>
        </p:cxnSp>
        <p:sp>
          <p:nvSpPr>
            <p:cNvPr id="1050" name="Google Shape;1050;p33"/>
            <p:cNvSpPr/>
            <p:nvPr/>
          </p:nvSpPr>
          <p:spPr>
            <a:xfrm>
              <a:off x="179" y="1854"/>
              <a:ext cx="218"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700000</a:t>
              </a:r>
              <a:endParaRPr b="0" i="0" sz="800" u="none" cap="none" strike="noStrike">
                <a:solidFill>
                  <a:schemeClr val="dk1"/>
                </a:solidFill>
                <a:latin typeface="Arial"/>
                <a:ea typeface="Arial"/>
                <a:cs typeface="Arial"/>
                <a:sym typeface="Arial"/>
              </a:endParaRPr>
            </a:p>
          </p:txBody>
        </p:sp>
        <p:cxnSp>
          <p:nvCxnSpPr>
            <p:cNvPr id="1051" name="Google Shape;1051;p33"/>
            <p:cNvCxnSpPr/>
            <p:nvPr/>
          </p:nvCxnSpPr>
          <p:spPr>
            <a:xfrm>
              <a:off x="440" y="1802"/>
              <a:ext cx="7" cy="0"/>
            </a:xfrm>
            <a:prstGeom prst="straightConnector1">
              <a:avLst/>
            </a:prstGeom>
            <a:noFill/>
            <a:ln cap="flat" cmpd="sng" w="9525">
              <a:solidFill>
                <a:srgbClr val="000000"/>
              </a:solidFill>
              <a:prstDash val="solid"/>
              <a:round/>
              <a:headEnd len="med" w="med" type="none"/>
              <a:tailEnd len="med" w="med" type="none"/>
            </a:ln>
          </p:spPr>
        </p:cxnSp>
        <p:cxnSp>
          <p:nvCxnSpPr>
            <p:cNvPr id="1052" name="Google Shape;1052;p33"/>
            <p:cNvCxnSpPr/>
            <p:nvPr/>
          </p:nvCxnSpPr>
          <p:spPr>
            <a:xfrm>
              <a:off x="440" y="1738"/>
              <a:ext cx="7" cy="0"/>
            </a:xfrm>
            <a:prstGeom prst="straightConnector1">
              <a:avLst/>
            </a:prstGeom>
            <a:noFill/>
            <a:ln cap="flat" cmpd="sng" w="9525">
              <a:solidFill>
                <a:srgbClr val="000000"/>
              </a:solidFill>
              <a:prstDash val="solid"/>
              <a:round/>
              <a:headEnd len="med" w="med" type="none"/>
              <a:tailEnd len="med" w="med" type="none"/>
            </a:ln>
          </p:spPr>
        </p:cxnSp>
        <p:sp>
          <p:nvSpPr>
            <p:cNvPr id="1053" name="Google Shape;1053;p33"/>
            <p:cNvSpPr/>
            <p:nvPr/>
          </p:nvSpPr>
          <p:spPr>
            <a:xfrm>
              <a:off x="179" y="1726"/>
              <a:ext cx="218"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900000</a:t>
              </a:r>
              <a:endParaRPr b="0" i="0" sz="800" u="none" cap="none" strike="noStrike">
                <a:solidFill>
                  <a:schemeClr val="dk1"/>
                </a:solidFill>
                <a:latin typeface="Arial"/>
                <a:ea typeface="Arial"/>
                <a:cs typeface="Arial"/>
                <a:sym typeface="Arial"/>
              </a:endParaRPr>
            </a:p>
          </p:txBody>
        </p:sp>
        <p:cxnSp>
          <p:nvCxnSpPr>
            <p:cNvPr id="1054" name="Google Shape;1054;p33"/>
            <p:cNvCxnSpPr/>
            <p:nvPr/>
          </p:nvCxnSpPr>
          <p:spPr>
            <a:xfrm>
              <a:off x="440" y="1674"/>
              <a:ext cx="7" cy="0"/>
            </a:xfrm>
            <a:prstGeom prst="straightConnector1">
              <a:avLst/>
            </a:prstGeom>
            <a:noFill/>
            <a:ln cap="flat" cmpd="sng" w="9525">
              <a:solidFill>
                <a:srgbClr val="000000"/>
              </a:solidFill>
              <a:prstDash val="solid"/>
              <a:round/>
              <a:headEnd len="med" w="med" type="none"/>
              <a:tailEnd len="med" w="med" type="none"/>
            </a:ln>
          </p:spPr>
        </p:cxnSp>
        <p:cxnSp>
          <p:nvCxnSpPr>
            <p:cNvPr id="1055" name="Google Shape;1055;p33"/>
            <p:cNvCxnSpPr/>
            <p:nvPr/>
          </p:nvCxnSpPr>
          <p:spPr>
            <a:xfrm>
              <a:off x="440" y="1610"/>
              <a:ext cx="7" cy="0"/>
            </a:xfrm>
            <a:prstGeom prst="straightConnector1">
              <a:avLst/>
            </a:prstGeom>
            <a:noFill/>
            <a:ln cap="flat" cmpd="sng" w="9525">
              <a:solidFill>
                <a:srgbClr val="000000"/>
              </a:solidFill>
              <a:prstDash val="solid"/>
              <a:round/>
              <a:headEnd len="med" w="med" type="none"/>
              <a:tailEnd len="med" w="med" type="none"/>
            </a:ln>
          </p:spPr>
        </p:cxnSp>
        <p:sp>
          <p:nvSpPr>
            <p:cNvPr id="1056" name="Google Shape;1056;p33"/>
            <p:cNvSpPr/>
            <p:nvPr/>
          </p:nvSpPr>
          <p:spPr>
            <a:xfrm>
              <a:off x="143" y="1598"/>
              <a:ext cx="25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1100000</a:t>
              </a:r>
              <a:endParaRPr b="0" i="0" sz="800" u="none" cap="none" strike="noStrike">
                <a:solidFill>
                  <a:schemeClr val="dk1"/>
                </a:solidFill>
                <a:latin typeface="Arial"/>
                <a:ea typeface="Arial"/>
                <a:cs typeface="Arial"/>
                <a:sym typeface="Arial"/>
              </a:endParaRPr>
            </a:p>
          </p:txBody>
        </p:sp>
        <p:cxnSp>
          <p:nvCxnSpPr>
            <p:cNvPr id="1057" name="Google Shape;1057;p33"/>
            <p:cNvCxnSpPr/>
            <p:nvPr/>
          </p:nvCxnSpPr>
          <p:spPr>
            <a:xfrm>
              <a:off x="440" y="1546"/>
              <a:ext cx="7" cy="0"/>
            </a:xfrm>
            <a:prstGeom prst="straightConnector1">
              <a:avLst/>
            </a:prstGeom>
            <a:noFill/>
            <a:ln cap="flat" cmpd="sng" w="9525">
              <a:solidFill>
                <a:srgbClr val="000000"/>
              </a:solidFill>
              <a:prstDash val="solid"/>
              <a:round/>
              <a:headEnd len="med" w="med" type="none"/>
              <a:tailEnd len="med" w="med" type="none"/>
            </a:ln>
          </p:spPr>
        </p:cxnSp>
        <p:sp>
          <p:nvSpPr>
            <p:cNvPr id="1058" name="Google Shape;1058;p33"/>
            <p:cNvSpPr/>
            <p:nvPr/>
          </p:nvSpPr>
          <p:spPr>
            <a:xfrm>
              <a:off x="169" y="2329"/>
              <a:ext cx="224"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Time--&gt;</a:t>
              </a:r>
              <a:endParaRPr b="0" i="0" sz="800" u="none" cap="none" strike="noStrike">
                <a:solidFill>
                  <a:schemeClr val="dk1"/>
                </a:solidFill>
                <a:latin typeface="Arial"/>
                <a:ea typeface="Arial"/>
                <a:cs typeface="Arial"/>
                <a:sym typeface="Arial"/>
              </a:endParaRPr>
            </a:p>
          </p:txBody>
        </p:sp>
        <p:sp>
          <p:nvSpPr>
            <p:cNvPr id="1059" name="Google Shape;1059;p33"/>
            <p:cNvSpPr/>
            <p:nvPr/>
          </p:nvSpPr>
          <p:spPr>
            <a:xfrm>
              <a:off x="114" y="1454"/>
              <a:ext cx="330"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Abundance</a:t>
              </a:r>
              <a:endParaRPr b="0" i="0" sz="800" u="none" cap="none" strike="noStrike">
                <a:solidFill>
                  <a:schemeClr val="dk1"/>
                </a:solidFill>
                <a:latin typeface="Arial"/>
                <a:ea typeface="Arial"/>
                <a:cs typeface="Arial"/>
                <a:sym typeface="Arial"/>
              </a:endParaRPr>
            </a:p>
          </p:txBody>
        </p:sp>
        <p:sp>
          <p:nvSpPr>
            <p:cNvPr id="1060" name="Google Shape;1060;p33"/>
            <p:cNvSpPr/>
            <p:nvPr/>
          </p:nvSpPr>
          <p:spPr>
            <a:xfrm>
              <a:off x="1436" y="1455"/>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Ion 267.00 (266.70 to 267.70): 181129_02.D</a:t>
              </a:r>
              <a:endParaRPr b="0" i="0" sz="800" u="none" cap="none" strike="noStrike">
                <a:solidFill>
                  <a:schemeClr val="dk1"/>
                </a:solidFill>
                <a:latin typeface="Arial"/>
                <a:ea typeface="Arial"/>
                <a:cs typeface="Arial"/>
                <a:sym typeface="Arial"/>
              </a:endParaRPr>
            </a:p>
          </p:txBody>
        </p:sp>
        <p:sp>
          <p:nvSpPr>
            <p:cNvPr id="1061" name="Google Shape;1061;p33"/>
            <p:cNvSpPr/>
            <p:nvPr/>
          </p:nvSpPr>
          <p:spPr>
            <a:xfrm flipH="1" rot="10800000">
              <a:off x="447" y="2309"/>
              <a:ext cx="2120" cy="4"/>
            </a:xfrm>
            <a:custGeom>
              <a:rect b="b" l="l" r="r" t="t"/>
              <a:pathLst>
                <a:path extrusionOk="0" h="46" w="9779">
                  <a:moveTo>
                    <a:pt x="0" y="7"/>
                  </a:moveTo>
                  <a:lnTo>
                    <a:pt x="13" y="7"/>
                  </a:lnTo>
                  <a:lnTo>
                    <a:pt x="53" y="11"/>
                  </a:lnTo>
                  <a:lnTo>
                    <a:pt x="93" y="5"/>
                  </a:lnTo>
                  <a:lnTo>
                    <a:pt x="133" y="11"/>
                  </a:lnTo>
                  <a:lnTo>
                    <a:pt x="174" y="5"/>
                  </a:lnTo>
                  <a:lnTo>
                    <a:pt x="214" y="12"/>
                  </a:lnTo>
                  <a:lnTo>
                    <a:pt x="254" y="6"/>
                  </a:lnTo>
                  <a:lnTo>
                    <a:pt x="294" y="14"/>
                  </a:lnTo>
                  <a:lnTo>
                    <a:pt x="335" y="8"/>
                  </a:lnTo>
                  <a:lnTo>
                    <a:pt x="375" y="23"/>
                  </a:lnTo>
                  <a:lnTo>
                    <a:pt x="415" y="13"/>
                  </a:lnTo>
                  <a:lnTo>
                    <a:pt x="455" y="7"/>
                  </a:lnTo>
                  <a:lnTo>
                    <a:pt x="495" y="20"/>
                  </a:lnTo>
                  <a:lnTo>
                    <a:pt x="536" y="12"/>
                  </a:lnTo>
                  <a:lnTo>
                    <a:pt x="576" y="11"/>
                  </a:lnTo>
                  <a:lnTo>
                    <a:pt x="616" y="3"/>
                  </a:lnTo>
                  <a:lnTo>
                    <a:pt x="656" y="0"/>
                  </a:lnTo>
                  <a:lnTo>
                    <a:pt x="697" y="3"/>
                  </a:lnTo>
                  <a:lnTo>
                    <a:pt x="737" y="9"/>
                  </a:lnTo>
                  <a:lnTo>
                    <a:pt x="777" y="2"/>
                  </a:lnTo>
                  <a:lnTo>
                    <a:pt x="817" y="7"/>
                  </a:lnTo>
                  <a:lnTo>
                    <a:pt x="858" y="25"/>
                  </a:lnTo>
                  <a:lnTo>
                    <a:pt x="898" y="4"/>
                  </a:lnTo>
                  <a:lnTo>
                    <a:pt x="938" y="15"/>
                  </a:lnTo>
                  <a:lnTo>
                    <a:pt x="978" y="9"/>
                  </a:lnTo>
                  <a:lnTo>
                    <a:pt x="1018" y="6"/>
                  </a:lnTo>
                  <a:lnTo>
                    <a:pt x="1059" y="8"/>
                  </a:lnTo>
                  <a:lnTo>
                    <a:pt x="1099" y="8"/>
                  </a:lnTo>
                  <a:lnTo>
                    <a:pt x="1139" y="21"/>
                  </a:lnTo>
                  <a:lnTo>
                    <a:pt x="1179" y="6"/>
                  </a:lnTo>
                  <a:lnTo>
                    <a:pt x="1220" y="3"/>
                  </a:lnTo>
                  <a:lnTo>
                    <a:pt x="1260" y="29"/>
                  </a:lnTo>
                  <a:lnTo>
                    <a:pt x="1300" y="5"/>
                  </a:lnTo>
                  <a:lnTo>
                    <a:pt x="1340" y="4"/>
                  </a:lnTo>
                  <a:lnTo>
                    <a:pt x="1380" y="3"/>
                  </a:lnTo>
                  <a:lnTo>
                    <a:pt x="1421" y="9"/>
                  </a:lnTo>
                  <a:lnTo>
                    <a:pt x="1461" y="13"/>
                  </a:lnTo>
                  <a:lnTo>
                    <a:pt x="1501" y="5"/>
                  </a:lnTo>
                  <a:lnTo>
                    <a:pt x="1541" y="7"/>
                  </a:lnTo>
                  <a:lnTo>
                    <a:pt x="1582" y="9"/>
                  </a:lnTo>
                  <a:lnTo>
                    <a:pt x="1622" y="6"/>
                  </a:lnTo>
                  <a:lnTo>
                    <a:pt x="1662" y="0"/>
                  </a:lnTo>
                  <a:lnTo>
                    <a:pt x="1702" y="13"/>
                  </a:lnTo>
                  <a:lnTo>
                    <a:pt x="1743" y="0"/>
                  </a:lnTo>
                  <a:lnTo>
                    <a:pt x="1783" y="11"/>
                  </a:lnTo>
                  <a:lnTo>
                    <a:pt x="1823" y="11"/>
                  </a:lnTo>
                  <a:lnTo>
                    <a:pt x="1863" y="17"/>
                  </a:lnTo>
                  <a:lnTo>
                    <a:pt x="1903" y="9"/>
                  </a:lnTo>
                  <a:lnTo>
                    <a:pt x="1944" y="6"/>
                  </a:lnTo>
                  <a:lnTo>
                    <a:pt x="1984" y="27"/>
                  </a:lnTo>
                  <a:lnTo>
                    <a:pt x="2024" y="20"/>
                  </a:lnTo>
                  <a:lnTo>
                    <a:pt x="2064" y="15"/>
                  </a:lnTo>
                  <a:lnTo>
                    <a:pt x="2105" y="5"/>
                  </a:lnTo>
                  <a:lnTo>
                    <a:pt x="2145" y="15"/>
                  </a:lnTo>
                  <a:lnTo>
                    <a:pt x="2185" y="20"/>
                  </a:lnTo>
                  <a:lnTo>
                    <a:pt x="2225" y="12"/>
                  </a:lnTo>
                  <a:lnTo>
                    <a:pt x="2265" y="16"/>
                  </a:lnTo>
                  <a:lnTo>
                    <a:pt x="2306" y="10"/>
                  </a:lnTo>
                  <a:lnTo>
                    <a:pt x="2346" y="4"/>
                  </a:lnTo>
                  <a:lnTo>
                    <a:pt x="2386" y="13"/>
                  </a:lnTo>
                  <a:lnTo>
                    <a:pt x="2426" y="26"/>
                  </a:lnTo>
                  <a:lnTo>
                    <a:pt x="2467" y="12"/>
                  </a:lnTo>
                  <a:lnTo>
                    <a:pt x="2507" y="16"/>
                  </a:lnTo>
                  <a:lnTo>
                    <a:pt x="2547" y="19"/>
                  </a:lnTo>
                  <a:lnTo>
                    <a:pt x="2587" y="12"/>
                  </a:lnTo>
                  <a:lnTo>
                    <a:pt x="2628" y="12"/>
                  </a:lnTo>
                  <a:lnTo>
                    <a:pt x="2668" y="16"/>
                  </a:lnTo>
                  <a:lnTo>
                    <a:pt x="2708" y="1"/>
                  </a:lnTo>
                  <a:lnTo>
                    <a:pt x="2748" y="12"/>
                  </a:lnTo>
                  <a:lnTo>
                    <a:pt x="2788" y="3"/>
                  </a:lnTo>
                  <a:lnTo>
                    <a:pt x="2829" y="8"/>
                  </a:lnTo>
                  <a:lnTo>
                    <a:pt x="2869" y="10"/>
                  </a:lnTo>
                  <a:lnTo>
                    <a:pt x="2909" y="8"/>
                  </a:lnTo>
                  <a:lnTo>
                    <a:pt x="2949" y="7"/>
                  </a:lnTo>
                  <a:lnTo>
                    <a:pt x="2990" y="7"/>
                  </a:lnTo>
                  <a:lnTo>
                    <a:pt x="3030" y="5"/>
                  </a:lnTo>
                  <a:lnTo>
                    <a:pt x="3070" y="14"/>
                  </a:lnTo>
                  <a:lnTo>
                    <a:pt x="3110" y="6"/>
                  </a:lnTo>
                  <a:lnTo>
                    <a:pt x="3150" y="2"/>
                  </a:lnTo>
                  <a:lnTo>
                    <a:pt x="3191" y="5"/>
                  </a:lnTo>
                  <a:lnTo>
                    <a:pt x="3231" y="11"/>
                  </a:lnTo>
                  <a:lnTo>
                    <a:pt x="3271" y="9"/>
                  </a:lnTo>
                  <a:lnTo>
                    <a:pt x="3311" y="13"/>
                  </a:lnTo>
                  <a:lnTo>
                    <a:pt x="3352" y="13"/>
                  </a:lnTo>
                  <a:lnTo>
                    <a:pt x="3392" y="20"/>
                  </a:lnTo>
                  <a:lnTo>
                    <a:pt x="3432" y="9"/>
                  </a:lnTo>
                  <a:lnTo>
                    <a:pt x="3472" y="8"/>
                  </a:lnTo>
                  <a:lnTo>
                    <a:pt x="3513" y="9"/>
                  </a:lnTo>
                  <a:lnTo>
                    <a:pt x="3553" y="9"/>
                  </a:lnTo>
                  <a:lnTo>
                    <a:pt x="3593" y="0"/>
                  </a:lnTo>
                  <a:lnTo>
                    <a:pt x="3633" y="12"/>
                  </a:lnTo>
                  <a:lnTo>
                    <a:pt x="3673" y="17"/>
                  </a:lnTo>
                  <a:lnTo>
                    <a:pt x="3714" y="2"/>
                  </a:lnTo>
                  <a:lnTo>
                    <a:pt x="3754" y="11"/>
                  </a:lnTo>
                  <a:lnTo>
                    <a:pt x="3794" y="3"/>
                  </a:lnTo>
                  <a:lnTo>
                    <a:pt x="3834" y="5"/>
                  </a:lnTo>
                  <a:lnTo>
                    <a:pt x="3875" y="10"/>
                  </a:lnTo>
                  <a:lnTo>
                    <a:pt x="3915" y="22"/>
                  </a:lnTo>
                  <a:lnTo>
                    <a:pt x="3955" y="11"/>
                  </a:lnTo>
                  <a:lnTo>
                    <a:pt x="3995" y="8"/>
                  </a:lnTo>
                  <a:lnTo>
                    <a:pt x="4035" y="10"/>
                  </a:lnTo>
                  <a:lnTo>
                    <a:pt x="4076" y="18"/>
                  </a:lnTo>
                  <a:lnTo>
                    <a:pt x="4116" y="12"/>
                  </a:lnTo>
                  <a:lnTo>
                    <a:pt x="4156" y="1"/>
                  </a:lnTo>
                  <a:lnTo>
                    <a:pt x="4196" y="8"/>
                  </a:lnTo>
                  <a:lnTo>
                    <a:pt x="4237" y="11"/>
                  </a:lnTo>
                  <a:lnTo>
                    <a:pt x="4277" y="8"/>
                  </a:lnTo>
                  <a:lnTo>
                    <a:pt x="4317" y="0"/>
                  </a:lnTo>
                  <a:lnTo>
                    <a:pt x="4357" y="9"/>
                  </a:lnTo>
                  <a:lnTo>
                    <a:pt x="4398" y="12"/>
                  </a:lnTo>
                  <a:lnTo>
                    <a:pt x="4438" y="16"/>
                  </a:lnTo>
                  <a:lnTo>
                    <a:pt x="4478" y="0"/>
                  </a:lnTo>
                  <a:lnTo>
                    <a:pt x="4518" y="15"/>
                  </a:lnTo>
                  <a:lnTo>
                    <a:pt x="4558" y="18"/>
                  </a:lnTo>
                  <a:lnTo>
                    <a:pt x="4599" y="8"/>
                  </a:lnTo>
                  <a:lnTo>
                    <a:pt x="4639" y="23"/>
                  </a:lnTo>
                  <a:lnTo>
                    <a:pt x="4679" y="17"/>
                  </a:lnTo>
                  <a:lnTo>
                    <a:pt x="4719" y="7"/>
                  </a:lnTo>
                  <a:lnTo>
                    <a:pt x="4760" y="1"/>
                  </a:lnTo>
                  <a:lnTo>
                    <a:pt x="4800" y="10"/>
                  </a:lnTo>
                  <a:lnTo>
                    <a:pt x="4840" y="10"/>
                  </a:lnTo>
                  <a:lnTo>
                    <a:pt x="4880" y="5"/>
                  </a:lnTo>
                  <a:lnTo>
                    <a:pt x="4920" y="4"/>
                  </a:lnTo>
                  <a:lnTo>
                    <a:pt x="4961" y="7"/>
                  </a:lnTo>
                  <a:lnTo>
                    <a:pt x="5001" y="14"/>
                  </a:lnTo>
                  <a:lnTo>
                    <a:pt x="5041" y="13"/>
                  </a:lnTo>
                  <a:lnTo>
                    <a:pt x="5081" y="8"/>
                  </a:lnTo>
                  <a:lnTo>
                    <a:pt x="5122" y="8"/>
                  </a:lnTo>
                  <a:lnTo>
                    <a:pt x="5162" y="5"/>
                  </a:lnTo>
                  <a:lnTo>
                    <a:pt x="5202" y="17"/>
                  </a:lnTo>
                  <a:lnTo>
                    <a:pt x="5242" y="15"/>
                  </a:lnTo>
                  <a:lnTo>
                    <a:pt x="5282" y="16"/>
                  </a:lnTo>
                  <a:lnTo>
                    <a:pt x="5323" y="10"/>
                  </a:lnTo>
                  <a:lnTo>
                    <a:pt x="5363" y="3"/>
                  </a:lnTo>
                  <a:lnTo>
                    <a:pt x="5403" y="34"/>
                  </a:lnTo>
                  <a:lnTo>
                    <a:pt x="5443" y="6"/>
                  </a:lnTo>
                  <a:lnTo>
                    <a:pt x="5484" y="2"/>
                  </a:lnTo>
                  <a:lnTo>
                    <a:pt x="5524" y="5"/>
                  </a:lnTo>
                  <a:lnTo>
                    <a:pt x="5564" y="7"/>
                  </a:lnTo>
                  <a:lnTo>
                    <a:pt x="5604" y="8"/>
                  </a:lnTo>
                  <a:lnTo>
                    <a:pt x="5645" y="6"/>
                  </a:lnTo>
                  <a:lnTo>
                    <a:pt x="5685" y="10"/>
                  </a:lnTo>
                  <a:lnTo>
                    <a:pt x="5725" y="11"/>
                  </a:lnTo>
                  <a:lnTo>
                    <a:pt x="5765" y="14"/>
                  </a:lnTo>
                  <a:lnTo>
                    <a:pt x="5805" y="10"/>
                  </a:lnTo>
                  <a:lnTo>
                    <a:pt x="5846" y="29"/>
                  </a:lnTo>
                  <a:lnTo>
                    <a:pt x="5886" y="14"/>
                  </a:lnTo>
                  <a:lnTo>
                    <a:pt x="5926" y="7"/>
                  </a:lnTo>
                  <a:lnTo>
                    <a:pt x="5966" y="20"/>
                  </a:lnTo>
                  <a:lnTo>
                    <a:pt x="6007" y="16"/>
                  </a:lnTo>
                  <a:lnTo>
                    <a:pt x="6047" y="14"/>
                  </a:lnTo>
                  <a:lnTo>
                    <a:pt x="6087" y="9"/>
                  </a:lnTo>
                  <a:lnTo>
                    <a:pt x="6127" y="9"/>
                  </a:lnTo>
                  <a:lnTo>
                    <a:pt x="6167" y="12"/>
                  </a:lnTo>
                  <a:lnTo>
                    <a:pt x="6208" y="5"/>
                  </a:lnTo>
                  <a:lnTo>
                    <a:pt x="6248" y="15"/>
                  </a:lnTo>
                  <a:lnTo>
                    <a:pt x="6288" y="8"/>
                  </a:lnTo>
                  <a:lnTo>
                    <a:pt x="6328" y="7"/>
                  </a:lnTo>
                  <a:lnTo>
                    <a:pt x="6369" y="5"/>
                  </a:lnTo>
                  <a:lnTo>
                    <a:pt x="6409" y="6"/>
                  </a:lnTo>
                  <a:lnTo>
                    <a:pt x="6449" y="10"/>
                  </a:lnTo>
                  <a:lnTo>
                    <a:pt x="6489" y="9"/>
                  </a:lnTo>
                  <a:lnTo>
                    <a:pt x="6530" y="4"/>
                  </a:lnTo>
                  <a:lnTo>
                    <a:pt x="6570" y="10"/>
                  </a:lnTo>
                  <a:lnTo>
                    <a:pt x="6610" y="2"/>
                  </a:lnTo>
                  <a:lnTo>
                    <a:pt x="6650" y="14"/>
                  </a:lnTo>
                  <a:lnTo>
                    <a:pt x="6690" y="4"/>
                  </a:lnTo>
                  <a:lnTo>
                    <a:pt x="6731" y="10"/>
                  </a:lnTo>
                  <a:lnTo>
                    <a:pt x="6771" y="9"/>
                  </a:lnTo>
                  <a:lnTo>
                    <a:pt x="6811" y="3"/>
                  </a:lnTo>
                  <a:lnTo>
                    <a:pt x="6851" y="11"/>
                  </a:lnTo>
                  <a:lnTo>
                    <a:pt x="6892" y="15"/>
                  </a:lnTo>
                  <a:lnTo>
                    <a:pt x="6932" y="0"/>
                  </a:lnTo>
                  <a:lnTo>
                    <a:pt x="6972" y="20"/>
                  </a:lnTo>
                  <a:lnTo>
                    <a:pt x="7012" y="9"/>
                  </a:lnTo>
                  <a:lnTo>
                    <a:pt x="7052" y="2"/>
                  </a:lnTo>
                  <a:lnTo>
                    <a:pt x="7093" y="18"/>
                  </a:lnTo>
                  <a:lnTo>
                    <a:pt x="7133" y="0"/>
                  </a:lnTo>
                  <a:lnTo>
                    <a:pt x="7173" y="13"/>
                  </a:lnTo>
                  <a:lnTo>
                    <a:pt x="7213" y="5"/>
                  </a:lnTo>
                  <a:lnTo>
                    <a:pt x="7254" y="17"/>
                  </a:lnTo>
                  <a:lnTo>
                    <a:pt x="7294" y="14"/>
                  </a:lnTo>
                  <a:lnTo>
                    <a:pt x="7334" y="9"/>
                  </a:lnTo>
                  <a:lnTo>
                    <a:pt x="7374" y="28"/>
                  </a:lnTo>
                  <a:lnTo>
                    <a:pt x="7415" y="6"/>
                  </a:lnTo>
                  <a:lnTo>
                    <a:pt x="7455" y="22"/>
                  </a:lnTo>
                  <a:lnTo>
                    <a:pt x="7495" y="46"/>
                  </a:lnTo>
                  <a:lnTo>
                    <a:pt x="7535" y="9"/>
                  </a:lnTo>
                  <a:lnTo>
                    <a:pt x="7575" y="17"/>
                  </a:lnTo>
                  <a:lnTo>
                    <a:pt x="7616" y="20"/>
                  </a:lnTo>
                  <a:lnTo>
                    <a:pt x="7656" y="1"/>
                  </a:lnTo>
                  <a:lnTo>
                    <a:pt x="7696" y="8"/>
                  </a:lnTo>
                  <a:lnTo>
                    <a:pt x="7736" y="19"/>
                  </a:lnTo>
                  <a:lnTo>
                    <a:pt x="7777" y="4"/>
                  </a:lnTo>
                  <a:lnTo>
                    <a:pt x="7817" y="10"/>
                  </a:lnTo>
                  <a:lnTo>
                    <a:pt x="7857" y="5"/>
                  </a:lnTo>
                  <a:lnTo>
                    <a:pt x="7897" y="15"/>
                  </a:lnTo>
                  <a:lnTo>
                    <a:pt x="7937" y="10"/>
                  </a:lnTo>
                  <a:lnTo>
                    <a:pt x="7978" y="8"/>
                  </a:lnTo>
                  <a:lnTo>
                    <a:pt x="8018" y="9"/>
                  </a:lnTo>
                  <a:lnTo>
                    <a:pt x="8058" y="12"/>
                  </a:lnTo>
                  <a:lnTo>
                    <a:pt x="8098" y="6"/>
                  </a:lnTo>
                  <a:lnTo>
                    <a:pt x="8139" y="18"/>
                  </a:lnTo>
                  <a:lnTo>
                    <a:pt x="8179" y="5"/>
                  </a:lnTo>
                  <a:lnTo>
                    <a:pt x="8219" y="10"/>
                  </a:lnTo>
                  <a:lnTo>
                    <a:pt x="8259" y="9"/>
                  </a:lnTo>
                  <a:lnTo>
                    <a:pt x="8300" y="26"/>
                  </a:lnTo>
                  <a:lnTo>
                    <a:pt x="8340" y="8"/>
                  </a:lnTo>
                  <a:lnTo>
                    <a:pt x="8380" y="13"/>
                  </a:lnTo>
                  <a:lnTo>
                    <a:pt x="8420" y="15"/>
                  </a:lnTo>
                  <a:lnTo>
                    <a:pt x="8460" y="3"/>
                  </a:lnTo>
                  <a:lnTo>
                    <a:pt x="8501" y="27"/>
                  </a:lnTo>
                  <a:lnTo>
                    <a:pt x="8541" y="20"/>
                  </a:lnTo>
                  <a:lnTo>
                    <a:pt x="8581" y="6"/>
                  </a:lnTo>
                  <a:lnTo>
                    <a:pt x="8621" y="13"/>
                  </a:lnTo>
                  <a:lnTo>
                    <a:pt x="8662" y="7"/>
                  </a:lnTo>
                  <a:lnTo>
                    <a:pt x="8702" y="9"/>
                  </a:lnTo>
                  <a:lnTo>
                    <a:pt x="8742" y="3"/>
                  </a:lnTo>
                  <a:lnTo>
                    <a:pt x="8782" y="11"/>
                  </a:lnTo>
                  <a:lnTo>
                    <a:pt x="8822" y="7"/>
                  </a:lnTo>
                  <a:lnTo>
                    <a:pt x="8863" y="7"/>
                  </a:lnTo>
                  <a:lnTo>
                    <a:pt x="8903" y="17"/>
                  </a:lnTo>
                  <a:lnTo>
                    <a:pt x="8943" y="17"/>
                  </a:lnTo>
                  <a:lnTo>
                    <a:pt x="8983" y="18"/>
                  </a:lnTo>
                  <a:lnTo>
                    <a:pt x="9024" y="11"/>
                  </a:lnTo>
                  <a:lnTo>
                    <a:pt x="9064" y="22"/>
                  </a:lnTo>
                  <a:lnTo>
                    <a:pt x="9104" y="3"/>
                  </a:lnTo>
                  <a:lnTo>
                    <a:pt x="9144" y="9"/>
                  </a:lnTo>
                  <a:lnTo>
                    <a:pt x="9184" y="2"/>
                  </a:lnTo>
                  <a:lnTo>
                    <a:pt x="9225" y="9"/>
                  </a:lnTo>
                  <a:lnTo>
                    <a:pt x="9265" y="8"/>
                  </a:lnTo>
                  <a:lnTo>
                    <a:pt x="9305" y="29"/>
                  </a:lnTo>
                  <a:lnTo>
                    <a:pt x="9345" y="25"/>
                  </a:lnTo>
                  <a:lnTo>
                    <a:pt x="9386" y="5"/>
                  </a:lnTo>
                  <a:lnTo>
                    <a:pt x="9426" y="10"/>
                  </a:lnTo>
                  <a:lnTo>
                    <a:pt x="9466" y="6"/>
                  </a:lnTo>
                  <a:lnTo>
                    <a:pt x="9506" y="5"/>
                  </a:lnTo>
                  <a:lnTo>
                    <a:pt x="9547" y="12"/>
                  </a:lnTo>
                  <a:lnTo>
                    <a:pt x="9587" y="6"/>
                  </a:lnTo>
                  <a:lnTo>
                    <a:pt x="9627" y="0"/>
                  </a:lnTo>
                  <a:lnTo>
                    <a:pt x="9667" y="13"/>
                  </a:lnTo>
                  <a:lnTo>
                    <a:pt x="9707" y="8"/>
                  </a:lnTo>
                  <a:lnTo>
                    <a:pt x="9748" y="13"/>
                  </a:lnTo>
                  <a:lnTo>
                    <a:pt x="9779" y="1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1062" name="Google Shape;1062;p33"/>
            <p:cNvSpPr/>
            <p:nvPr/>
          </p:nvSpPr>
          <p:spPr>
            <a:xfrm>
              <a:off x="1436" y="1479"/>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00"/>
                </a:buClr>
                <a:buSzPts val="800"/>
                <a:buFont typeface="Open Sans"/>
                <a:buNone/>
              </a:pPr>
              <a:r>
                <a:rPr b="0" i="0" lang="en-US" sz="800" u="none" cap="none" strike="noStrike">
                  <a:solidFill>
                    <a:srgbClr val="007F00"/>
                  </a:solidFill>
                  <a:latin typeface="Open Sans"/>
                  <a:ea typeface="Open Sans"/>
                  <a:cs typeface="Open Sans"/>
                  <a:sym typeface="Open Sans"/>
                </a:rPr>
                <a:t>Ion 267.00 (266.70 to 267.70): 181129_03.D</a:t>
              </a:r>
              <a:endParaRPr b="0" i="0" sz="800" u="none" cap="none" strike="noStrike">
                <a:solidFill>
                  <a:schemeClr val="dk1"/>
                </a:solidFill>
                <a:latin typeface="Arial"/>
                <a:ea typeface="Arial"/>
                <a:cs typeface="Arial"/>
                <a:sym typeface="Arial"/>
              </a:endParaRPr>
            </a:p>
          </p:txBody>
        </p:sp>
        <p:sp>
          <p:nvSpPr>
            <p:cNvPr id="1063" name="Google Shape;1063;p33"/>
            <p:cNvSpPr/>
            <p:nvPr/>
          </p:nvSpPr>
          <p:spPr>
            <a:xfrm flipH="1" rot="10800000">
              <a:off x="447" y="2307"/>
              <a:ext cx="2119" cy="6"/>
            </a:xfrm>
            <a:custGeom>
              <a:rect b="b" l="l" r="r" t="t"/>
              <a:pathLst>
                <a:path extrusionOk="0" h="80" w="9778">
                  <a:moveTo>
                    <a:pt x="0" y="6"/>
                  </a:moveTo>
                  <a:lnTo>
                    <a:pt x="13" y="6"/>
                  </a:lnTo>
                  <a:lnTo>
                    <a:pt x="53" y="18"/>
                  </a:lnTo>
                  <a:lnTo>
                    <a:pt x="93" y="11"/>
                  </a:lnTo>
                  <a:lnTo>
                    <a:pt x="134" y="10"/>
                  </a:lnTo>
                  <a:lnTo>
                    <a:pt x="174" y="12"/>
                  </a:lnTo>
                  <a:lnTo>
                    <a:pt x="214" y="3"/>
                  </a:lnTo>
                  <a:lnTo>
                    <a:pt x="254" y="13"/>
                  </a:lnTo>
                  <a:lnTo>
                    <a:pt x="295" y="23"/>
                  </a:lnTo>
                  <a:lnTo>
                    <a:pt x="335" y="19"/>
                  </a:lnTo>
                  <a:lnTo>
                    <a:pt x="375" y="13"/>
                  </a:lnTo>
                  <a:lnTo>
                    <a:pt x="415" y="13"/>
                  </a:lnTo>
                  <a:lnTo>
                    <a:pt x="455" y="1"/>
                  </a:lnTo>
                  <a:lnTo>
                    <a:pt x="496" y="17"/>
                  </a:lnTo>
                  <a:lnTo>
                    <a:pt x="536" y="12"/>
                  </a:lnTo>
                  <a:lnTo>
                    <a:pt x="576" y="3"/>
                  </a:lnTo>
                  <a:lnTo>
                    <a:pt x="616" y="21"/>
                  </a:lnTo>
                  <a:lnTo>
                    <a:pt x="657" y="17"/>
                  </a:lnTo>
                  <a:lnTo>
                    <a:pt x="697" y="13"/>
                  </a:lnTo>
                  <a:lnTo>
                    <a:pt x="737" y="9"/>
                  </a:lnTo>
                  <a:lnTo>
                    <a:pt x="777" y="26"/>
                  </a:lnTo>
                  <a:lnTo>
                    <a:pt x="818" y="13"/>
                  </a:lnTo>
                  <a:lnTo>
                    <a:pt x="858" y="7"/>
                  </a:lnTo>
                  <a:lnTo>
                    <a:pt x="898" y="17"/>
                  </a:lnTo>
                  <a:lnTo>
                    <a:pt x="938" y="13"/>
                  </a:lnTo>
                  <a:lnTo>
                    <a:pt x="978" y="17"/>
                  </a:lnTo>
                  <a:lnTo>
                    <a:pt x="1019" y="13"/>
                  </a:lnTo>
                  <a:lnTo>
                    <a:pt x="1059" y="14"/>
                  </a:lnTo>
                  <a:lnTo>
                    <a:pt x="1099" y="16"/>
                  </a:lnTo>
                  <a:lnTo>
                    <a:pt x="1139" y="4"/>
                  </a:lnTo>
                  <a:lnTo>
                    <a:pt x="1180" y="3"/>
                  </a:lnTo>
                  <a:lnTo>
                    <a:pt x="1220" y="11"/>
                  </a:lnTo>
                  <a:lnTo>
                    <a:pt x="1260" y="8"/>
                  </a:lnTo>
                  <a:lnTo>
                    <a:pt x="1300" y="7"/>
                  </a:lnTo>
                  <a:lnTo>
                    <a:pt x="1340" y="6"/>
                  </a:lnTo>
                  <a:lnTo>
                    <a:pt x="1381" y="0"/>
                  </a:lnTo>
                  <a:lnTo>
                    <a:pt x="1421" y="11"/>
                  </a:lnTo>
                  <a:lnTo>
                    <a:pt x="1461" y="10"/>
                  </a:lnTo>
                  <a:lnTo>
                    <a:pt x="1501" y="2"/>
                  </a:lnTo>
                  <a:lnTo>
                    <a:pt x="1542" y="8"/>
                  </a:lnTo>
                  <a:lnTo>
                    <a:pt x="1582" y="12"/>
                  </a:lnTo>
                  <a:lnTo>
                    <a:pt x="1622" y="4"/>
                  </a:lnTo>
                  <a:lnTo>
                    <a:pt x="1662" y="16"/>
                  </a:lnTo>
                  <a:lnTo>
                    <a:pt x="1703" y="12"/>
                  </a:lnTo>
                  <a:lnTo>
                    <a:pt x="1743" y="11"/>
                  </a:lnTo>
                  <a:lnTo>
                    <a:pt x="1783" y="14"/>
                  </a:lnTo>
                  <a:lnTo>
                    <a:pt x="1823" y="7"/>
                  </a:lnTo>
                  <a:lnTo>
                    <a:pt x="1863" y="4"/>
                  </a:lnTo>
                  <a:lnTo>
                    <a:pt x="1904" y="6"/>
                  </a:lnTo>
                  <a:lnTo>
                    <a:pt x="1944" y="9"/>
                  </a:lnTo>
                  <a:lnTo>
                    <a:pt x="1984" y="4"/>
                  </a:lnTo>
                  <a:lnTo>
                    <a:pt x="2024" y="6"/>
                  </a:lnTo>
                  <a:lnTo>
                    <a:pt x="2065" y="20"/>
                  </a:lnTo>
                  <a:lnTo>
                    <a:pt x="2105" y="4"/>
                  </a:lnTo>
                  <a:lnTo>
                    <a:pt x="2145" y="15"/>
                  </a:lnTo>
                  <a:lnTo>
                    <a:pt x="2185" y="7"/>
                  </a:lnTo>
                  <a:lnTo>
                    <a:pt x="2225" y="5"/>
                  </a:lnTo>
                  <a:lnTo>
                    <a:pt x="2266" y="19"/>
                  </a:lnTo>
                  <a:lnTo>
                    <a:pt x="2306" y="10"/>
                  </a:lnTo>
                  <a:lnTo>
                    <a:pt x="2346" y="3"/>
                  </a:lnTo>
                  <a:lnTo>
                    <a:pt x="2386" y="15"/>
                  </a:lnTo>
                  <a:lnTo>
                    <a:pt x="2427" y="12"/>
                  </a:lnTo>
                  <a:lnTo>
                    <a:pt x="2467" y="19"/>
                  </a:lnTo>
                  <a:lnTo>
                    <a:pt x="2507" y="4"/>
                  </a:lnTo>
                  <a:lnTo>
                    <a:pt x="2547" y="26"/>
                  </a:lnTo>
                  <a:lnTo>
                    <a:pt x="2587" y="2"/>
                  </a:lnTo>
                  <a:lnTo>
                    <a:pt x="2628" y="11"/>
                  </a:lnTo>
                  <a:lnTo>
                    <a:pt x="2668" y="9"/>
                  </a:lnTo>
                  <a:lnTo>
                    <a:pt x="2708" y="11"/>
                  </a:lnTo>
                  <a:lnTo>
                    <a:pt x="2748" y="5"/>
                  </a:lnTo>
                  <a:lnTo>
                    <a:pt x="2789" y="13"/>
                  </a:lnTo>
                  <a:lnTo>
                    <a:pt x="2829" y="22"/>
                  </a:lnTo>
                  <a:lnTo>
                    <a:pt x="2869" y="6"/>
                  </a:lnTo>
                  <a:lnTo>
                    <a:pt x="2909" y="15"/>
                  </a:lnTo>
                  <a:lnTo>
                    <a:pt x="2950" y="17"/>
                  </a:lnTo>
                  <a:lnTo>
                    <a:pt x="2990" y="15"/>
                  </a:lnTo>
                  <a:lnTo>
                    <a:pt x="3030" y="21"/>
                  </a:lnTo>
                  <a:lnTo>
                    <a:pt x="3070" y="0"/>
                  </a:lnTo>
                  <a:lnTo>
                    <a:pt x="3110" y="14"/>
                  </a:lnTo>
                  <a:lnTo>
                    <a:pt x="3151" y="13"/>
                  </a:lnTo>
                  <a:lnTo>
                    <a:pt x="3191" y="34"/>
                  </a:lnTo>
                  <a:lnTo>
                    <a:pt x="3231" y="26"/>
                  </a:lnTo>
                  <a:lnTo>
                    <a:pt x="3271" y="71"/>
                  </a:lnTo>
                  <a:lnTo>
                    <a:pt x="3312" y="80"/>
                  </a:lnTo>
                  <a:lnTo>
                    <a:pt x="3352" y="79"/>
                  </a:lnTo>
                  <a:lnTo>
                    <a:pt x="3392" y="60"/>
                  </a:lnTo>
                  <a:lnTo>
                    <a:pt x="3432" y="46"/>
                  </a:lnTo>
                  <a:lnTo>
                    <a:pt x="3472" y="14"/>
                  </a:lnTo>
                  <a:lnTo>
                    <a:pt x="3513" y="35"/>
                  </a:lnTo>
                  <a:lnTo>
                    <a:pt x="3553" y="3"/>
                  </a:lnTo>
                  <a:lnTo>
                    <a:pt x="3593" y="13"/>
                  </a:lnTo>
                  <a:lnTo>
                    <a:pt x="3633" y="8"/>
                  </a:lnTo>
                  <a:lnTo>
                    <a:pt x="3674" y="0"/>
                  </a:lnTo>
                  <a:lnTo>
                    <a:pt x="3714" y="4"/>
                  </a:lnTo>
                  <a:lnTo>
                    <a:pt x="3754" y="14"/>
                  </a:lnTo>
                  <a:lnTo>
                    <a:pt x="3794" y="14"/>
                  </a:lnTo>
                  <a:lnTo>
                    <a:pt x="3835" y="10"/>
                  </a:lnTo>
                  <a:lnTo>
                    <a:pt x="3875" y="9"/>
                  </a:lnTo>
                  <a:lnTo>
                    <a:pt x="3915" y="11"/>
                  </a:lnTo>
                  <a:lnTo>
                    <a:pt x="3955" y="15"/>
                  </a:lnTo>
                  <a:lnTo>
                    <a:pt x="3995" y="21"/>
                  </a:lnTo>
                  <a:lnTo>
                    <a:pt x="4036" y="18"/>
                  </a:lnTo>
                  <a:lnTo>
                    <a:pt x="4076" y="9"/>
                  </a:lnTo>
                  <a:lnTo>
                    <a:pt x="4116" y="11"/>
                  </a:lnTo>
                  <a:lnTo>
                    <a:pt x="4156" y="2"/>
                  </a:lnTo>
                  <a:lnTo>
                    <a:pt x="4197" y="19"/>
                  </a:lnTo>
                  <a:lnTo>
                    <a:pt x="4237" y="9"/>
                  </a:lnTo>
                  <a:lnTo>
                    <a:pt x="4277" y="13"/>
                  </a:lnTo>
                  <a:lnTo>
                    <a:pt x="4317" y="20"/>
                  </a:lnTo>
                  <a:lnTo>
                    <a:pt x="4357" y="2"/>
                  </a:lnTo>
                  <a:lnTo>
                    <a:pt x="4398" y="20"/>
                  </a:lnTo>
                  <a:lnTo>
                    <a:pt x="4438" y="13"/>
                  </a:lnTo>
                  <a:lnTo>
                    <a:pt x="4478" y="19"/>
                  </a:lnTo>
                  <a:lnTo>
                    <a:pt x="4518" y="2"/>
                  </a:lnTo>
                  <a:lnTo>
                    <a:pt x="4559" y="6"/>
                  </a:lnTo>
                  <a:lnTo>
                    <a:pt x="4599" y="4"/>
                  </a:lnTo>
                  <a:lnTo>
                    <a:pt x="4639" y="0"/>
                  </a:lnTo>
                  <a:lnTo>
                    <a:pt x="4679" y="5"/>
                  </a:lnTo>
                  <a:lnTo>
                    <a:pt x="4720" y="6"/>
                  </a:lnTo>
                  <a:lnTo>
                    <a:pt x="4760" y="18"/>
                  </a:lnTo>
                  <a:lnTo>
                    <a:pt x="4800" y="19"/>
                  </a:lnTo>
                  <a:lnTo>
                    <a:pt x="4840" y="16"/>
                  </a:lnTo>
                  <a:lnTo>
                    <a:pt x="4880" y="7"/>
                  </a:lnTo>
                  <a:lnTo>
                    <a:pt x="4921" y="6"/>
                  </a:lnTo>
                  <a:lnTo>
                    <a:pt x="4961" y="17"/>
                  </a:lnTo>
                  <a:lnTo>
                    <a:pt x="5001" y="21"/>
                  </a:lnTo>
                  <a:lnTo>
                    <a:pt x="5041" y="34"/>
                  </a:lnTo>
                  <a:lnTo>
                    <a:pt x="5082" y="7"/>
                  </a:lnTo>
                  <a:lnTo>
                    <a:pt x="5122" y="4"/>
                  </a:lnTo>
                  <a:lnTo>
                    <a:pt x="5162" y="3"/>
                  </a:lnTo>
                  <a:lnTo>
                    <a:pt x="5202" y="24"/>
                  </a:lnTo>
                  <a:lnTo>
                    <a:pt x="5242" y="22"/>
                  </a:lnTo>
                  <a:lnTo>
                    <a:pt x="5283" y="13"/>
                  </a:lnTo>
                  <a:lnTo>
                    <a:pt x="5323" y="19"/>
                  </a:lnTo>
                  <a:lnTo>
                    <a:pt x="5363" y="7"/>
                  </a:lnTo>
                  <a:lnTo>
                    <a:pt x="5403" y="13"/>
                  </a:lnTo>
                  <a:lnTo>
                    <a:pt x="5444" y="13"/>
                  </a:lnTo>
                  <a:lnTo>
                    <a:pt x="5484" y="26"/>
                  </a:lnTo>
                  <a:lnTo>
                    <a:pt x="5524" y="26"/>
                  </a:lnTo>
                  <a:lnTo>
                    <a:pt x="5564" y="10"/>
                  </a:lnTo>
                  <a:lnTo>
                    <a:pt x="5605" y="22"/>
                  </a:lnTo>
                  <a:lnTo>
                    <a:pt x="5645" y="4"/>
                  </a:lnTo>
                  <a:lnTo>
                    <a:pt x="5685" y="24"/>
                  </a:lnTo>
                  <a:lnTo>
                    <a:pt x="5725" y="17"/>
                  </a:lnTo>
                  <a:lnTo>
                    <a:pt x="5765" y="6"/>
                  </a:lnTo>
                  <a:lnTo>
                    <a:pt x="5806" y="14"/>
                  </a:lnTo>
                  <a:lnTo>
                    <a:pt x="5846" y="26"/>
                  </a:lnTo>
                  <a:lnTo>
                    <a:pt x="5886" y="12"/>
                  </a:lnTo>
                  <a:lnTo>
                    <a:pt x="5926" y="32"/>
                  </a:lnTo>
                  <a:lnTo>
                    <a:pt x="5967" y="11"/>
                  </a:lnTo>
                  <a:lnTo>
                    <a:pt x="6007" y="15"/>
                  </a:lnTo>
                  <a:lnTo>
                    <a:pt x="6047" y="8"/>
                  </a:lnTo>
                  <a:lnTo>
                    <a:pt x="6087" y="7"/>
                  </a:lnTo>
                  <a:lnTo>
                    <a:pt x="6127" y="10"/>
                  </a:lnTo>
                  <a:lnTo>
                    <a:pt x="6168" y="3"/>
                  </a:lnTo>
                  <a:lnTo>
                    <a:pt x="6208" y="7"/>
                  </a:lnTo>
                  <a:lnTo>
                    <a:pt x="6248" y="35"/>
                  </a:lnTo>
                  <a:lnTo>
                    <a:pt x="6288" y="11"/>
                  </a:lnTo>
                  <a:lnTo>
                    <a:pt x="6329" y="5"/>
                  </a:lnTo>
                  <a:lnTo>
                    <a:pt x="6369" y="4"/>
                  </a:lnTo>
                  <a:lnTo>
                    <a:pt x="6409" y="30"/>
                  </a:lnTo>
                  <a:lnTo>
                    <a:pt x="6449" y="8"/>
                  </a:lnTo>
                  <a:lnTo>
                    <a:pt x="6489" y="13"/>
                  </a:lnTo>
                  <a:lnTo>
                    <a:pt x="6530" y="11"/>
                  </a:lnTo>
                  <a:lnTo>
                    <a:pt x="6570" y="6"/>
                  </a:lnTo>
                  <a:lnTo>
                    <a:pt x="6610" y="7"/>
                  </a:lnTo>
                  <a:lnTo>
                    <a:pt x="6650" y="7"/>
                  </a:lnTo>
                  <a:lnTo>
                    <a:pt x="6691" y="7"/>
                  </a:lnTo>
                  <a:lnTo>
                    <a:pt x="6731" y="0"/>
                  </a:lnTo>
                  <a:lnTo>
                    <a:pt x="6771" y="10"/>
                  </a:lnTo>
                  <a:lnTo>
                    <a:pt x="6811" y="8"/>
                  </a:lnTo>
                  <a:lnTo>
                    <a:pt x="6852" y="8"/>
                  </a:lnTo>
                  <a:lnTo>
                    <a:pt x="6892" y="15"/>
                  </a:lnTo>
                  <a:lnTo>
                    <a:pt x="6932" y="18"/>
                  </a:lnTo>
                  <a:lnTo>
                    <a:pt x="6972" y="9"/>
                  </a:lnTo>
                  <a:lnTo>
                    <a:pt x="7012" y="3"/>
                  </a:lnTo>
                  <a:lnTo>
                    <a:pt x="7053" y="3"/>
                  </a:lnTo>
                  <a:lnTo>
                    <a:pt x="7093" y="5"/>
                  </a:lnTo>
                  <a:lnTo>
                    <a:pt x="7133" y="8"/>
                  </a:lnTo>
                  <a:lnTo>
                    <a:pt x="7173" y="8"/>
                  </a:lnTo>
                  <a:lnTo>
                    <a:pt x="7214" y="7"/>
                  </a:lnTo>
                  <a:lnTo>
                    <a:pt x="7254" y="12"/>
                  </a:lnTo>
                  <a:lnTo>
                    <a:pt x="7294" y="8"/>
                  </a:lnTo>
                  <a:lnTo>
                    <a:pt x="7334" y="16"/>
                  </a:lnTo>
                  <a:lnTo>
                    <a:pt x="7374" y="0"/>
                  </a:lnTo>
                  <a:lnTo>
                    <a:pt x="7415" y="14"/>
                  </a:lnTo>
                  <a:lnTo>
                    <a:pt x="7455" y="22"/>
                  </a:lnTo>
                  <a:lnTo>
                    <a:pt x="7495" y="25"/>
                  </a:lnTo>
                  <a:lnTo>
                    <a:pt x="7535" y="9"/>
                  </a:lnTo>
                  <a:lnTo>
                    <a:pt x="7576" y="9"/>
                  </a:lnTo>
                  <a:lnTo>
                    <a:pt x="7616" y="19"/>
                  </a:lnTo>
                  <a:lnTo>
                    <a:pt x="7656" y="9"/>
                  </a:lnTo>
                  <a:lnTo>
                    <a:pt x="7696" y="17"/>
                  </a:lnTo>
                  <a:lnTo>
                    <a:pt x="7737" y="23"/>
                  </a:lnTo>
                  <a:lnTo>
                    <a:pt x="7777" y="0"/>
                  </a:lnTo>
                  <a:lnTo>
                    <a:pt x="7817" y="14"/>
                  </a:lnTo>
                  <a:lnTo>
                    <a:pt x="7857" y="13"/>
                  </a:lnTo>
                  <a:lnTo>
                    <a:pt x="7897" y="20"/>
                  </a:lnTo>
                  <a:lnTo>
                    <a:pt x="7938" y="13"/>
                  </a:lnTo>
                  <a:lnTo>
                    <a:pt x="7978" y="6"/>
                  </a:lnTo>
                  <a:lnTo>
                    <a:pt x="8018" y="10"/>
                  </a:lnTo>
                  <a:lnTo>
                    <a:pt x="8058" y="7"/>
                  </a:lnTo>
                  <a:lnTo>
                    <a:pt x="8099" y="6"/>
                  </a:lnTo>
                  <a:lnTo>
                    <a:pt x="8139" y="9"/>
                  </a:lnTo>
                  <a:lnTo>
                    <a:pt x="8179" y="7"/>
                  </a:lnTo>
                  <a:lnTo>
                    <a:pt x="8219" y="10"/>
                  </a:lnTo>
                  <a:lnTo>
                    <a:pt x="8259" y="9"/>
                  </a:lnTo>
                  <a:lnTo>
                    <a:pt x="8300" y="8"/>
                  </a:lnTo>
                  <a:lnTo>
                    <a:pt x="8340" y="18"/>
                  </a:lnTo>
                  <a:lnTo>
                    <a:pt x="8380" y="7"/>
                  </a:lnTo>
                  <a:lnTo>
                    <a:pt x="8420" y="9"/>
                  </a:lnTo>
                  <a:lnTo>
                    <a:pt x="8461" y="3"/>
                  </a:lnTo>
                  <a:lnTo>
                    <a:pt x="8501" y="13"/>
                  </a:lnTo>
                  <a:lnTo>
                    <a:pt x="8541" y="13"/>
                  </a:lnTo>
                  <a:lnTo>
                    <a:pt x="8581" y="11"/>
                  </a:lnTo>
                  <a:lnTo>
                    <a:pt x="8622" y="0"/>
                  </a:lnTo>
                  <a:lnTo>
                    <a:pt x="8662" y="11"/>
                  </a:lnTo>
                  <a:lnTo>
                    <a:pt x="8702" y="28"/>
                  </a:lnTo>
                  <a:lnTo>
                    <a:pt x="8742" y="0"/>
                  </a:lnTo>
                  <a:lnTo>
                    <a:pt x="8782" y="13"/>
                  </a:lnTo>
                  <a:lnTo>
                    <a:pt x="8823" y="7"/>
                  </a:lnTo>
                  <a:lnTo>
                    <a:pt x="8863" y="13"/>
                  </a:lnTo>
                  <a:lnTo>
                    <a:pt x="8903" y="6"/>
                  </a:lnTo>
                  <a:lnTo>
                    <a:pt x="8943" y="13"/>
                  </a:lnTo>
                  <a:lnTo>
                    <a:pt x="8984" y="8"/>
                  </a:lnTo>
                  <a:lnTo>
                    <a:pt x="9024" y="14"/>
                  </a:lnTo>
                  <a:lnTo>
                    <a:pt x="9064" y="9"/>
                  </a:lnTo>
                  <a:lnTo>
                    <a:pt x="9104" y="5"/>
                  </a:lnTo>
                  <a:lnTo>
                    <a:pt x="9144" y="6"/>
                  </a:lnTo>
                  <a:lnTo>
                    <a:pt x="9185" y="14"/>
                  </a:lnTo>
                  <a:lnTo>
                    <a:pt x="9225" y="9"/>
                  </a:lnTo>
                  <a:lnTo>
                    <a:pt x="9265" y="9"/>
                  </a:lnTo>
                  <a:lnTo>
                    <a:pt x="9305" y="4"/>
                  </a:lnTo>
                  <a:lnTo>
                    <a:pt x="9346" y="27"/>
                  </a:lnTo>
                  <a:lnTo>
                    <a:pt x="9386" y="14"/>
                  </a:lnTo>
                  <a:lnTo>
                    <a:pt x="9426" y="13"/>
                  </a:lnTo>
                  <a:lnTo>
                    <a:pt x="9466" y="23"/>
                  </a:lnTo>
                  <a:lnTo>
                    <a:pt x="9507" y="9"/>
                  </a:lnTo>
                  <a:lnTo>
                    <a:pt x="9547" y="4"/>
                  </a:lnTo>
                  <a:lnTo>
                    <a:pt x="9587" y="11"/>
                  </a:lnTo>
                  <a:lnTo>
                    <a:pt x="9627" y="4"/>
                  </a:lnTo>
                  <a:lnTo>
                    <a:pt x="9667" y="13"/>
                  </a:lnTo>
                  <a:lnTo>
                    <a:pt x="9708" y="6"/>
                  </a:lnTo>
                  <a:lnTo>
                    <a:pt x="9748" y="16"/>
                  </a:lnTo>
                  <a:lnTo>
                    <a:pt x="9778" y="7"/>
                  </a:lnTo>
                </a:path>
              </a:pathLst>
            </a:custGeom>
            <a:noFill/>
            <a:ln cap="flat" cmpd="sng" w="9525">
              <a:solidFill>
                <a:srgbClr val="00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1064" name="Google Shape;1064;p33"/>
            <p:cNvSpPr/>
            <p:nvPr/>
          </p:nvSpPr>
          <p:spPr>
            <a:xfrm>
              <a:off x="1436" y="1502"/>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7F"/>
                </a:buClr>
                <a:buSzPts val="800"/>
                <a:buFont typeface="Open Sans"/>
                <a:buNone/>
              </a:pPr>
              <a:r>
                <a:rPr b="0" i="0" lang="en-US" sz="800" u="none" cap="none" strike="noStrike">
                  <a:solidFill>
                    <a:srgbClr val="007F7F"/>
                  </a:solidFill>
                  <a:latin typeface="Open Sans"/>
                  <a:ea typeface="Open Sans"/>
                  <a:cs typeface="Open Sans"/>
                  <a:sym typeface="Open Sans"/>
                </a:rPr>
                <a:t>Ion 267.00 (266.70 to 267.70): 181129_04.D</a:t>
              </a:r>
              <a:endParaRPr b="0" i="0" sz="800" u="none" cap="none" strike="noStrike">
                <a:solidFill>
                  <a:schemeClr val="dk1"/>
                </a:solidFill>
                <a:latin typeface="Arial"/>
                <a:ea typeface="Arial"/>
                <a:cs typeface="Arial"/>
                <a:sym typeface="Arial"/>
              </a:endParaRPr>
            </a:p>
          </p:txBody>
        </p:sp>
        <p:sp>
          <p:nvSpPr>
            <p:cNvPr id="1065" name="Google Shape;1065;p33"/>
            <p:cNvSpPr/>
            <p:nvPr/>
          </p:nvSpPr>
          <p:spPr>
            <a:xfrm flipH="1" rot="10800000">
              <a:off x="447" y="2279"/>
              <a:ext cx="2120" cy="34"/>
            </a:xfrm>
            <a:custGeom>
              <a:rect b="b" l="l" r="r" t="t"/>
              <a:pathLst>
                <a:path extrusionOk="0" h="415" w="9779">
                  <a:moveTo>
                    <a:pt x="0" y="14"/>
                  </a:moveTo>
                  <a:lnTo>
                    <a:pt x="14" y="19"/>
                  </a:lnTo>
                  <a:lnTo>
                    <a:pt x="54" y="10"/>
                  </a:lnTo>
                  <a:lnTo>
                    <a:pt x="94" y="38"/>
                  </a:lnTo>
                  <a:lnTo>
                    <a:pt x="134" y="15"/>
                  </a:lnTo>
                  <a:lnTo>
                    <a:pt x="174" y="11"/>
                  </a:lnTo>
                  <a:lnTo>
                    <a:pt x="215" y="2"/>
                  </a:lnTo>
                  <a:lnTo>
                    <a:pt x="255" y="5"/>
                  </a:lnTo>
                  <a:lnTo>
                    <a:pt x="295" y="19"/>
                  </a:lnTo>
                  <a:lnTo>
                    <a:pt x="335" y="22"/>
                  </a:lnTo>
                  <a:lnTo>
                    <a:pt x="376" y="1"/>
                  </a:lnTo>
                  <a:lnTo>
                    <a:pt x="416" y="0"/>
                  </a:lnTo>
                  <a:lnTo>
                    <a:pt x="456" y="18"/>
                  </a:lnTo>
                  <a:lnTo>
                    <a:pt x="496" y="5"/>
                  </a:lnTo>
                  <a:lnTo>
                    <a:pt x="536" y="17"/>
                  </a:lnTo>
                  <a:lnTo>
                    <a:pt x="577" y="12"/>
                  </a:lnTo>
                  <a:lnTo>
                    <a:pt x="617" y="17"/>
                  </a:lnTo>
                  <a:lnTo>
                    <a:pt x="657" y="6"/>
                  </a:lnTo>
                  <a:lnTo>
                    <a:pt x="697" y="2"/>
                  </a:lnTo>
                  <a:lnTo>
                    <a:pt x="738" y="16"/>
                  </a:lnTo>
                  <a:lnTo>
                    <a:pt x="778" y="5"/>
                  </a:lnTo>
                  <a:lnTo>
                    <a:pt x="818" y="7"/>
                  </a:lnTo>
                  <a:lnTo>
                    <a:pt x="858" y="9"/>
                  </a:lnTo>
                  <a:lnTo>
                    <a:pt x="899" y="7"/>
                  </a:lnTo>
                  <a:lnTo>
                    <a:pt x="939" y="10"/>
                  </a:lnTo>
                  <a:lnTo>
                    <a:pt x="979" y="16"/>
                  </a:lnTo>
                  <a:lnTo>
                    <a:pt x="1019" y="9"/>
                  </a:lnTo>
                  <a:lnTo>
                    <a:pt x="1059" y="14"/>
                  </a:lnTo>
                  <a:lnTo>
                    <a:pt x="1100" y="10"/>
                  </a:lnTo>
                  <a:lnTo>
                    <a:pt x="1140" y="4"/>
                  </a:lnTo>
                  <a:lnTo>
                    <a:pt x="1180" y="9"/>
                  </a:lnTo>
                  <a:lnTo>
                    <a:pt x="1220" y="11"/>
                  </a:lnTo>
                  <a:lnTo>
                    <a:pt x="1261" y="8"/>
                  </a:lnTo>
                  <a:lnTo>
                    <a:pt x="1301" y="10"/>
                  </a:lnTo>
                  <a:lnTo>
                    <a:pt x="1341" y="2"/>
                  </a:lnTo>
                  <a:lnTo>
                    <a:pt x="1381" y="4"/>
                  </a:lnTo>
                  <a:lnTo>
                    <a:pt x="1421" y="0"/>
                  </a:lnTo>
                  <a:lnTo>
                    <a:pt x="1462" y="9"/>
                  </a:lnTo>
                  <a:lnTo>
                    <a:pt x="1502" y="17"/>
                  </a:lnTo>
                  <a:lnTo>
                    <a:pt x="1542" y="5"/>
                  </a:lnTo>
                  <a:lnTo>
                    <a:pt x="1582" y="9"/>
                  </a:lnTo>
                  <a:lnTo>
                    <a:pt x="1623" y="17"/>
                  </a:lnTo>
                  <a:lnTo>
                    <a:pt x="1663" y="7"/>
                  </a:lnTo>
                  <a:lnTo>
                    <a:pt x="1703" y="4"/>
                  </a:lnTo>
                  <a:lnTo>
                    <a:pt x="1743" y="13"/>
                  </a:lnTo>
                  <a:lnTo>
                    <a:pt x="1784" y="3"/>
                  </a:lnTo>
                  <a:lnTo>
                    <a:pt x="1824" y="10"/>
                  </a:lnTo>
                  <a:lnTo>
                    <a:pt x="1864" y="10"/>
                  </a:lnTo>
                  <a:lnTo>
                    <a:pt x="1904" y="14"/>
                  </a:lnTo>
                  <a:lnTo>
                    <a:pt x="1944" y="8"/>
                  </a:lnTo>
                  <a:lnTo>
                    <a:pt x="1985" y="2"/>
                  </a:lnTo>
                  <a:lnTo>
                    <a:pt x="2025" y="6"/>
                  </a:lnTo>
                  <a:lnTo>
                    <a:pt x="2065" y="15"/>
                  </a:lnTo>
                  <a:lnTo>
                    <a:pt x="2105" y="16"/>
                  </a:lnTo>
                  <a:lnTo>
                    <a:pt x="2146" y="12"/>
                  </a:lnTo>
                  <a:lnTo>
                    <a:pt x="2186" y="6"/>
                  </a:lnTo>
                  <a:lnTo>
                    <a:pt x="2226" y="20"/>
                  </a:lnTo>
                  <a:lnTo>
                    <a:pt x="2266" y="15"/>
                  </a:lnTo>
                  <a:lnTo>
                    <a:pt x="2306" y="9"/>
                  </a:lnTo>
                  <a:lnTo>
                    <a:pt x="2347" y="15"/>
                  </a:lnTo>
                  <a:lnTo>
                    <a:pt x="2387" y="12"/>
                  </a:lnTo>
                  <a:lnTo>
                    <a:pt x="2427" y="5"/>
                  </a:lnTo>
                  <a:lnTo>
                    <a:pt x="2467" y="20"/>
                  </a:lnTo>
                  <a:lnTo>
                    <a:pt x="2508" y="8"/>
                  </a:lnTo>
                  <a:lnTo>
                    <a:pt x="2548" y="13"/>
                  </a:lnTo>
                  <a:lnTo>
                    <a:pt x="2588" y="0"/>
                  </a:lnTo>
                  <a:lnTo>
                    <a:pt x="2628" y="10"/>
                  </a:lnTo>
                  <a:lnTo>
                    <a:pt x="2669" y="18"/>
                  </a:lnTo>
                  <a:lnTo>
                    <a:pt x="2709" y="11"/>
                  </a:lnTo>
                  <a:lnTo>
                    <a:pt x="2749" y="13"/>
                  </a:lnTo>
                  <a:lnTo>
                    <a:pt x="2789" y="11"/>
                  </a:lnTo>
                  <a:lnTo>
                    <a:pt x="2829" y="9"/>
                  </a:lnTo>
                  <a:lnTo>
                    <a:pt x="2870" y="5"/>
                  </a:lnTo>
                  <a:lnTo>
                    <a:pt x="2910" y="13"/>
                  </a:lnTo>
                  <a:lnTo>
                    <a:pt x="2950" y="12"/>
                  </a:lnTo>
                  <a:lnTo>
                    <a:pt x="2990" y="12"/>
                  </a:lnTo>
                  <a:lnTo>
                    <a:pt x="3031" y="17"/>
                  </a:lnTo>
                  <a:lnTo>
                    <a:pt x="3071" y="16"/>
                  </a:lnTo>
                  <a:lnTo>
                    <a:pt x="3111" y="22"/>
                  </a:lnTo>
                  <a:lnTo>
                    <a:pt x="3151" y="60"/>
                  </a:lnTo>
                  <a:lnTo>
                    <a:pt x="3191" y="98"/>
                  </a:lnTo>
                  <a:lnTo>
                    <a:pt x="3232" y="172"/>
                  </a:lnTo>
                  <a:lnTo>
                    <a:pt x="3272" y="312"/>
                  </a:lnTo>
                  <a:lnTo>
                    <a:pt x="3312" y="415"/>
                  </a:lnTo>
                  <a:lnTo>
                    <a:pt x="3352" y="402"/>
                  </a:lnTo>
                  <a:lnTo>
                    <a:pt x="3393" y="283"/>
                  </a:lnTo>
                  <a:lnTo>
                    <a:pt x="3433" y="164"/>
                  </a:lnTo>
                  <a:lnTo>
                    <a:pt x="3473" y="79"/>
                  </a:lnTo>
                  <a:lnTo>
                    <a:pt x="3513" y="0"/>
                  </a:lnTo>
                  <a:lnTo>
                    <a:pt x="3553" y="26"/>
                  </a:lnTo>
                  <a:lnTo>
                    <a:pt x="3594" y="16"/>
                  </a:lnTo>
                  <a:lnTo>
                    <a:pt x="3634" y="19"/>
                  </a:lnTo>
                  <a:lnTo>
                    <a:pt x="3674" y="21"/>
                  </a:lnTo>
                  <a:lnTo>
                    <a:pt x="3714" y="23"/>
                  </a:lnTo>
                  <a:lnTo>
                    <a:pt x="3755" y="19"/>
                  </a:lnTo>
                  <a:lnTo>
                    <a:pt x="3795" y="22"/>
                  </a:lnTo>
                  <a:lnTo>
                    <a:pt x="3835" y="6"/>
                  </a:lnTo>
                  <a:lnTo>
                    <a:pt x="3875" y="13"/>
                  </a:lnTo>
                  <a:lnTo>
                    <a:pt x="3916" y="8"/>
                  </a:lnTo>
                  <a:lnTo>
                    <a:pt x="3956" y="22"/>
                  </a:lnTo>
                  <a:lnTo>
                    <a:pt x="3996" y="11"/>
                  </a:lnTo>
                  <a:lnTo>
                    <a:pt x="4036" y="10"/>
                  </a:lnTo>
                  <a:lnTo>
                    <a:pt x="4076" y="6"/>
                  </a:lnTo>
                  <a:lnTo>
                    <a:pt x="4117" y="25"/>
                  </a:lnTo>
                  <a:lnTo>
                    <a:pt x="4157" y="2"/>
                  </a:lnTo>
                  <a:lnTo>
                    <a:pt x="4197" y="16"/>
                  </a:lnTo>
                  <a:lnTo>
                    <a:pt x="4237" y="10"/>
                  </a:lnTo>
                  <a:lnTo>
                    <a:pt x="4278" y="7"/>
                  </a:lnTo>
                  <a:lnTo>
                    <a:pt x="4318" y="8"/>
                  </a:lnTo>
                  <a:lnTo>
                    <a:pt x="4358" y="4"/>
                  </a:lnTo>
                  <a:lnTo>
                    <a:pt x="4398" y="4"/>
                  </a:lnTo>
                  <a:lnTo>
                    <a:pt x="4438" y="17"/>
                  </a:lnTo>
                  <a:lnTo>
                    <a:pt x="4479" y="16"/>
                  </a:lnTo>
                  <a:lnTo>
                    <a:pt x="4519" y="8"/>
                  </a:lnTo>
                  <a:lnTo>
                    <a:pt x="4559" y="0"/>
                  </a:lnTo>
                  <a:lnTo>
                    <a:pt x="4599" y="15"/>
                  </a:lnTo>
                  <a:lnTo>
                    <a:pt x="4640" y="9"/>
                  </a:lnTo>
                  <a:lnTo>
                    <a:pt x="4680" y="1"/>
                  </a:lnTo>
                  <a:lnTo>
                    <a:pt x="4720" y="3"/>
                  </a:lnTo>
                  <a:lnTo>
                    <a:pt x="4760" y="16"/>
                  </a:lnTo>
                  <a:lnTo>
                    <a:pt x="4801" y="10"/>
                  </a:lnTo>
                  <a:lnTo>
                    <a:pt x="4841" y="14"/>
                  </a:lnTo>
                  <a:lnTo>
                    <a:pt x="4881" y="29"/>
                  </a:lnTo>
                  <a:lnTo>
                    <a:pt x="4921" y="24"/>
                  </a:lnTo>
                  <a:lnTo>
                    <a:pt x="4961" y="19"/>
                  </a:lnTo>
                  <a:lnTo>
                    <a:pt x="5002" y="7"/>
                  </a:lnTo>
                  <a:lnTo>
                    <a:pt x="5042" y="18"/>
                  </a:lnTo>
                  <a:lnTo>
                    <a:pt x="5082" y="10"/>
                  </a:lnTo>
                  <a:lnTo>
                    <a:pt x="5122" y="6"/>
                  </a:lnTo>
                  <a:lnTo>
                    <a:pt x="5163" y="13"/>
                  </a:lnTo>
                  <a:lnTo>
                    <a:pt x="5203" y="25"/>
                  </a:lnTo>
                  <a:lnTo>
                    <a:pt x="5243" y="7"/>
                  </a:lnTo>
                  <a:lnTo>
                    <a:pt x="5283" y="19"/>
                  </a:lnTo>
                  <a:lnTo>
                    <a:pt x="5323" y="13"/>
                  </a:lnTo>
                  <a:lnTo>
                    <a:pt x="5364" y="10"/>
                  </a:lnTo>
                  <a:lnTo>
                    <a:pt x="5404" y="11"/>
                  </a:lnTo>
                  <a:lnTo>
                    <a:pt x="5444" y="25"/>
                  </a:lnTo>
                  <a:lnTo>
                    <a:pt x="5484" y="6"/>
                  </a:lnTo>
                  <a:lnTo>
                    <a:pt x="5525" y="10"/>
                  </a:lnTo>
                  <a:lnTo>
                    <a:pt x="5565" y="25"/>
                  </a:lnTo>
                  <a:lnTo>
                    <a:pt x="5605" y="4"/>
                  </a:lnTo>
                  <a:lnTo>
                    <a:pt x="5645" y="6"/>
                  </a:lnTo>
                  <a:lnTo>
                    <a:pt x="5686" y="14"/>
                  </a:lnTo>
                  <a:lnTo>
                    <a:pt x="5726" y="25"/>
                  </a:lnTo>
                  <a:lnTo>
                    <a:pt x="5766" y="16"/>
                  </a:lnTo>
                  <a:lnTo>
                    <a:pt x="5806" y="6"/>
                  </a:lnTo>
                  <a:lnTo>
                    <a:pt x="5846" y="3"/>
                  </a:lnTo>
                  <a:lnTo>
                    <a:pt x="5887" y="9"/>
                  </a:lnTo>
                  <a:lnTo>
                    <a:pt x="5927" y="15"/>
                  </a:lnTo>
                  <a:lnTo>
                    <a:pt x="5967" y="7"/>
                  </a:lnTo>
                  <a:lnTo>
                    <a:pt x="6007" y="7"/>
                  </a:lnTo>
                  <a:lnTo>
                    <a:pt x="6048" y="13"/>
                  </a:lnTo>
                  <a:lnTo>
                    <a:pt x="6088" y="24"/>
                  </a:lnTo>
                  <a:lnTo>
                    <a:pt x="6128" y="6"/>
                  </a:lnTo>
                  <a:lnTo>
                    <a:pt x="6168" y="11"/>
                  </a:lnTo>
                  <a:lnTo>
                    <a:pt x="6208" y="20"/>
                  </a:lnTo>
                  <a:lnTo>
                    <a:pt x="6249" y="8"/>
                  </a:lnTo>
                  <a:lnTo>
                    <a:pt x="6289" y="28"/>
                  </a:lnTo>
                  <a:lnTo>
                    <a:pt x="6329" y="0"/>
                  </a:lnTo>
                  <a:lnTo>
                    <a:pt x="6369" y="29"/>
                  </a:lnTo>
                  <a:lnTo>
                    <a:pt x="6410" y="14"/>
                  </a:lnTo>
                  <a:lnTo>
                    <a:pt x="6450" y="11"/>
                  </a:lnTo>
                  <a:lnTo>
                    <a:pt x="6490" y="10"/>
                  </a:lnTo>
                  <a:lnTo>
                    <a:pt x="6530" y="13"/>
                  </a:lnTo>
                  <a:lnTo>
                    <a:pt x="6571" y="3"/>
                  </a:lnTo>
                  <a:lnTo>
                    <a:pt x="6611" y="20"/>
                  </a:lnTo>
                  <a:lnTo>
                    <a:pt x="6651" y="21"/>
                  </a:lnTo>
                  <a:lnTo>
                    <a:pt x="6691" y="20"/>
                  </a:lnTo>
                  <a:lnTo>
                    <a:pt x="6731" y="22"/>
                  </a:lnTo>
                  <a:lnTo>
                    <a:pt x="6772" y="16"/>
                  </a:lnTo>
                  <a:lnTo>
                    <a:pt x="6812" y="9"/>
                  </a:lnTo>
                  <a:lnTo>
                    <a:pt x="6852" y="6"/>
                  </a:lnTo>
                  <a:lnTo>
                    <a:pt x="6892" y="14"/>
                  </a:lnTo>
                  <a:lnTo>
                    <a:pt x="6933" y="5"/>
                  </a:lnTo>
                  <a:lnTo>
                    <a:pt x="6973" y="5"/>
                  </a:lnTo>
                  <a:lnTo>
                    <a:pt x="7013" y="14"/>
                  </a:lnTo>
                  <a:lnTo>
                    <a:pt x="7053" y="10"/>
                  </a:lnTo>
                  <a:lnTo>
                    <a:pt x="7093" y="15"/>
                  </a:lnTo>
                  <a:lnTo>
                    <a:pt x="7134" y="12"/>
                  </a:lnTo>
                  <a:lnTo>
                    <a:pt x="7174" y="21"/>
                  </a:lnTo>
                  <a:lnTo>
                    <a:pt x="7214" y="1"/>
                  </a:lnTo>
                  <a:lnTo>
                    <a:pt x="7254" y="16"/>
                  </a:lnTo>
                  <a:lnTo>
                    <a:pt x="7295" y="6"/>
                  </a:lnTo>
                  <a:lnTo>
                    <a:pt x="7335" y="12"/>
                  </a:lnTo>
                  <a:lnTo>
                    <a:pt x="7375" y="16"/>
                  </a:lnTo>
                  <a:lnTo>
                    <a:pt x="7415" y="21"/>
                  </a:lnTo>
                  <a:lnTo>
                    <a:pt x="7456" y="5"/>
                  </a:lnTo>
                  <a:lnTo>
                    <a:pt x="7496" y="20"/>
                  </a:lnTo>
                  <a:lnTo>
                    <a:pt x="7536" y="9"/>
                  </a:lnTo>
                  <a:lnTo>
                    <a:pt x="7576" y="13"/>
                  </a:lnTo>
                  <a:lnTo>
                    <a:pt x="7616" y="3"/>
                  </a:lnTo>
                  <a:lnTo>
                    <a:pt x="7657" y="17"/>
                  </a:lnTo>
                  <a:lnTo>
                    <a:pt x="7697" y="9"/>
                  </a:lnTo>
                  <a:lnTo>
                    <a:pt x="7737" y="2"/>
                  </a:lnTo>
                  <a:lnTo>
                    <a:pt x="7777" y="14"/>
                  </a:lnTo>
                  <a:lnTo>
                    <a:pt x="7818" y="6"/>
                  </a:lnTo>
                  <a:lnTo>
                    <a:pt x="7858" y="6"/>
                  </a:lnTo>
                  <a:lnTo>
                    <a:pt x="7898" y="7"/>
                  </a:lnTo>
                  <a:lnTo>
                    <a:pt x="7938" y="18"/>
                  </a:lnTo>
                  <a:lnTo>
                    <a:pt x="7978" y="10"/>
                  </a:lnTo>
                  <a:lnTo>
                    <a:pt x="8019" y="12"/>
                  </a:lnTo>
                  <a:lnTo>
                    <a:pt x="8059" y="12"/>
                  </a:lnTo>
                  <a:lnTo>
                    <a:pt x="8099" y="7"/>
                  </a:lnTo>
                  <a:lnTo>
                    <a:pt x="8139" y="21"/>
                  </a:lnTo>
                  <a:lnTo>
                    <a:pt x="8180" y="11"/>
                  </a:lnTo>
                  <a:lnTo>
                    <a:pt x="8220" y="11"/>
                  </a:lnTo>
                  <a:lnTo>
                    <a:pt x="8260" y="10"/>
                  </a:lnTo>
                  <a:lnTo>
                    <a:pt x="8300" y="9"/>
                  </a:lnTo>
                  <a:lnTo>
                    <a:pt x="8340" y="22"/>
                  </a:lnTo>
                  <a:lnTo>
                    <a:pt x="8381" y="4"/>
                  </a:lnTo>
                  <a:lnTo>
                    <a:pt x="8421" y="8"/>
                  </a:lnTo>
                  <a:lnTo>
                    <a:pt x="8461" y="11"/>
                  </a:lnTo>
                  <a:lnTo>
                    <a:pt x="8501" y="13"/>
                  </a:lnTo>
                  <a:lnTo>
                    <a:pt x="8542" y="0"/>
                  </a:lnTo>
                  <a:lnTo>
                    <a:pt x="8582" y="16"/>
                  </a:lnTo>
                  <a:lnTo>
                    <a:pt x="8622" y="7"/>
                  </a:lnTo>
                  <a:lnTo>
                    <a:pt x="8662" y="17"/>
                  </a:lnTo>
                  <a:lnTo>
                    <a:pt x="8703" y="13"/>
                  </a:lnTo>
                  <a:lnTo>
                    <a:pt x="8743" y="28"/>
                  </a:lnTo>
                  <a:lnTo>
                    <a:pt x="8783" y="9"/>
                  </a:lnTo>
                  <a:lnTo>
                    <a:pt x="8823" y="21"/>
                  </a:lnTo>
                  <a:lnTo>
                    <a:pt x="8863" y="6"/>
                  </a:lnTo>
                  <a:lnTo>
                    <a:pt x="8904" y="14"/>
                  </a:lnTo>
                  <a:lnTo>
                    <a:pt x="8944" y="14"/>
                  </a:lnTo>
                  <a:lnTo>
                    <a:pt x="8984" y="11"/>
                  </a:lnTo>
                  <a:lnTo>
                    <a:pt x="9024" y="8"/>
                  </a:lnTo>
                  <a:lnTo>
                    <a:pt x="9065" y="5"/>
                  </a:lnTo>
                  <a:lnTo>
                    <a:pt x="9105" y="18"/>
                  </a:lnTo>
                  <a:lnTo>
                    <a:pt x="9145" y="13"/>
                  </a:lnTo>
                  <a:lnTo>
                    <a:pt x="9185" y="4"/>
                  </a:lnTo>
                  <a:lnTo>
                    <a:pt x="9225" y="2"/>
                  </a:lnTo>
                  <a:lnTo>
                    <a:pt x="9266" y="16"/>
                  </a:lnTo>
                  <a:lnTo>
                    <a:pt x="9306" y="7"/>
                  </a:lnTo>
                  <a:lnTo>
                    <a:pt x="9346" y="0"/>
                  </a:lnTo>
                  <a:lnTo>
                    <a:pt x="9386" y="9"/>
                  </a:lnTo>
                  <a:lnTo>
                    <a:pt x="9427" y="10"/>
                  </a:lnTo>
                  <a:lnTo>
                    <a:pt x="9467" y="13"/>
                  </a:lnTo>
                  <a:lnTo>
                    <a:pt x="9507" y="17"/>
                  </a:lnTo>
                  <a:lnTo>
                    <a:pt x="9547" y="15"/>
                  </a:lnTo>
                  <a:lnTo>
                    <a:pt x="9588" y="24"/>
                  </a:lnTo>
                  <a:lnTo>
                    <a:pt x="9628" y="10"/>
                  </a:lnTo>
                  <a:lnTo>
                    <a:pt x="9668" y="9"/>
                  </a:lnTo>
                  <a:lnTo>
                    <a:pt x="9708" y="4"/>
                  </a:lnTo>
                  <a:lnTo>
                    <a:pt x="9748" y="8"/>
                  </a:lnTo>
                  <a:lnTo>
                    <a:pt x="9779" y="9"/>
                  </a:lnTo>
                </a:path>
              </a:pathLst>
            </a:custGeom>
            <a:noFill/>
            <a:ln cap="flat" cmpd="sng" w="9525">
              <a:solidFill>
                <a:srgbClr val="007F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1066" name="Google Shape;1066;p33"/>
            <p:cNvSpPr/>
            <p:nvPr/>
          </p:nvSpPr>
          <p:spPr>
            <a:xfrm>
              <a:off x="1436" y="1526"/>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007F"/>
                </a:buClr>
                <a:buSzPts val="800"/>
                <a:buFont typeface="Open Sans"/>
                <a:buNone/>
              </a:pPr>
              <a:r>
                <a:rPr b="0" i="0" lang="en-US" sz="800" u="none" cap="none" strike="noStrike">
                  <a:solidFill>
                    <a:srgbClr val="7F007F"/>
                  </a:solidFill>
                  <a:latin typeface="Open Sans"/>
                  <a:ea typeface="Open Sans"/>
                  <a:cs typeface="Open Sans"/>
                  <a:sym typeface="Open Sans"/>
                </a:rPr>
                <a:t>Ion 267.00 (266.70 to 267.70): 181129_05.D</a:t>
              </a:r>
              <a:endParaRPr b="0" i="0" sz="800" u="none" cap="none" strike="noStrike">
                <a:solidFill>
                  <a:schemeClr val="dk1"/>
                </a:solidFill>
                <a:latin typeface="Arial"/>
                <a:ea typeface="Arial"/>
                <a:cs typeface="Arial"/>
                <a:sym typeface="Arial"/>
              </a:endParaRPr>
            </a:p>
          </p:txBody>
        </p:sp>
        <p:sp>
          <p:nvSpPr>
            <p:cNvPr id="1067" name="Google Shape;1067;p33"/>
            <p:cNvSpPr/>
            <p:nvPr/>
          </p:nvSpPr>
          <p:spPr>
            <a:xfrm flipH="1" rot="10800000">
              <a:off x="447" y="2222"/>
              <a:ext cx="2120" cy="91"/>
            </a:xfrm>
            <a:custGeom>
              <a:rect b="b" l="l" r="r" t="t"/>
              <a:pathLst>
                <a:path extrusionOk="0" h="1118" w="9779">
                  <a:moveTo>
                    <a:pt x="0" y="11"/>
                  </a:moveTo>
                  <a:lnTo>
                    <a:pt x="13" y="10"/>
                  </a:lnTo>
                  <a:lnTo>
                    <a:pt x="53" y="15"/>
                  </a:lnTo>
                  <a:lnTo>
                    <a:pt x="93" y="4"/>
                  </a:lnTo>
                  <a:lnTo>
                    <a:pt x="133" y="7"/>
                  </a:lnTo>
                  <a:lnTo>
                    <a:pt x="174" y="20"/>
                  </a:lnTo>
                  <a:lnTo>
                    <a:pt x="214" y="13"/>
                  </a:lnTo>
                  <a:lnTo>
                    <a:pt x="254" y="23"/>
                  </a:lnTo>
                  <a:lnTo>
                    <a:pt x="294" y="11"/>
                  </a:lnTo>
                  <a:lnTo>
                    <a:pt x="334" y="9"/>
                  </a:lnTo>
                  <a:lnTo>
                    <a:pt x="375" y="9"/>
                  </a:lnTo>
                  <a:lnTo>
                    <a:pt x="415" y="9"/>
                  </a:lnTo>
                  <a:lnTo>
                    <a:pt x="455" y="9"/>
                  </a:lnTo>
                  <a:lnTo>
                    <a:pt x="495" y="24"/>
                  </a:lnTo>
                  <a:lnTo>
                    <a:pt x="536" y="10"/>
                  </a:lnTo>
                  <a:lnTo>
                    <a:pt x="576" y="4"/>
                  </a:lnTo>
                  <a:lnTo>
                    <a:pt x="616" y="9"/>
                  </a:lnTo>
                  <a:lnTo>
                    <a:pt x="656" y="4"/>
                  </a:lnTo>
                  <a:lnTo>
                    <a:pt x="696" y="13"/>
                  </a:lnTo>
                  <a:lnTo>
                    <a:pt x="737" y="0"/>
                  </a:lnTo>
                  <a:lnTo>
                    <a:pt x="777" y="19"/>
                  </a:lnTo>
                  <a:lnTo>
                    <a:pt x="817" y="3"/>
                  </a:lnTo>
                  <a:lnTo>
                    <a:pt x="857" y="4"/>
                  </a:lnTo>
                  <a:lnTo>
                    <a:pt x="898" y="9"/>
                  </a:lnTo>
                  <a:lnTo>
                    <a:pt x="938" y="7"/>
                  </a:lnTo>
                  <a:lnTo>
                    <a:pt x="978" y="20"/>
                  </a:lnTo>
                  <a:lnTo>
                    <a:pt x="1018" y="22"/>
                  </a:lnTo>
                  <a:lnTo>
                    <a:pt x="1059" y="15"/>
                  </a:lnTo>
                  <a:lnTo>
                    <a:pt x="1099" y="15"/>
                  </a:lnTo>
                  <a:lnTo>
                    <a:pt x="1139" y="14"/>
                  </a:lnTo>
                  <a:lnTo>
                    <a:pt x="1179" y="4"/>
                  </a:lnTo>
                  <a:lnTo>
                    <a:pt x="1219" y="12"/>
                  </a:lnTo>
                  <a:lnTo>
                    <a:pt x="1260" y="14"/>
                  </a:lnTo>
                  <a:lnTo>
                    <a:pt x="1300" y="14"/>
                  </a:lnTo>
                  <a:lnTo>
                    <a:pt x="1340" y="5"/>
                  </a:lnTo>
                  <a:lnTo>
                    <a:pt x="1380" y="12"/>
                  </a:lnTo>
                  <a:lnTo>
                    <a:pt x="1421" y="3"/>
                  </a:lnTo>
                  <a:lnTo>
                    <a:pt x="1461" y="1"/>
                  </a:lnTo>
                  <a:lnTo>
                    <a:pt x="1501" y="12"/>
                  </a:lnTo>
                  <a:lnTo>
                    <a:pt x="1541" y="9"/>
                  </a:lnTo>
                  <a:lnTo>
                    <a:pt x="1581" y="19"/>
                  </a:lnTo>
                  <a:lnTo>
                    <a:pt x="1622" y="26"/>
                  </a:lnTo>
                  <a:lnTo>
                    <a:pt x="1662" y="13"/>
                  </a:lnTo>
                  <a:lnTo>
                    <a:pt x="1702" y="19"/>
                  </a:lnTo>
                  <a:lnTo>
                    <a:pt x="1742" y="18"/>
                  </a:lnTo>
                  <a:lnTo>
                    <a:pt x="1783" y="9"/>
                  </a:lnTo>
                  <a:lnTo>
                    <a:pt x="1823" y="8"/>
                  </a:lnTo>
                  <a:lnTo>
                    <a:pt x="1863" y="25"/>
                  </a:lnTo>
                  <a:lnTo>
                    <a:pt x="1903" y="5"/>
                  </a:lnTo>
                  <a:lnTo>
                    <a:pt x="1944" y="4"/>
                  </a:lnTo>
                  <a:lnTo>
                    <a:pt x="1984" y="20"/>
                  </a:lnTo>
                  <a:lnTo>
                    <a:pt x="2024" y="17"/>
                  </a:lnTo>
                  <a:lnTo>
                    <a:pt x="2064" y="14"/>
                  </a:lnTo>
                  <a:lnTo>
                    <a:pt x="2104" y="10"/>
                  </a:lnTo>
                  <a:lnTo>
                    <a:pt x="2145" y="9"/>
                  </a:lnTo>
                  <a:lnTo>
                    <a:pt x="2185" y="2"/>
                  </a:lnTo>
                  <a:lnTo>
                    <a:pt x="2225" y="13"/>
                  </a:lnTo>
                  <a:lnTo>
                    <a:pt x="2265" y="6"/>
                  </a:lnTo>
                  <a:lnTo>
                    <a:pt x="2306" y="13"/>
                  </a:lnTo>
                  <a:lnTo>
                    <a:pt x="2346" y="17"/>
                  </a:lnTo>
                  <a:lnTo>
                    <a:pt x="2386" y="13"/>
                  </a:lnTo>
                  <a:lnTo>
                    <a:pt x="2426" y="15"/>
                  </a:lnTo>
                  <a:lnTo>
                    <a:pt x="2466" y="19"/>
                  </a:lnTo>
                  <a:lnTo>
                    <a:pt x="2507" y="4"/>
                  </a:lnTo>
                  <a:lnTo>
                    <a:pt x="2547" y="3"/>
                  </a:lnTo>
                  <a:lnTo>
                    <a:pt x="2587" y="4"/>
                  </a:lnTo>
                  <a:lnTo>
                    <a:pt x="2627" y="9"/>
                  </a:lnTo>
                  <a:lnTo>
                    <a:pt x="2668" y="13"/>
                  </a:lnTo>
                  <a:lnTo>
                    <a:pt x="2708" y="25"/>
                  </a:lnTo>
                  <a:lnTo>
                    <a:pt x="2748" y="3"/>
                  </a:lnTo>
                  <a:lnTo>
                    <a:pt x="2788" y="6"/>
                  </a:lnTo>
                  <a:lnTo>
                    <a:pt x="2829" y="7"/>
                  </a:lnTo>
                  <a:lnTo>
                    <a:pt x="2869" y="20"/>
                  </a:lnTo>
                  <a:lnTo>
                    <a:pt x="2909" y="20"/>
                  </a:lnTo>
                  <a:lnTo>
                    <a:pt x="2949" y="7"/>
                  </a:lnTo>
                  <a:lnTo>
                    <a:pt x="2989" y="9"/>
                  </a:lnTo>
                  <a:lnTo>
                    <a:pt x="3030" y="6"/>
                  </a:lnTo>
                  <a:lnTo>
                    <a:pt x="3070" y="15"/>
                  </a:lnTo>
                  <a:lnTo>
                    <a:pt x="3110" y="38"/>
                  </a:lnTo>
                  <a:lnTo>
                    <a:pt x="3150" y="120"/>
                  </a:lnTo>
                  <a:lnTo>
                    <a:pt x="3191" y="337"/>
                  </a:lnTo>
                  <a:lnTo>
                    <a:pt x="3231" y="679"/>
                  </a:lnTo>
                  <a:lnTo>
                    <a:pt x="3271" y="988"/>
                  </a:lnTo>
                  <a:lnTo>
                    <a:pt x="3311" y="1118"/>
                  </a:lnTo>
                  <a:lnTo>
                    <a:pt x="3351" y="879"/>
                  </a:lnTo>
                  <a:lnTo>
                    <a:pt x="3392" y="588"/>
                  </a:lnTo>
                  <a:lnTo>
                    <a:pt x="3432" y="246"/>
                  </a:lnTo>
                  <a:lnTo>
                    <a:pt x="3472" y="85"/>
                  </a:lnTo>
                  <a:lnTo>
                    <a:pt x="3512" y="46"/>
                  </a:lnTo>
                  <a:lnTo>
                    <a:pt x="3553" y="18"/>
                  </a:lnTo>
                  <a:lnTo>
                    <a:pt x="3593" y="28"/>
                  </a:lnTo>
                  <a:lnTo>
                    <a:pt x="3633" y="26"/>
                  </a:lnTo>
                  <a:lnTo>
                    <a:pt x="3673" y="37"/>
                  </a:lnTo>
                  <a:lnTo>
                    <a:pt x="3713" y="10"/>
                  </a:lnTo>
                  <a:lnTo>
                    <a:pt x="3754" y="24"/>
                  </a:lnTo>
                  <a:lnTo>
                    <a:pt x="3794" y="16"/>
                  </a:lnTo>
                  <a:lnTo>
                    <a:pt x="3834" y="52"/>
                  </a:lnTo>
                  <a:lnTo>
                    <a:pt x="3874" y="8"/>
                  </a:lnTo>
                  <a:lnTo>
                    <a:pt x="3915" y="18"/>
                  </a:lnTo>
                  <a:lnTo>
                    <a:pt x="3955" y="14"/>
                  </a:lnTo>
                  <a:lnTo>
                    <a:pt x="3995" y="19"/>
                  </a:lnTo>
                  <a:lnTo>
                    <a:pt x="4035" y="16"/>
                  </a:lnTo>
                  <a:lnTo>
                    <a:pt x="4076" y="11"/>
                  </a:lnTo>
                  <a:lnTo>
                    <a:pt x="4116" y="17"/>
                  </a:lnTo>
                  <a:lnTo>
                    <a:pt x="4156" y="19"/>
                  </a:lnTo>
                  <a:lnTo>
                    <a:pt x="4196" y="9"/>
                  </a:lnTo>
                  <a:lnTo>
                    <a:pt x="4236" y="23"/>
                  </a:lnTo>
                  <a:lnTo>
                    <a:pt x="4277" y="13"/>
                  </a:lnTo>
                  <a:lnTo>
                    <a:pt x="4317" y="10"/>
                  </a:lnTo>
                  <a:lnTo>
                    <a:pt x="4357" y="8"/>
                  </a:lnTo>
                  <a:lnTo>
                    <a:pt x="4397" y="5"/>
                  </a:lnTo>
                  <a:lnTo>
                    <a:pt x="4438" y="13"/>
                  </a:lnTo>
                  <a:lnTo>
                    <a:pt x="4478" y="12"/>
                  </a:lnTo>
                  <a:lnTo>
                    <a:pt x="4518" y="23"/>
                  </a:lnTo>
                  <a:lnTo>
                    <a:pt x="4558" y="0"/>
                  </a:lnTo>
                  <a:lnTo>
                    <a:pt x="4598" y="10"/>
                  </a:lnTo>
                  <a:lnTo>
                    <a:pt x="4639" y="17"/>
                  </a:lnTo>
                  <a:lnTo>
                    <a:pt x="4679" y="6"/>
                  </a:lnTo>
                  <a:lnTo>
                    <a:pt x="4719" y="24"/>
                  </a:lnTo>
                  <a:lnTo>
                    <a:pt x="4759" y="13"/>
                  </a:lnTo>
                  <a:lnTo>
                    <a:pt x="4800" y="20"/>
                  </a:lnTo>
                  <a:lnTo>
                    <a:pt x="4840" y="14"/>
                  </a:lnTo>
                  <a:lnTo>
                    <a:pt x="4880" y="21"/>
                  </a:lnTo>
                  <a:lnTo>
                    <a:pt x="4920" y="7"/>
                  </a:lnTo>
                  <a:lnTo>
                    <a:pt x="4961" y="29"/>
                  </a:lnTo>
                  <a:lnTo>
                    <a:pt x="5001" y="25"/>
                  </a:lnTo>
                  <a:lnTo>
                    <a:pt x="5041" y="15"/>
                  </a:lnTo>
                  <a:lnTo>
                    <a:pt x="5081" y="16"/>
                  </a:lnTo>
                  <a:lnTo>
                    <a:pt x="5121" y="13"/>
                  </a:lnTo>
                  <a:lnTo>
                    <a:pt x="5162" y="25"/>
                  </a:lnTo>
                  <a:lnTo>
                    <a:pt x="5202" y="13"/>
                  </a:lnTo>
                  <a:lnTo>
                    <a:pt x="5242" y="26"/>
                  </a:lnTo>
                  <a:lnTo>
                    <a:pt x="5282" y="9"/>
                  </a:lnTo>
                  <a:lnTo>
                    <a:pt x="5323" y="17"/>
                  </a:lnTo>
                  <a:lnTo>
                    <a:pt x="5363" y="4"/>
                  </a:lnTo>
                  <a:lnTo>
                    <a:pt x="5403" y="11"/>
                  </a:lnTo>
                  <a:lnTo>
                    <a:pt x="5443" y="32"/>
                  </a:lnTo>
                  <a:lnTo>
                    <a:pt x="5483" y="5"/>
                  </a:lnTo>
                  <a:lnTo>
                    <a:pt x="5524" y="17"/>
                  </a:lnTo>
                  <a:lnTo>
                    <a:pt x="5564" y="31"/>
                  </a:lnTo>
                  <a:lnTo>
                    <a:pt x="5604" y="22"/>
                  </a:lnTo>
                  <a:lnTo>
                    <a:pt x="5644" y="40"/>
                  </a:lnTo>
                  <a:lnTo>
                    <a:pt x="5685" y="14"/>
                  </a:lnTo>
                  <a:lnTo>
                    <a:pt x="5725" y="13"/>
                  </a:lnTo>
                  <a:lnTo>
                    <a:pt x="5765" y="7"/>
                  </a:lnTo>
                  <a:lnTo>
                    <a:pt x="5805" y="11"/>
                  </a:lnTo>
                  <a:lnTo>
                    <a:pt x="5846" y="8"/>
                  </a:lnTo>
                  <a:lnTo>
                    <a:pt x="5886" y="11"/>
                  </a:lnTo>
                  <a:lnTo>
                    <a:pt x="5926" y="1"/>
                  </a:lnTo>
                  <a:lnTo>
                    <a:pt x="5966" y="10"/>
                  </a:lnTo>
                  <a:lnTo>
                    <a:pt x="6006" y="11"/>
                  </a:lnTo>
                  <a:lnTo>
                    <a:pt x="6047" y="11"/>
                  </a:lnTo>
                  <a:lnTo>
                    <a:pt x="6087" y="9"/>
                  </a:lnTo>
                  <a:lnTo>
                    <a:pt x="6127" y="3"/>
                  </a:lnTo>
                  <a:lnTo>
                    <a:pt x="6167" y="8"/>
                  </a:lnTo>
                  <a:lnTo>
                    <a:pt x="6208" y="6"/>
                  </a:lnTo>
                  <a:lnTo>
                    <a:pt x="6248" y="27"/>
                  </a:lnTo>
                  <a:lnTo>
                    <a:pt x="6288" y="10"/>
                  </a:lnTo>
                  <a:lnTo>
                    <a:pt x="6328" y="18"/>
                  </a:lnTo>
                  <a:lnTo>
                    <a:pt x="6368" y="11"/>
                  </a:lnTo>
                  <a:lnTo>
                    <a:pt x="6409" y="9"/>
                  </a:lnTo>
                  <a:lnTo>
                    <a:pt x="6449" y="14"/>
                  </a:lnTo>
                  <a:lnTo>
                    <a:pt x="6489" y="5"/>
                  </a:lnTo>
                  <a:lnTo>
                    <a:pt x="6529" y="14"/>
                  </a:lnTo>
                  <a:lnTo>
                    <a:pt x="6570" y="9"/>
                  </a:lnTo>
                  <a:lnTo>
                    <a:pt x="6610" y="30"/>
                  </a:lnTo>
                  <a:lnTo>
                    <a:pt x="6650" y="3"/>
                  </a:lnTo>
                  <a:lnTo>
                    <a:pt x="6690" y="9"/>
                  </a:lnTo>
                  <a:lnTo>
                    <a:pt x="6731" y="14"/>
                  </a:lnTo>
                  <a:lnTo>
                    <a:pt x="6771" y="8"/>
                  </a:lnTo>
                  <a:lnTo>
                    <a:pt x="6811" y="2"/>
                  </a:lnTo>
                  <a:lnTo>
                    <a:pt x="6851" y="0"/>
                  </a:lnTo>
                  <a:lnTo>
                    <a:pt x="6891" y="14"/>
                  </a:lnTo>
                  <a:lnTo>
                    <a:pt x="6932" y="7"/>
                  </a:lnTo>
                  <a:lnTo>
                    <a:pt x="6972" y="15"/>
                  </a:lnTo>
                  <a:lnTo>
                    <a:pt x="7012" y="6"/>
                  </a:lnTo>
                  <a:lnTo>
                    <a:pt x="7052" y="18"/>
                  </a:lnTo>
                  <a:lnTo>
                    <a:pt x="7093" y="3"/>
                  </a:lnTo>
                  <a:lnTo>
                    <a:pt x="7133" y="0"/>
                  </a:lnTo>
                  <a:lnTo>
                    <a:pt x="7173" y="39"/>
                  </a:lnTo>
                  <a:lnTo>
                    <a:pt x="7213" y="3"/>
                  </a:lnTo>
                  <a:lnTo>
                    <a:pt x="7253" y="11"/>
                  </a:lnTo>
                  <a:lnTo>
                    <a:pt x="7294" y="7"/>
                  </a:lnTo>
                  <a:lnTo>
                    <a:pt x="7334" y="28"/>
                  </a:lnTo>
                  <a:lnTo>
                    <a:pt x="7374" y="24"/>
                  </a:lnTo>
                  <a:lnTo>
                    <a:pt x="7414" y="10"/>
                  </a:lnTo>
                  <a:lnTo>
                    <a:pt x="7455" y="22"/>
                  </a:lnTo>
                  <a:lnTo>
                    <a:pt x="7495" y="27"/>
                  </a:lnTo>
                  <a:lnTo>
                    <a:pt x="7535" y="9"/>
                  </a:lnTo>
                  <a:lnTo>
                    <a:pt x="7575" y="11"/>
                  </a:lnTo>
                  <a:lnTo>
                    <a:pt x="7615" y="8"/>
                  </a:lnTo>
                  <a:lnTo>
                    <a:pt x="7656" y="15"/>
                  </a:lnTo>
                  <a:lnTo>
                    <a:pt x="7696" y="11"/>
                  </a:lnTo>
                  <a:lnTo>
                    <a:pt x="7736" y="9"/>
                  </a:lnTo>
                  <a:lnTo>
                    <a:pt x="7776" y="14"/>
                  </a:lnTo>
                  <a:lnTo>
                    <a:pt x="7817" y="5"/>
                  </a:lnTo>
                  <a:lnTo>
                    <a:pt x="7857" y="12"/>
                  </a:lnTo>
                  <a:lnTo>
                    <a:pt x="7897" y="10"/>
                  </a:lnTo>
                  <a:lnTo>
                    <a:pt x="7937" y="9"/>
                  </a:lnTo>
                  <a:lnTo>
                    <a:pt x="7978" y="19"/>
                  </a:lnTo>
                  <a:lnTo>
                    <a:pt x="8018" y="10"/>
                  </a:lnTo>
                  <a:lnTo>
                    <a:pt x="8058" y="14"/>
                  </a:lnTo>
                  <a:lnTo>
                    <a:pt x="8098" y="9"/>
                  </a:lnTo>
                  <a:lnTo>
                    <a:pt x="8138" y="19"/>
                  </a:lnTo>
                  <a:lnTo>
                    <a:pt x="8179" y="8"/>
                  </a:lnTo>
                  <a:lnTo>
                    <a:pt x="8219" y="9"/>
                  </a:lnTo>
                  <a:lnTo>
                    <a:pt x="8259" y="14"/>
                  </a:lnTo>
                  <a:lnTo>
                    <a:pt x="8299" y="3"/>
                  </a:lnTo>
                  <a:lnTo>
                    <a:pt x="8340" y="12"/>
                  </a:lnTo>
                  <a:lnTo>
                    <a:pt x="8380" y="15"/>
                  </a:lnTo>
                  <a:lnTo>
                    <a:pt x="8420" y="20"/>
                  </a:lnTo>
                  <a:lnTo>
                    <a:pt x="8460" y="9"/>
                  </a:lnTo>
                  <a:lnTo>
                    <a:pt x="8500" y="10"/>
                  </a:lnTo>
                  <a:lnTo>
                    <a:pt x="8541" y="13"/>
                  </a:lnTo>
                  <a:lnTo>
                    <a:pt x="8581" y="3"/>
                  </a:lnTo>
                  <a:lnTo>
                    <a:pt x="8621" y="15"/>
                  </a:lnTo>
                  <a:lnTo>
                    <a:pt x="8661" y="6"/>
                  </a:lnTo>
                  <a:lnTo>
                    <a:pt x="8702" y="1"/>
                  </a:lnTo>
                  <a:lnTo>
                    <a:pt x="8742" y="14"/>
                  </a:lnTo>
                  <a:lnTo>
                    <a:pt x="8782" y="10"/>
                  </a:lnTo>
                  <a:lnTo>
                    <a:pt x="8822" y="26"/>
                  </a:lnTo>
                  <a:lnTo>
                    <a:pt x="8863" y="12"/>
                  </a:lnTo>
                  <a:lnTo>
                    <a:pt x="8903" y="0"/>
                  </a:lnTo>
                  <a:lnTo>
                    <a:pt x="8943" y="3"/>
                  </a:lnTo>
                  <a:lnTo>
                    <a:pt x="8983" y="13"/>
                  </a:lnTo>
                  <a:lnTo>
                    <a:pt x="9023" y="24"/>
                  </a:lnTo>
                  <a:lnTo>
                    <a:pt x="9064" y="20"/>
                  </a:lnTo>
                  <a:lnTo>
                    <a:pt x="9104" y="13"/>
                  </a:lnTo>
                  <a:lnTo>
                    <a:pt x="9144" y="12"/>
                  </a:lnTo>
                  <a:lnTo>
                    <a:pt x="9184" y="16"/>
                  </a:lnTo>
                  <a:lnTo>
                    <a:pt x="9225" y="10"/>
                  </a:lnTo>
                  <a:lnTo>
                    <a:pt x="9265" y="13"/>
                  </a:lnTo>
                  <a:lnTo>
                    <a:pt x="9305" y="23"/>
                  </a:lnTo>
                  <a:lnTo>
                    <a:pt x="9345" y="11"/>
                  </a:lnTo>
                  <a:lnTo>
                    <a:pt x="9385" y="9"/>
                  </a:lnTo>
                  <a:lnTo>
                    <a:pt x="9426" y="4"/>
                  </a:lnTo>
                  <a:lnTo>
                    <a:pt x="9466" y="5"/>
                  </a:lnTo>
                  <a:lnTo>
                    <a:pt x="9506" y="7"/>
                  </a:lnTo>
                  <a:lnTo>
                    <a:pt x="9546" y="14"/>
                  </a:lnTo>
                  <a:lnTo>
                    <a:pt x="9587" y="11"/>
                  </a:lnTo>
                  <a:lnTo>
                    <a:pt x="9627" y="18"/>
                  </a:lnTo>
                  <a:lnTo>
                    <a:pt x="9667" y="7"/>
                  </a:lnTo>
                  <a:lnTo>
                    <a:pt x="9707" y="10"/>
                  </a:lnTo>
                  <a:lnTo>
                    <a:pt x="9748" y="16"/>
                  </a:lnTo>
                  <a:lnTo>
                    <a:pt x="9779" y="4"/>
                  </a:lnTo>
                </a:path>
              </a:pathLst>
            </a:custGeom>
            <a:noFill/>
            <a:ln cap="flat" cmpd="sng" w="9525">
              <a:solidFill>
                <a:srgbClr val="7F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1068" name="Google Shape;1068;p33"/>
            <p:cNvSpPr/>
            <p:nvPr/>
          </p:nvSpPr>
          <p:spPr>
            <a:xfrm>
              <a:off x="1436" y="1550"/>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7F00"/>
                </a:buClr>
                <a:buSzPts val="800"/>
                <a:buFont typeface="Open Sans"/>
                <a:buNone/>
              </a:pPr>
              <a:r>
                <a:rPr b="0" i="0" lang="en-US" sz="800" u="none" cap="none" strike="noStrike">
                  <a:solidFill>
                    <a:srgbClr val="7F7F00"/>
                  </a:solidFill>
                  <a:latin typeface="Open Sans"/>
                  <a:ea typeface="Open Sans"/>
                  <a:cs typeface="Open Sans"/>
                  <a:sym typeface="Open Sans"/>
                </a:rPr>
                <a:t>Ion 267.00 (266.70 to 267.70): 181129_06.D</a:t>
              </a:r>
              <a:endParaRPr b="0" i="0" sz="800" u="none" cap="none" strike="noStrike">
                <a:solidFill>
                  <a:schemeClr val="dk1"/>
                </a:solidFill>
                <a:latin typeface="Arial"/>
                <a:ea typeface="Arial"/>
                <a:cs typeface="Arial"/>
                <a:sym typeface="Arial"/>
              </a:endParaRPr>
            </a:p>
          </p:txBody>
        </p:sp>
        <p:sp>
          <p:nvSpPr>
            <p:cNvPr id="1069" name="Google Shape;1069;p33"/>
            <p:cNvSpPr/>
            <p:nvPr/>
          </p:nvSpPr>
          <p:spPr>
            <a:xfrm flipH="1" rot="10800000">
              <a:off x="447" y="2085"/>
              <a:ext cx="2120" cy="228"/>
            </a:xfrm>
            <a:custGeom>
              <a:rect b="b" l="l" r="r" t="t"/>
              <a:pathLst>
                <a:path extrusionOk="0" h="2791" w="9778">
                  <a:moveTo>
                    <a:pt x="0" y="11"/>
                  </a:moveTo>
                  <a:lnTo>
                    <a:pt x="11" y="12"/>
                  </a:lnTo>
                  <a:lnTo>
                    <a:pt x="52" y="5"/>
                  </a:lnTo>
                  <a:lnTo>
                    <a:pt x="92" y="7"/>
                  </a:lnTo>
                  <a:lnTo>
                    <a:pt x="132" y="5"/>
                  </a:lnTo>
                  <a:lnTo>
                    <a:pt x="172" y="18"/>
                  </a:lnTo>
                  <a:lnTo>
                    <a:pt x="212" y="8"/>
                  </a:lnTo>
                  <a:lnTo>
                    <a:pt x="253" y="3"/>
                  </a:lnTo>
                  <a:lnTo>
                    <a:pt x="293" y="9"/>
                  </a:lnTo>
                  <a:lnTo>
                    <a:pt x="333" y="3"/>
                  </a:lnTo>
                  <a:lnTo>
                    <a:pt x="373" y="10"/>
                  </a:lnTo>
                  <a:lnTo>
                    <a:pt x="414" y="8"/>
                  </a:lnTo>
                  <a:lnTo>
                    <a:pt x="454" y="4"/>
                  </a:lnTo>
                  <a:lnTo>
                    <a:pt x="494" y="2"/>
                  </a:lnTo>
                  <a:lnTo>
                    <a:pt x="534" y="13"/>
                  </a:lnTo>
                  <a:lnTo>
                    <a:pt x="574" y="14"/>
                  </a:lnTo>
                  <a:lnTo>
                    <a:pt x="615" y="6"/>
                  </a:lnTo>
                  <a:lnTo>
                    <a:pt x="655" y="11"/>
                  </a:lnTo>
                  <a:lnTo>
                    <a:pt x="695" y="16"/>
                  </a:lnTo>
                  <a:lnTo>
                    <a:pt x="735" y="25"/>
                  </a:lnTo>
                  <a:lnTo>
                    <a:pt x="776" y="11"/>
                  </a:lnTo>
                  <a:lnTo>
                    <a:pt x="816" y="7"/>
                  </a:lnTo>
                  <a:lnTo>
                    <a:pt x="856" y="7"/>
                  </a:lnTo>
                  <a:lnTo>
                    <a:pt x="896" y="20"/>
                  </a:lnTo>
                  <a:lnTo>
                    <a:pt x="936" y="13"/>
                  </a:lnTo>
                  <a:lnTo>
                    <a:pt x="977" y="26"/>
                  </a:lnTo>
                  <a:lnTo>
                    <a:pt x="1017" y="11"/>
                  </a:lnTo>
                  <a:lnTo>
                    <a:pt x="1057" y="10"/>
                  </a:lnTo>
                  <a:lnTo>
                    <a:pt x="1097" y="9"/>
                  </a:lnTo>
                  <a:lnTo>
                    <a:pt x="1138" y="19"/>
                  </a:lnTo>
                  <a:lnTo>
                    <a:pt x="1178" y="16"/>
                  </a:lnTo>
                  <a:lnTo>
                    <a:pt x="1218" y="3"/>
                  </a:lnTo>
                  <a:lnTo>
                    <a:pt x="1258" y="4"/>
                  </a:lnTo>
                  <a:lnTo>
                    <a:pt x="1299" y="32"/>
                  </a:lnTo>
                  <a:lnTo>
                    <a:pt x="1339" y="2"/>
                  </a:lnTo>
                  <a:lnTo>
                    <a:pt x="1379" y="10"/>
                  </a:lnTo>
                  <a:lnTo>
                    <a:pt x="1419" y="0"/>
                  </a:lnTo>
                  <a:lnTo>
                    <a:pt x="1459" y="21"/>
                  </a:lnTo>
                  <a:lnTo>
                    <a:pt x="1500" y="13"/>
                  </a:lnTo>
                  <a:lnTo>
                    <a:pt x="1540" y="12"/>
                  </a:lnTo>
                  <a:lnTo>
                    <a:pt x="1580" y="21"/>
                  </a:lnTo>
                  <a:lnTo>
                    <a:pt x="1620" y="10"/>
                  </a:lnTo>
                  <a:lnTo>
                    <a:pt x="1661" y="14"/>
                  </a:lnTo>
                  <a:lnTo>
                    <a:pt x="1701" y="16"/>
                  </a:lnTo>
                  <a:lnTo>
                    <a:pt x="1741" y="13"/>
                  </a:lnTo>
                  <a:lnTo>
                    <a:pt x="1781" y="7"/>
                  </a:lnTo>
                  <a:lnTo>
                    <a:pt x="1821" y="19"/>
                  </a:lnTo>
                  <a:lnTo>
                    <a:pt x="1862" y="13"/>
                  </a:lnTo>
                  <a:lnTo>
                    <a:pt x="1902" y="12"/>
                  </a:lnTo>
                  <a:lnTo>
                    <a:pt x="1942" y="13"/>
                  </a:lnTo>
                  <a:lnTo>
                    <a:pt x="1982" y="6"/>
                  </a:lnTo>
                  <a:lnTo>
                    <a:pt x="2023" y="6"/>
                  </a:lnTo>
                  <a:lnTo>
                    <a:pt x="2063" y="5"/>
                  </a:lnTo>
                  <a:lnTo>
                    <a:pt x="2103" y="15"/>
                  </a:lnTo>
                  <a:lnTo>
                    <a:pt x="2143" y="11"/>
                  </a:lnTo>
                  <a:lnTo>
                    <a:pt x="2184" y="0"/>
                  </a:lnTo>
                  <a:lnTo>
                    <a:pt x="2224" y="12"/>
                  </a:lnTo>
                  <a:lnTo>
                    <a:pt x="2264" y="16"/>
                  </a:lnTo>
                  <a:lnTo>
                    <a:pt x="2304" y="5"/>
                  </a:lnTo>
                  <a:lnTo>
                    <a:pt x="2344" y="16"/>
                  </a:lnTo>
                  <a:lnTo>
                    <a:pt x="2385" y="0"/>
                  </a:lnTo>
                  <a:lnTo>
                    <a:pt x="2425" y="11"/>
                  </a:lnTo>
                  <a:lnTo>
                    <a:pt x="2465" y="11"/>
                  </a:lnTo>
                  <a:lnTo>
                    <a:pt x="2505" y="19"/>
                  </a:lnTo>
                  <a:lnTo>
                    <a:pt x="2546" y="7"/>
                  </a:lnTo>
                  <a:lnTo>
                    <a:pt x="2586" y="6"/>
                  </a:lnTo>
                  <a:lnTo>
                    <a:pt x="2626" y="12"/>
                  </a:lnTo>
                  <a:lnTo>
                    <a:pt x="2666" y="8"/>
                  </a:lnTo>
                  <a:lnTo>
                    <a:pt x="2706" y="7"/>
                  </a:lnTo>
                  <a:lnTo>
                    <a:pt x="2747" y="3"/>
                  </a:lnTo>
                  <a:lnTo>
                    <a:pt x="2787" y="18"/>
                  </a:lnTo>
                  <a:lnTo>
                    <a:pt x="2827" y="10"/>
                  </a:lnTo>
                  <a:lnTo>
                    <a:pt x="2867" y="13"/>
                  </a:lnTo>
                  <a:lnTo>
                    <a:pt x="2908" y="7"/>
                  </a:lnTo>
                  <a:lnTo>
                    <a:pt x="2948" y="16"/>
                  </a:lnTo>
                  <a:lnTo>
                    <a:pt x="2988" y="12"/>
                  </a:lnTo>
                  <a:lnTo>
                    <a:pt x="3028" y="11"/>
                  </a:lnTo>
                  <a:lnTo>
                    <a:pt x="3069" y="11"/>
                  </a:lnTo>
                  <a:lnTo>
                    <a:pt x="3109" y="21"/>
                  </a:lnTo>
                  <a:lnTo>
                    <a:pt x="3149" y="149"/>
                  </a:lnTo>
                  <a:lnTo>
                    <a:pt x="3189" y="553"/>
                  </a:lnTo>
                  <a:lnTo>
                    <a:pt x="3229" y="1182"/>
                  </a:lnTo>
                  <a:lnTo>
                    <a:pt x="3270" y="2059"/>
                  </a:lnTo>
                  <a:lnTo>
                    <a:pt x="3310" y="2791"/>
                  </a:lnTo>
                  <a:lnTo>
                    <a:pt x="3350" y="2499"/>
                  </a:lnTo>
                  <a:lnTo>
                    <a:pt x="3390" y="1746"/>
                  </a:lnTo>
                  <a:lnTo>
                    <a:pt x="3431" y="915"/>
                  </a:lnTo>
                  <a:lnTo>
                    <a:pt x="3471" y="429"/>
                  </a:lnTo>
                  <a:lnTo>
                    <a:pt x="3511" y="137"/>
                  </a:lnTo>
                  <a:lnTo>
                    <a:pt x="3551" y="52"/>
                  </a:lnTo>
                  <a:lnTo>
                    <a:pt x="3591" y="43"/>
                  </a:lnTo>
                  <a:lnTo>
                    <a:pt x="3632" y="19"/>
                  </a:lnTo>
                  <a:lnTo>
                    <a:pt x="3672" y="40"/>
                  </a:lnTo>
                  <a:lnTo>
                    <a:pt x="3712" y="27"/>
                  </a:lnTo>
                  <a:lnTo>
                    <a:pt x="3752" y="35"/>
                  </a:lnTo>
                  <a:lnTo>
                    <a:pt x="3793" y="29"/>
                  </a:lnTo>
                  <a:lnTo>
                    <a:pt x="3833" y="56"/>
                  </a:lnTo>
                  <a:lnTo>
                    <a:pt x="3873" y="46"/>
                  </a:lnTo>
                  <a:lnTo>
                    <a:pt x="3913" y="57"/>
                  </a:lnTo>
                  <a:lnTo>
                    <a:pt x="3954" y="39"/>
                  </a:lnTo>
                  <a:lnTo>
                    <a:pt x="3994" y="36"/>
                  </a:lnTo>
                  <a:lnTo>
                    <a:pt x="4034" y="36"/>
                  </a:lnTo>
                  <a:lnTo>
                    <a:pt x="4074" y="31"/>
                  </a:lnTo>
                  <a:lnTo>
                    <a:pt x="4114" y="34"/>
                  </a:lnTo>
                  <a:lnTo>
                    <a:pt x="4155" y="39"/>
                  </a:lnTo>
                  <a:lnTo>
                    <a:pt x="4195" y="19"/>
                  </a:lnTo>
                  <a:lnTo>
                    <a:pt x="4235" y="49"/>
                  </a:lnTo>
                  <a:lnTo>
                    <a:pt x="4275" y="22"/>
                  </a:lnTo>
                  <a:lnTo>
                    <a:pt x="4316" y="49"/>
                  </a:lnTo>
                  <a:lnTo>
                    <a:pt x="4356" y="30"/>
                  </a:lnTo>
                  <a:lnTo>
                    <a:pt x="4396" y="33"/>
                  </a:lnTo>
                  <a:lnTo>
                    <a:pt x="4436" y="45"/>
                  </a:lnTo>
                  <a:lnTo>
                    <a:pt x="4476" y="6"/>
                  </a:lnTo>
                  <a:lnTo>
                    <a:pt x="4517" y="27"/>
                  </a:lnTo>
                  <a:lnTo>
                    <a:pt x="4557" y="12"/>
                  </a:lnTo>
                  <a:lnTo>
                    <a:pt x="4597" y="14"/>
                  </a:lnTo>
                  <a:lnTo>
                    <a:pt x="4637" y="20"/>
                  </a:lnTo>
                  <a:lnTo>
                    <a:pt x="4678" y="26"/>
                  </a:lnTo>
                  <a:lnTo>
                    <a:pt x="4718" y="8"/>
                  </a:lnTo>
                  <a:lnTo>
                    <a:pt x="4758" y="8"/>
                  </a:lnTo>
                  <a:lnTo>
                    <a:pt x="4798" y="21"/>
                  </a:lnTo>
                  <a:lnTo>
                    <a:pt x="4838" y="18"/>
                  </a:lnTo>
                  <a:lnTo>
                    <a:pt x="4879" y="11"/>
                  </a:lnTo>
                  <a:lnTo>
                    <a:pt x="4919" y="36"/>
                  </a:lnTo>
                  <a:lnTo>
                    <a:pt x="4959" y="10"/>
                  </a:lnTo>
                  <a:lnTo>
                    <a:pt x="4999" y="12"/>
                  </a:lnTo>
                  <a:lnTo>
                    <a:pt x="5040" y="13"/>
                  </a:lnTo>
                  <a:lnTo>
                    <a:pt x="5080" y="13"/>
                  </a:lnTo>
                  <a:lnTo>
                    <a:pt x="5120" y="16"/>
                  </a:lnTo>
                  <a:lnTo>
                    <a:pt x="5160" y="6"/>
                  </a:lnTo>
                  <a:lnTo>
                    <a:pt x="5201" y="28"/>
                  </a:lnTo>
                  <a:lnTo>
                    <a:pt x="5241" y="13"/>
                  </a:lnTo>
                  <a:lnTo>
                    <a:pt x="5281" y="24"/>
                  </a:lnTo>
                  <a:lnTo>
                    <a:pt x="5321" y="13"/>
                  </a:lnTo>
                  <a:lnTo>
                    <a:pt x="5361" y="16"/>
                  </a:lnTo>
                  <a:lnTo>
                    <a:pt x="5402" y="33"/>
                  </a:lnTo>
                  <a:lnTo>
                    <a:pt x="5442" y="5"/>
                  </a:lnTo>
                  <a:lnTo>
                    <a:pt x="5482" y="8"/>
                  </a:lnTo>
                  <a:lnTo>
                    <a:pt x="5522" y="25"/>
                  </a:lnTo>
                  <a:lnTo>
                    <a:pt x="5563" y="26"/>
                  </a:lnTo>
                  <a:lnTo>
                    <a:pt x="5603" y="20"/>
                  </a:lnTo>
                  <a:lnTo>
                    <a:pt x="5643" y="13"/>
                  </a:lnTo>
                  <a:lnTo>
                    <a:pt x="5683" y="15"/>
                  </a:lnTo>
                  <a:lnTo>
                    <a:pt x="5723" y="11"/>
                  </a:lnTo>
                  <a:lnTo>
                    <a:pt x="5764" y="8"/>
                  </a:lnTo>
                  <a:lnTo>
                    <a:pt x="5804" y="3"/>
                  </a:lnTo>
                  <a:lnTo>
                    <a:pt x="5844" y="7"/>
                  </a:lnTo>
                  <a:lnTo>
                    <a:pt x="5884" y="1"/>
                  </a:lnTo>
                  <a:lnTo>
                    <a:pt x="5925" y="16"/>
                  </a:lnTo>
                  <a:lnTo>
                    <a:pt x="5965" y="25"/>
                  </a:lnTo>
                  <a:lnTo>
                    <a:pt x="6005" y="17"/>
                  </a:lnTo>
                  <a:lnTo>
                    <a:pt x="6045" y="8"/>
                  </a:lnTo>
                  <a:lnTo>
                    <a:pt x="6086" y="9"/>
                  </a:lnTo>
                  <a:lnTo>
                    <a:pt x="6126" y="14"/>
                  </a:lnTo>
                  <a:lnTo>
                    <a:pt x="6166" y="11"/>
                  </a:lnTo>
                  <a:lnTo>
                    <a:pt x="6206" y="24"/>
                  </a:lnTo>
                  <a:lnTo>
                    <a:pt x="6246" y="3"/>
                  </a:lnTo>
                  <a:lnTo>
                    <a:pt x="6287" y="19"/>
                  </a:lnTo>
                  <a:lnTo>
                    <a:pt x="6327" y="9"/>
                  </a:lnTo>
                  <a:lnTo>
                    <a:pt x="6367" y="9"/>
                  </a:lnTo>
                  <a:lnTo>
                    <a:pt x="6407" y="22"/>
                  </a:lnTo>
                  <a:lnTo>
                    <a:pt x="6448" y="10"/>
                  </a:lnTo>
                  <a:lnTo>
                    <a:pt x="6488" y="13"/>
                  </a:lnTo>
                  <a:lnTo>
                    <a:pt x="6528" y="12"/>
                  </a:lnTo>
                  <a:lnTo>
                    <a:pt x="6568" y="6"/>
                  </a:lnTo>
                  <a:lnTo>
                    <a:pt x="6608" y="8"/>
                  </a:lnTo>
                  <a:lnTo>
                    <a:pt x="6649" y="22"/>
                  </a:lnTo>
                  <a:lnTo>
                    <a:pt x="6689" y="19"/>
                  </a:lnTo>
                  <a:lnTo>
                    <a:pt x="6729" y="12"/>
                  </a:lnTo>
                  <a:lnTo>
                    <a:pt x="6769" y="5"/>
                  </a:lnTo>
                  <a:lnTo>
                    <a:pt x="6810" y="4"/>
                  </a:lnTo>
                  <a:lnTo>
                    <a:pt x="6850" y="24"/>
                  </a:lnTo>
                  <a:lnTo>
                    <a:pt x="6890" y="24"/>
                  </a:lnTo>
                  <a:lnTo>
                    <a:pt x="6930" y="17"/>
                  </a:lnTo>
                  <a:lnTo>
                    <a:pt x="6971" y="9"/>
                  </a:lnTo>
                  <a:lnTo>
                    <a:pt x="7011" y="13"/>
                  </a:lnTo>
                  <a:lnTo>
                    <a:pt x="7051" y="5"/>
                  </a:lnTo>
                  <a:lnTo>
                    <a:pt x="7091" y="7"/>
                  </a:lnTo>
                  <a:lnTo>
                    <a:pt x="7131" y="10"/>
                  </a:lnTo>
                  <a:lnTo>
                    <a:pt x="7172" y="17"/>
                  </a:lnTo>
                  <a:lnTo>
                    <a:pt x="7212" y="11"/>
                  </a:lnTo>
                  <a:lnTo>
                    <a:pt x="7252" y="2"/>
                  </a:lnTo>
                  <a:lnTo>
                    <a:pt x="7292" y="8"/>
                  </a:lnTo>
                  <a:lnTo>
                    <a:pt x="7333" y="19"/>
                  </a:lnTo>
                  <a:lnTo>
                    <a:pt x="7373" y="8"/>
                  </a:lnTo>
                  <a:lnTo>
                    <a:pt x="7413" y="8"/>
                  </a:lnTo>
                  <a:lnTo>
                    <a:pt x="7453" y="13"/>
                  </a:lnTo>
                  <a:lnTo>
                    <a:pt x="7493" y="21"/>
                  </a:lnTo>
                  <a:lnTo>
                    <a:pt x="7534" y="10"/>
                  </a:lnTo>
                  <a:lnTo>
                    <a:pt x="7574" y="10"/>
                  </a:lnTo>
                  <a:lnTo>
                    <a:pt x="7614" y="11"/>
                  </a:lnTo>
                  <a:lnTo>
                    <a:pt x="7654" y="13"/>
                  </a:lnTo>
                  <a:lnTo>
                    <a:pt x="7695" y="12"/>
                  </a:lnTo>
                  <a:lnTo>
                    <a:pt x="7735" y="2"/>
                  </a:lnTo>
                  <a:lnTo>
                    <a:pt x="7775" y="22"/>
                  </a:lnTo>
                  <a:lnTo>
                    <a:pt x="7815" y="4"/>
                  </a:lnTo>
                  <a:lnTo>
                    <a:pt x="7856" y="12"/>
                  </a:lnTo>
                  <a:lnTo>
                    <a:pt x="7896" y="20"/>
                  </a:lnTo>
                  <a:lnTo>
                    <a:pt x="7936" y="21"/>
                  </a:lnTo>
                  <a:lnTo>
                    <a:pt x="7976" y="2"/>
                  </a:lnTo>
                  <a:lnTo>
                    <a:pt x="8016" y="3"/>
                  </a:lnTo>
                  <a:lnTo>
                    <a:pt x="8057" y="12"/>
                  </a:lnTo>
                  <a:lnTo>
                    <a:pt x="8097" y="8"/>
                  </a:lnTo>
                  <a:lnTo>
                    <a:pt x="8137" y="5"/>
                  </a:lnTo>
                  <a:lnTo>
                    <a:pt x="8177" y="8"/>
                  </a:lnTo>
                  <a:lnTo>
                    <a:pt x="8218" y="4"/>
                  </a:lnTo>
                  <a:lnTo>
                    <a:pt x="8258" y="2"/>
                  </a:lnTo>
                  <a:lnTo>
                    <a:pt x="8298" y="13"/>
                  </a:lnTo>
                  <a:lnTo>
                    <a:pt x="8338" y="14"/>
                  </a:lnTo>
                  <a:lnTo>
                    <a:pt x="8378" y="3"/>
                  </a:lnTo>
                  <a:lnTo>
                    <a:pt x="8419" y="24"/>
                  </a:lnTo>
                  <a:lnTo>
                    <a:pt x="8459" y="20"/>
                  </a:lnTo>
                  <a:lnTo>
                    <a:pt x="8499" y="24"/>
                  </a:lnTo>
                  <a:lnTo>
                    <a:pt x="8539" y="14"/>
                  </a:lnTo>
                  <a:lnTo>
                    <a:pt x="8580" y="16"/>
                  </a:lnTo>
                  <a:lnTo>
                    <a:pt x="8620" y="13"/>
                  </a:lnTo>
                  <a:lnTo>
                    <a:pt x="8660" y="11"/>
                  </a:lnTo>
                  <a:lnTo>
                    <a:pt x="8700" y="13"/>
                  </a:lnTo>
                  <a:lnTo>
                    <a:pt x="8740" y="6"/>
                  </a:lnTo>
                  <a:lnTo>
                    <a:pt x="8781" y="7"/>
                  </a:lnTo>
                  <a:lnTo>
                    <a:pt x="8821" y="12"/>
                  </a:lnTo>
                  <a:lnTo>
                    <a:pt x="8861" y="14"/>
                  </a:lnTo>
                  <a:lnTo>
                    <a:pt x="8901" y="6"/>
                  </a:lnTo>
                  <a:lnTo>
                    <a:pt x="8942" y="13"/>
                  </a:lnTo>
                  <a:lnTo>
                    <a:pt x="8982" y="12"/>
                  </a:lnTo>
                  <a:lnTo>
                    <a:pt x="9022" y="1"/>
                  </a:lnTo>
                  <a:lnTo>
                    <a:pt x="9062" y="14"/>
                  </a:lnTo>
                  <a:lnTo>
                    <a:pt x="9103" y="19"/>
                  </a:lnTo>
                  <a:lnTo>
                    <a:pt x="9143" y="6"/>
                  </a:lnTo>
                  <a:lnTo>
                    <a:pt x="9183" y="13"/>
                  </a:lnTo>
                  <a:lnTo>
                    <a:pt x="9223" y="8"/>
                  </a:lnTo>
                  <a:lnTo>
                    <a:pt x="9263" y="18"/>
                  </a:lnTo>
                  <a:lnTo>
                    <a:pt x="9304" y="4"/>
                  </a:lnTo>
                  <a:lnTo>
                    <a:pt x="9344" y="12"/>
                  </a:lnTo>
                  <a:lnTo>
                    <a:pt x="9384" y="13"/>
                  </a:lnTo>
                  <a:lnTo>
                    <a:pt x="9424" y="12"/>
                  </a:lnTo>
                  <a:lnTo>
                    <a:pt x="9465" y="11"/>
                  </a:lnTo>
                  <a:lnTo>
                    <a:pt x="9505" y="16"/>
                  </a:lnTo>
                  <a:lnTo>
                    <a:pt x="9545" y="9"/>
                  </a:lnTo>
                  <a:lnTo>
                    <a:pt x="9585" y="5"/>
                  </a:lnTo>
                  <a:lnTo>
                    <a:pt x="9625" y="7"/>
                  </a:lnTo>
                  <a:lnTo>
                    <a:pt x="9666" y="9"/>
                  </a:lnTo>
                  <a:lnTo>
                    <a:pt x="9706" y="9"/>
                  </a:lnTo>
                  <a:lnTo>
                    <a:pt x="9746" y="5"/>
                  </a:lnTo>
                  <a:lnTo>
                    <a:pt x="9778" y="2"/>
                  </a:lnTo>
                </a:path>
              </a:pathLst>
            </a:custGeom>
            <a:noFill/>
            <a:ln cap="flat" cmpd="sng" w="9525">
              <a:solidFill>
                <a:srgbClr val="7F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1070" name="Google Shape;1070;p33"/>
            <p:cNvSpPr/>
            <p:nvPr/>
          </p:nvSpPr>
          <p:spPr>
            <a:xfrm>
              <a:off x="1436" y="1573"/>
              <a:ext cx="1282" cy="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800"/>
                <a:buFont typeface="Open Sans"/>
                <a:buNone/>
              </a:pPr>
              <a:r>
                <a:rPr b="0" i="0" lang="en-US" sz="800" u="none" cap="none" strike="noStrike">
                  <a:solidFill>
                    <a:srgbClr val="00007F"/>
                  </a:solidFill>
                  <a:latin typeface="Open Sans"/>
                  <a:ea typeface="Open Sans"/>
                  <a:cs typeface="Open Sans"/>
                  <a:sym typeface="Open Sans"/>
                </a:rPr>
                <a:t>Ion 267.00 (266.70 to 267.70): 181129_08.D</a:t>
              </a:r>
              <a:endParaRPr b="0" i="0" sz="800" u="none" cap="none" strike="noStrike">
                <a:solidFill>
                  <a:schemeClr val="dk1"/>
                </a:solidFill>
                <a:latin typeface="Arial"/>
                <a:ea typeface="Arial"/>
                <a:cs typeface="Arial"/>
                <a:sym typeface="Arial"/>
              </a:endParaRPr>
            </a:p>
          </p:txBody>
        </p:sp>
        <p:sp>
          <p:nvSpPr>
            <p:cNvPr id="1071" name="Google Shape;1071;p33"/>
            <p:cNvSpPr/>
            <p:nvPr/>
          </p:nvSpPr>
          <p:spPr>
            <a:xfrm flipH="1" rot="10800000">
              <a:off x="447" y="1497"/>
              <a:ext cx="2120" cy="816"/>
            </a:xfrm>
            <a:custGeom>
              <a:rect b="b" l="l" r="r" t="t"/>
              <a:pathLst>
                <a:path extrusionOk="0" h="9972" w="9779">
                  <a:moveTo>
                    <a:pt x="0" y="21"/>
                  </a:moveTo>
                  <a:lnTo>
                    <a:pt x="12" y="30"/>
                  </a:lnTo>
                  <a:lnTo>
                    <a:pt x="53" y="6"/>
                  </a:lnTo>
                  <a:lnTo>
                    <a:pt x="93" y="13"/>
                  </a:lnTo>
                  <a:lnTo>
                    <a:pt x="133" y="2"/>
                  </a:lnTo>
                  <a:lnTo>
                    <a:pt x="173" y="9"/>
                  </a:lnTo>
                  <a:lnTo>
                    <a:pt x="213" y="7"/>
                  </a:lnTo>
                  <a:lnTo>
                    <a:pt x="254" y="13"/>
                  </a:lnTo>
                  <a:lnTo>
                    <a:pt x="294" y="2"/>
                  </a:lnTo>
                  <a:lnTo>
                    <a:pt x="334" y="18"/>
                  </a:lnTo>
                  <a:lnTo>
                    <a:pt x="374" y="6"/>
                  </a:lnTo>
                  <a:lnTo>
                    <a:pt x="415" y="12"/>
                  </a:lnTo>
                  <a:lnTo>
                    <a:pt x="455" y="0"/>
                  </a:lnTo>
                  <a:lnTo>
                    <a:pt x="495" y="12"/>
                  </a:lnTo>
                  <a:lnTo>
                    <a:pt x="535" y="30"/>
                  </a:lnTo>
                  <a:lnTo>
                    <a:pt x="576" y="28"/>
                  </a:lnTo>
                  <a:lnTo>
                    <a:pt x="616" y="16"/>
                  </a:lnTo>
                  <a:lnTo>
                    <a:pt x="656" y="12"/>
                  </a:lnTo>
                  <a:lnTo>
                    <a:pt x="696" y="17"/>
                  </a:lnTo>
                  <a:lnTo>
                    <a:pt x="736" y="14"/>
                  </a:lnTo>
                  <a:lnTo>
                    <a:pt x="777" y="25"/>
                  </a:lnTo>
                  <a:lnTo>
                    <a:pt x="817" y="15"/>
                  </a:lnTo>
                  <a:lnTo>
                    <a:pt x="857" y="8"/>
                  </a:lnTo>
                  <a:lnTo>
                    <a:pt x="897" y="11"/>
                  </a:lnTo>
                  <a:lnTo>
                    <a:pt x="938" y="13"/>
                  </a:lnTo>
                  <a:lnTo>
                    <a:pt x="978" y="14"/>
                  </a:lnTo>
                  <a:lnTo>
                    <a:pt x="1018" y="1"/>
                  </a:lnTo>
                  <a:lnTo>
                    <a:pt x="1058" y="14"/>
                  </a:lnTo>
                  <a:lnTo>
                    <a:pt x="1098" y="0"/>
                  </a:lnTo>
                  <a:lnTo>
                    <a:pt x="1139" y="9"/>
                  </a:lnTo>
                  <a:lnTo>
                    <a:pt x="1179" y="11"/>
                  </a:lnTo>
                  <a:lnTo>
                    <a:pt x="1219" y="7"/>
                  </a:lnTo>
                  <a:lnTo>
                    <a:pt x="1259" y="8"/>
                  </a:lnTo>
                  <a:lnTo>
                    <a:pt x="1300" y="1"/>
                  </a:lnTo>
                  <a:lnTo>
                    <a:pt x="1340" y="11"/>
                  </a:lnTo>
                  <a:lnTo>
                    <a:pt x="1380" y="5"/>
                  </a:lnTo>
                  <a:lnTo>
                    <a:pt x="1420" y="9"/>
                  </a:lnTo>
                  <a:lnTo>
                    <a:pt x="1461" y="2"/>
                  </a:lnTo>
                  <a:lnTo>
                    <a:pt x="1501" y="10"/>
                  </a:lnTo>
                  <a:lnTo>
                    <a:pt x="1541" y="30"/>
                  </a:lnTo>
                  <a:lnTo>
                    <a:pt x="1581" y="8"/>
                  </a:lnTo>
                  <a:lnTo>
                    <a:pt x="1621" y="2"/>
                  </a:lnTo>
                  <a:lnTo>
                    <a:pt x="1662" y="11"/>
                  </a:lnTo>
                  <a:lnTo>
                    <a:pt x="1702" y="3"/>
                  </a:lnTo>
                  <a:lnTo>
                    <a:pt x="1742" y="12"/>
                  </a:lnTo>
                  <a:lnTo>
                    <a:pt x="1782" y="8"/>
                  </a:lnTo>
                  <a:lnTo>
                    <a:pt x="1823" y="12"/>
                  </a:lnTo>
                  <a:lnTo>
                    <a:pt x="1863" y="10"/>
                  </a:lnTo>
                  <a:lnTo>
                    <a:pt x="1903" y="18"/>
                  </a:lnTo>
                  <a:lnTo>
                    <a:pt x="1943" y="13"/>
                  </a:lnTo>
                  <a:lnTo>
                    <a:pt x="1983" y="9"/>
                  </a:lnTo>
                  <a:lnTo>
                    <a:pt x="2024" y="1"/>
                  </a:lnTo>
                  <a:lnTo>
                    <a:pt x="2064" y="27"/>
                  </a:lnTo>
                  <a:lnTo>
                    <a:pt x="2104" y="12"/>
                  </a:lnTo>
                  <a:lnTo>
                    <a:pt x="2144" y="10"/>
                  </a:lnTo>
                  <a:lnTo>
                    <a:pt x="2185" y="7"/>
                  </a:lnTo>
                  <a:lnTo>
                    <a:pt x="2225" y="0"/>
                  </a:lnTo>
                  <a:lnTo>
                    <a:pt x="2265" y="12"/>
                  </a:lnTo>
                  <a:lnTo>
                    <a:pt x="2305" y="7"/>
                  </a:lnTo>
                  <a:lnTo>
                    <a:pt x="2345" y="5"/>
                  </a:lnTo>
                  <a:lnTo>
                    <a:pt x="2386" y="12"/>
                  </a:lnTo>
                  <a:lnTo>
                    <a:pt x="2426" y="2"/>
                  </a:lnTo>
                  <a:lnTo>
                    <a:pt x="2466" y="1"/>
                  </a:lnTo>
                  <a:lnTo>
                    <a:pt x="2506" y="16"/>
                  </a:lnTo>
                  <a:lnTo>
                    <a:pt x="2547" y="11"/>
                  </a:lnTo>
                  <a:lnTo>
                    <a:pt x="2587" y="3"/>
                  </a:lnTo>
                  <a:lnTo>
                    <a:pt x="2627" y="4"/>
                  </a:lnTo>
                  <a:lnTo>
                    <a:pt x="2667" y="19"/>
                  </a:lnTo>
                  <a:lnTo>
                    <a:pt x="2708" y="13"/>
                  </a:lnTo>
                  <a:lnTo>
                    <a:pt x="2748" y="13"/>
                  </a:lnTo>
                  <a:lnTo>
                    <a:pt x="2788" y="4"/>
                  </a:lnTo>
                  <a:lnTo>
                    <a:pt x="2828" y="9"/>
                  </a:lnTo>
                  <a:lnTo>
                    <a:pt x="2868" y="14"/>
                  </a:lnTo>
                  <a:lnTo>
                    <a:pt x="2909" y="9"/>
                  </a:lnTo>
                  <a:lnTo>
                    <a:pt x="2949" y="12"/>
                  </a:lnTo>
                  <a:lnTo>
                    <a:pt x="2989" y="17"/>
                  </a:lnTo>
                  <a:lnTo>
                    <a:pt x="3029" y="19"/>
                  </a:lnTo>
                  <a:lnTo>
                    <a:pt x="3070" y="48"/>
                  </a:lnTo>
                  <a:lnTo>
                    <a:pt x="3110" y="185"/>
                  </a:lnTo>
                  <a:lnTo>
                    <a:pt x="3150" y="776"/>
                  </a:lnTo>
                  <a:lnTo>
                    <a:pt x="3190" y="2599"/>
                  </a:lnTo>
                  <a:lnTo>
                    <a:pt x="3230" y="5433"/>
                  </a:lnTo>
                  <a:lnTo>
                    <a:pt x="3271" y="8248"/>
                  </a:lnTo>
                  <a:lnTo>
                    <a:pt x="3311" y="9972"/>
                  </a:lnTo>
                  <a:lnTo>
                    <a:pt x="3351" y="8656"/>
                  </a:lnTo>
                  <a:lnTo>
                    <a:pt x="3391" y="5362"/>
                  </a:lnTo>
                  <a:lnTo>
                    <a:pt x="3432" y="2579"/>
                  </a:lnTo>
                  <a:lnTo>
                    <a:pt x="3472" y="960"/>
                  </a:lnTo>
                  <a:lnTo>
                    <a:pt x="3512" y="370"/>
                  </a:lnTo>
                  <a:lnTo>
                    <a:pt x="3552" y="194"/>
                  </a:lnTo>
                  <a:lnTo>
                    <a:pt x="3593" y="183"/>
                  </a:lnTo>
                  <a:lnTo>
                    <a:pt x="3633" y="127"/>
                  </a:lnTo>
                  <a:lnTo>
                    <a:pt x="3673" y="116"/>
                  </a:lnTo>
                  <a:lnTo>
                    <a:pt x="3713" y="125"/>
                  </a:lnTo>
                  <a:lnTo>
                    <a:pt x="3753" y="169"/>
                  </a:lnTo>
                  <a:lnTo>
                    <a:pt x="3794" y="103"/>
                  </a:lnTo>
                  <a:lnTo>
                    <a:pt x="3834" y="127"/>
                  </a:lnTo>
                  <a:lnTo>
                    <a:pt x="3874" y="100"/>
                  </a:lnTo>
                  <a:lnTo>
                    <a:pt x="3914" y="133"/>
                  </a:lnTo>
                  <a:lnTo>
                    <a:pt x="3955" y="95"/>
                  </a:lnTo>
                  <a:lnTo>
                    <a:pt x="3995" y="94"/>
                  </a:lnTo>
                  <a:lnTo>
                    <a:pt x="4035" y="110"/>
                  </a:lnTo>
                  <a:lnTo>
                    <a:pt x="4075" y="104"/>
                  </a:lnTo>
                  <a:lnTo>
                    <a:pt x="4115" y="101"/>
                  </a:lnTo>
                  <a:lnTo>
                    <a:pt x="4156" y="59"/>
                  </a:lnTo>
                  <a:lnTo>
                    <a:pt x="4196" y="57"/>
                  </a:lnTo>
                  <a:lnTo>
                    <a:pt x="4236" y="70"/>
                  </a:lnTo>
                  <a:lnTo>
                    <a:pt x="4276" y="59"/>
                  </a:lnTo>
                  <a:lnTo>
                    <a:pt x="4317" y="41"/>
                  </a:lnTo>
                  <a:lnTo>
                    <a:pt x="4357" y="75"/>
                  </a:lnTo>
                  <a:lnTo>
                    <a:pt x="4397" y="52"/>
                  </a:lnTo>
                  <a:lnTo>
                    <a:pt x="4437" y="63"/>
                  </a:lnTo>
                  <a:lnTo>
                    <a:pt x="4478" y="46"/>
                  </a:lnTo>
                  <a:lnTo>
                    <a:pt x="4518" y="68"/>
                  </a:lnTo>
                  <a:lnTo>
                    <a:pt x="4558" y="29"/>
                  </a:lnTo>
                  <a:lnTo>
                    <a:pt x="4598" y="44"/>
                  </a:lnTo>
                  <a:lnTo>
                    <a:pt x="4638" y="40"/>
                  </a:lnTo>
                  <a:lnTo>
                    <a:pt x="4679" y="48"/>
                  </a:lnTo>
                  <a:lnTo>
                    <a:pt x="4719" y="38"/>
                  </a:lnTo>
                  <a:lnTo>
                    <a:pt x="4759" y="31"/>
                  </a:lnTo>
                  <a:lnTo>
                    <a:pt x="4799" y="62"/>
                  </a:lnTo>
                  <a:lnTo>
                    <a:pt x="4840" y="43"/>
                  </a:lnTo>
                  <a:lnTo>
                    <a:pt x="4880" y="43"/>
                  </a:lnTo>
                  <a:lnTo>
                    <a:pt x="4920" y="27"/>
                  </a:lnTo>
                  <a:lnTo>
                    <a:pt x="4960" y="43"/>
                  </a:lnTo>
                  <a:lnTo>
                    <a:pt x="5000" y="30"/>
                  </a:lnTo>
                  <a:lnTo>
                    <a:pt x="5041" y="44"/>
                  </a:lnTo>
                  <a:lnTo>
                    <a:pt x="5081" y="55"/>
                  </a:lnTo>
                  <a:lnTo>
                    <a:pt x="5121" y="30"/>
                  </a:lnTo>
                  <a:lnTo>
                    <a:pt x="5161" y="34"/>
                  </a:lnTo>
                  <a:lnTo>
                    <a:pt x="5202" y="46"/>
                  </a:lnTo>
                  <a:lnTo>
                    <a:pt x="5242" y="28"/>
                  </a:lnTo>
                  <a:lnTo>
                    <a:pt x="5282" y="24"/>
                  </a:lnTo>
                  <a:lnTo>
                    <a:pt x="5322" y="36"/>
                  </a:lnTo>
                  <a:lnTo>
                    <a:pt x="5363" y="21"/>
                  </a:lnTo>
                  <a:lnTo>
                    <a:pt x="5403" y="30"/>
                  </a:lnTo>
                  <a:lnTo>
                    <a:pt x="5443" y="12"/>
                  </a:lnTo>
                  <a:lnTo>
                    <a:pt x="5483" y="20"/>
                  </a:lnTo>
                  <a:lnTo>
                    <a:pt x="5523" y="16"/>
                  </a:lnTo>
                  <a:lnTo>
                    <a:pt x="5564" y="31"/>
                  </a:lnTo>
                  <a:lnTo>
                    <a:pt x="5604" y="24"/>
                  </a:lnTo>
                  <a:lnTo>
                    <a:pt x="5644" y="12"/>
                  </a:lnTo>
                  <a:lnTo>
                    <a:pt x="5684" y="40"/>
                  </a:lnTo>
                  <a:lnTo>
                    <a:pt x="5725" y="57"/>
                  </a:lnTo>
                  <a:lnTo>
                    <a:pt x="5765" y="19"/>
                  </a:lnTo>
                  <a:lnTo>
                    <a:pt x="5805" y="23"/>
                  </a:lnTo>
                  <a:lnTo>
                    <a:pt x="5845" y="10"/>
                  </a:lnTo>
                  <a:lnTo>
                    <a:pt x="5885" y="14"/>
                  </a:lnTo>
                  <a:lnTo>
                    <a:pt x="5926" y="27"/>
                  </a:lnTo>
                  <a:lnTo>
                    <a:pt x="5966" y="26"/>
                  </a:lnTo>
                  <a:lnTo>
                    <a:pt x="6006" y="12"/>
                  </a:lnTo>
                  <a:lnTo>
                    <a:pt x="6046" y="29"/>
                  </a:lnTo>
                  <a:lnTo>
                    <a:pt x="6087" y="35"/>
                  </a:lnTo>
                  <a:lnTo>
                    <a:pt x="6127" y="13"/>
                  </a:lnTo>
                  <a:lnTo>
                    <a:pt x="6167" y="24"/>
                  </a:lnTo>
                  <a:lnTo>
                    <a:pt x="6207" y="20"/>
                  </a:lnTo>
                  <a:lnTo>
                    <a:pt x="6247" y="31"/>
                  </a:lnTo>
                  <a:lnTo>
                    <a:pt x="6288" y="10"/>
                  </a:lnTo>
                  <a:lnTo>
                    <a:pt x="6328" y="34"/>
                  </a:lnTo>
                  <a:lnTo>
                    <a:pt x="6368" y="24"/>
                  </a:lnTo>
                  <a:lnTo>
                    <a:pt x="6408" y="22"/>
                  </a:lnTo>
                  <a:lnTo>
                    <a:pt x="6449" y="8"/>
                  </a:lnTo>
                  <a:lnTo>
                    <a:pt x="6489" y="56"/>
                  </a:lnTo>
                  <a:lnTo>
                    <a:pt x="6529" y="16"/>
                  </a:lnTo>
                  <a:lnTo>
                    <a:pt x="6569" y="0"/>
                  </a:lnTo>
                  <a:lnTo>
                    <a:pt x="6610" y="0"/>
                  </a:lnTo>
                  <a:lnTo>
                    <a:pt x="6650" y="12"/>
                  </a:lnTo>
                  <a:lnTo>
                    <a:pt x="6690" y="14"/>
                  </a:lnTo>
                  <a:lnTo>
                    <a:pt x="6730" y="7"/>
                  </a:lnTo>
                  <a:lnTo>
                    <a:pt x="6770" y="11"/>
                  </a:lnTo>
                  <a:lnTo>
                    <a:pt x="6811" y="23"/>
                  </a:lnTo>
                  <a:lnTo>
                    <a:pt x="6851" y="19"/>
                  </a:lnTo>
                  <a:lnTo>
                    <a:pt x="6891" y="13"/>
                  </a:lnTo>
                  <a:lnTo>
                    <a:pt x="6931" y="9"/>
                  </a:lnTo>
                  <a:lnTo>
                    <a:pt x="6972" y="14"/>
                  </a:lnTo>
                  <a:lnTo>
                    <a:pt x="7012" y="22"/>
                  </a:lnTo>
                  <a:lnTo>
                    <a:pt x="7052" y="14"/>
                  </a:lnTo>
                  <a:lnTo>
                    <a:pt x="7092" y="12"/>
                  </a:lnTo>
                  <a:lnTo>
                    <a:pt x="7132" y="11"/>
                  </a:lnTo>
                  <a:lnTo>
                    <a:pt x="7173" y="19"/>
                  </a:lnTo>
                  <a:lnTo>
                    <a:pt x="7213" y="22"/>
                  </a:lnTo>
                  <a:lnTo>
                    <a:pt x="7253" y="26"/>
                  </a:lnTo>
                  <a:lnTo>
                    <a:pt x="7293" y="20"/>
                  </a:lnTo>
                  <a:lnTo>
                    <a:pt x="7334" y="25"/>
                  </a:lnTo>
                  <a:lnTo>
                    <a:pt x="7374" y="9"/>
                  </a:lnTo>
                  <a:lnTo>
                    <a:pt x="7414" y="27"/>
                  </a:lnTo>
                  <a:lnTo>
                    <a:pt x="7454" y="4"/>
                  </a:lnTo>
                  <a:lnTo>
                    <a:pt x="7495" y="11"/>
                  </a:lnTo>
                  <a:lnTo>
                    <a:pt x="7535" y="15"/>
                  </a:lnTo>
                  <a:lnTo>
                    <a:pt x="7575" y="5"/>
                  </a:lnTo>
                  <a:lnTo>
                    <a:pt x="7615" y="37"/>
                  </a:lnTo>
                  <a:lnTo>
                    <a:pt x="7655" y="19"/>
                  </a:lnTo>
                  <a:lnTo>
                    <a:pt x="7696" y="6"/>
                  </a:lnTo>
                  <a:lnTo>
                    <a:pt x="7736" y="14"/>
                  </a:lnTo>
                  <a:lnTo>
                    <a:pt x="7776" y="11"/>
                  </a:lnTo>
                  <a:lnTo>
                    <a:pt x="7816" y="14"/>
                  </a:lnTo>
                  <a:lnTo>
                    <a:pt x="7857" y="14"/>
                  </a:lnTo>
                  <a:lnTo>
                    <a:pt x="7897" y="26"/>
                  </a:lnTo>
                  <a:lnTo>
                    <a:pt x="7937" y="17"/>
                  </a:lnTo>
                  <a:lnTo>
                    <a:pt x="7977" y="6"/>
                  </a:lnTo>
                  <a:lnTo>
                    <a:pt x="8017" y="10"/>
                  </a:lnTo>
                  <a:lnTo>
                    <a:pt x="8058" y="12"/>
                  </a:lnTo>
                  <a:lnTo>
                    <a:pt x="8098" y="16"/>
                  </a:lnTo>
                  <a:lnTo>
                    <a:pt x="8138" y="10"/>
                  </a:lnTo>
                  <a:lnTo>
                    <a:pt x="8178" y="19"/>
                  </a:lnTo>
                  <a:lnTo>
                    <a:pt x="8219" y="12"/>
                  </a:lnTo>
                  <a:lnTo>
                    <a:pt x="8259" y="9"/>
                  </a:lnTo>
                  <a:lnTo>
                    <a:pt x="8299" y="12"/>
                  </a:lnTo>
                  <a:lnTo>
                    <a:pt x="8339" y="37"/>
                  </a:lnTo>
                  <a:lnTo>
                    <a:pt x="8380" y="32"/>
                  </a:lnTo>
                  <a:lnTo>
                    <a:pt x="8420" y="9"/>
                  </a:lnTo>
                  <a:lnTo>
                    <a:pt x="8460" y="30"/>
                  </a:lnTo>
                  <a:lnTo>
                    <a:pt x="8500" y="18"/>
                  </a:lnTo>
                  <a:lnTo>
                    <a:pt x="8540" y="8"/>
                  </a:lnTo>
                  <a:lnTo>
                    <a:pt x="8581" y="21"/>
                  </a:lnTo>
                  <a:lnTo>
                    <a:pt x="8621" y="15"/>
                  </a:lnTo>
                  <a:lnTo>
                    <a:pt x="8661" y="14"/>
                  </a:lnTo>
                  <a:lnTo>
                    <a:pt x="8701" y="24"/>
                  </a:lnTo>
                  <a:lnTo>
                    <a:pt x="8742" y="29"/>
                  </a:lnTo>
                  <a:lnTo>
                    <a:pt x="8782" y="3"/>
                  </a:lnTo>
                  <a:lnTo>
                    <a:pt x="8822" y="0"/>
                  </a:lnTo>
                  <a:lnTo>
                    <a:pt x="8862" y="29"/>
                  </a:lnTo>
                  <a:lnTo>
                    <a:pt x="8902" y="14"/>
                  </a:lnTo>
                  <a:lnTo>
                    <a:pt x="8943" y="6"/>
                  </a:lnTo>
                  <a:lnTo>
                    <a:pt x="8983" y="15"/>
                  </a:lnTo>
                  <a:lnTo>
                    <a:pt x="9023" y="22"/>
                  </a:lnTo>
                  <a:lnTo>
                    <a:pt x="9063" y="18"/>
                  </a:lnTo>
                  <a:lnTo>
                    <a:pt x="9104" y="8"/>
                  </a:lnTo>
                  <a:lnTo>
                    <a:pt x="9144" y="7"/>
                  </a:lnTo>
                  <a:lnTo>
                    <a:pt x="9184" y="11"/>
                  </a:lnTo>
                  <a:lnTo>
                    <a:pt x="9224" y="0"/>
                  </a:lnTo>
                  <a:lnTo>
                    <a:pt x="9265" y="10"/>
                  </a:lnTo>
                  <a:lnTo>
                    <a:pt x="9305" y="7"/>
                  </a:lnTo>
                  <a:lnTo>
                    <a:pt x="9345" y="25"/>
                  </a:lnTo>
                  <a:lnTo>
                    <a:pt x="9385" y="8"/>
                  </a:lnTo>
                  <a:lnTo>
                    <a:pt x="9425" y="10"/>
                  </a:lnTo>
                  <a:lnTo>
                    <a:pt x="9466" y="15"/>
                  </a:lnTo>
                  <a:lnTo>
                    <a:pt x="9506" y="6"/>
                  </a:lnTo>
                  <a:lnTo>
                    <a:pt x="9546" y="12"/>
                  </a:lnTo>
                  <a:lnTo>
                    <a:pt x="9586" y="15"/>
                  </a:lnTo>
                  <a:lnTo>
                    <a:pt x="9627" y="15"/>
                  </a:lnTo>
                  <a:lnTo>
                    <a:pt x="9667" y="21"/>
                  </a:lnTo>
                  <a:lnTo>
                    <a:pt x="9707" y="29"/>
                  </a:lnTo>
                  <a:lnTo>
                    <a:pt x="9747" y="3"/>
                  </a:lnTo>
                  <a:lnTo>
                    <a:pt x="9779" y="11"/>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grpSp>
      <p:graphicFrame>
        <p:nvGraphicFramePr>
          <p:cNvPr id="1072" name="Google Shape;1072;p33"/>
          <p:cNvGraphicFramePr/>
          <p:nvPr/>
        </p:nvGraphicFramePr>
        <p:xfrm>
          <a:off x="6993461" y="3877161"/>
          <a:ext cx="3000000" cy="3000000"/>
        </p:xfrm>
        <a:graphic>
          <a:graphicData uri="http://schemas.openxmlformats.org/drawingml/2006/table">
            <a:tbl>
              <a:tblPr bandRow="1" firstRow="1">
                <a:noFill/>
                <a:tableStyleId>{664A33BD-E8A6-4162-A92F-8D91A45974EE}</a:tableStyleId>
              </a:tblPr>
              <a:tblGrid>
                <a:gridCol w="522025"/>
                <a:gridCol w="1126050"/>
              </a:tblGrid>
              <a:tr h="152050">
                <a:tc>
                  <a:txBody>
                    <a:bodyPr/>
                    <a:lstStyle/>
                    <a:p>
                      <a:pPr indent="0" lvl="0" marL="0" marR="0" rtl="0" algn="l">
                        <a:lnSpc>
                          <a:spcPct val="100000"/>
                        </a:lnSpc>
                        <a:spcBef>
                          <a:spcPts val="0"/>
                        </a:spcBef>
                        <a:spcAft>
                          <a:spcPts val="0"/>
                        </a:spcAft>
                        <a:buClr>
                          <a:schemeClr val="dk1"/>
                        </a:buClr>
                        <a:buSzPts val="900"/>
                        <a:buFont typeface="Arial"/>
                        <a:buNone/>
                      </a:pPr>
                      <a:r>
                        <a:rPr b="0" lang="en-US" sz="900" u="none" cap="none" strike="noStrike">
                          <a:solidFill>
                            <a:schemeClr val="dk1"/>
                          </a:solidFill>
                          <a:latin typeface="Arial"/>
                          <a:ea typeface="Arial"/>
                          <a:cs typeface="Arial"/>
                          <a:sym typeface="Arial"/>
                        </a:rPr>
                        <a:t>Color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lang="en-US" sz="900" u="none" cap="none" strike="noStrike">
                          <a:solidFill>
                            <a:schemeClr val="dk1"/>
                          </a:solidFill>
                          <a:latin typeface="Arial"/>
                          <a:ea typeface="Arial"/>
                          <a:cs typeface="Arial"/>
                          <a:sym typeface="Arial"/>
                        </a:rPr>
                        <a:t>Triiodomethane (ppb)</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1</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70C0"/>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3399"/>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10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CCC00"/>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25</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600">
                <a:tc>
                  <a:txBody>
                    <a:bodyPr/>
                    <a:lstStyle/>
                    <a:p>
                      <a:pPr indent="0" lvl="0" marL="0" marR="0" rtl="0" algn="l">
                        <a:spcBef>
                          <a:spcPts val="0"/>
                        </a:spcBef>
                        <a:spcAft>
                          <a:spcPts val="0"/>
                        </a:spcAft>
                        <a:buNone/>
                      </a:pPr>
                      <a:r>
                        <a:t/>
                      </a:r>
                      <a:endParaRPr b="0" sz="9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0099"/>
                    </a:solidFill>
                  </a:tcPr>
                </a:tc>
                <a:tc>
                  <a:txBody>
                    <a:bodyPr/>
                    <a:lstStyle/>
                    <a:p>
                      <a:pPr indent="0" lvl="0" marL="0" marR="0" rtl="0" algn="l">
                        <a:spcBef>
                          <a:spcPts val="0"/>
                        </a:spcBef>
                        <a:spcAft>
                          <a:spcPts val="0"/>
                        </a:spcAft>
                        <a:buNone/>
                      </a:pPr>
                      <a:r>
                        <a:rPr b="0" lang="en-US" sz="900">
                          <a:solidFill>
                            <a:schemeClr val="dk1"/>
                          </a:solidFill>
                          <a:latin typeface="Arial"/>
                          <a:ea typeface="Arial"/>
                          <a:cs typeface="Arial"/>
                          <a:sym typeface="Arial"/>
                        </a:rPr>
                        <a:t>100</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073" name="Google Shape;1073;p33"/>
          <p:cNvPicPr preferRelativeResize="0"/>
          <p:nvPr/>
        </p:nvPicPr>
        <p:blipFill rotWithShape="1">
          <a:blip r:embed="rId4">
            <a:alphaModFix/>
          </a:blip>
          <a:srcRect b="0" l="0" r="0" t="0"/>
          <a:stretch/>
        </p:blipFill>
        <p:spPr>
          <a:xfrm>
            <a:off x="1581607" y="3034461"/>
            <a:ext cx="3476510" cy="2836817"/>
          </a:xfrm>
          <a:prstGeom prst="rect">
            <a:avLst/>
          </a:prstGeom>
          <a:noFill/>
          <a:ln>
            <a:noFill/>
          </a:ln>
        </p:spPr>
      </p:pic>
      <p:pic>
        <p:nvPicPr>
          <p:cNvPr descr="Image result for triiodomethane" id="1074" name="Google Shape;1074;p33"/>
          <p:cNvPicPr preferRelativeResize="0"/>
          <p:nvPr/>
        </p:nvPicPr>
        <p:blipFill rotWithShape="1">
          <a:blip r:embed="rId5">
            <a:alphaModFix/>
          </a:blip>
          <a:srcRect b="0" l="0" r="0" t="0"/>
          <a:stretch/>
        </p:blipFill>
        <p:spPr>
          <a:xfrm>
            <a:off x="6565056" y="3937881"/>
            <a:ext cx="3533776" cy="1625537"/>
          </a:xfrm>
          <a:prstGeom prst="rect">
            <a:avLst/>
          </a:prstGeom>
          <a:noFill/>
          <a:ln>
            <a:noFill/>
          </a:ln>
        </p:spPr>
      </p:pic>
      <p:pic>
        <p:nvPicPr>
          <p:cNvPr descr="Drink more water will help you have a super summer" id="1075" name="Google Shape;1075;p33"/>
          <p:cNvPicPr preferRelativeResize="0"/>
          <p:nvPr/>
        </p:nvPicPr>
        <p:blipFill rotWithShape="1">
          <a:blip r:embed="rId6">
            <a:alphaModFix amt="20000"/>
          </a:blip>
          <a:srcRect b="0" l="0" r="1872" t="0"/>
          <a:stretch/>
        </p:blipFill>
        <p:spPr>
          <a:xfrm>
            <a:off x="7300403" y="1934146"/>
            <a:ext cx="5445872" cy="37788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82" name="Google Shape;1082;p34"/>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1083" name="Google Shape;1083;p34"/>
          <p:cNvSpPr txBox="1"/>
          <p:nvPr/>
        </p:nvSpPr>
        <p:spPr>
          <a:xfrm>
            <a:off x="1581607" y="136525"/>
            <a:ext cx="7636747" cy="8072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a:t>
            </a:r>
            <a:br>
              <a:rPr b="1" lang="en-US" sz="2800">
                <a:solidFill>
                  <a:schemeClr val="dk1"/>
                </a:solidFill>
                <a:latin typeface="Play"/>
                <a:ea typeface="Play"/>
                <a:cs typeface="Play"/>
                <a:sym typeface="Play"/>
              </a:rPr>
            </a:br>
            <a:r>
              <a:rPr b="1" lang="en-US" sz="2800">
                <a:solidFill>
                  <a:schemeClr val="dk1"/>
                </a:solidFill>
                <a:latin typeface="Play"/>
                <a:ea typeface="Play"/>
                <a:cs typeface="Play"/>
                <a:sym typeface="Play"/>
              </a:rPr>
              <a:t>Disinfection By-Products in Water</a:t>
            </a:r>
            <a:endParaRPr b="1" sz="2800">
              <a:solidFill>
                <a:schemeClr val="dk1"/>
              </a:solidFill>
              <a:latin typeface="Play"/>
              <a:ea typeface="Play"/>
              <a:cs typeface="Play"/>
              <a:sym typeface="Play"/>
            </a:endParaRPr>
          </a:p>
        </p:txBody>
      </p:sp>
      <p:pic>
        <p:nvPicPr>
          <p:cNvPr descr="Drink more water will help you have a super summer" id="1084" name="Google Shape;1084;p34"/>
          <p:cNvPicPr preferRelativeResize="0"/>
          <p:nvPr/>
        </p:nvPicPr>
        <p:blipFill rotWithShape="1">
          <a:blip r:embed="rId4">
            <a:alphaModFix amt="20000"/>
          </a:blip>
          <a:srcRect b="0" l="0" r="1872" t="0"/>
          <a:stretch/>
        </p:blipFill>
        <p:spPr>
          <a:xfrm>
            <a:off x="7463228" y="-349835"/>
            <a:ext cx="5445872" cy="3778835"/>
          </a:xfrm>
          <a:prstGeom prst="rect">
            <a:avLst/>
          </a:prstGeom>
          <a:noFill/>
          <a:ln>
            <a:noFill/>
          </a:ln>
        </p:spPr>
      </p:pic>
      <p:pic>
        <p:nvPicPr>
          <p:cNvPr id="1085" name="Google Shape;1085;p34"/>
          <p:cNvPicPr preferRelativeResize="0"/>
          <p:nvPr/>
        </p:nvPicPr>
        <p:blipFill rotWithShape="1">
          <a:blip r:embed="rId5">
            <a:alphaModFix/>
          </a:blip>
          <a:srcRect b="0" l="0" r="0" t="0"/>
          <a:stretch/>
        </p:blipFill>
        <p:spPr>
          <a:xfrm>
            <a:off x="1481552" y="1205352"/>
            <a:ext cx="3737109" cy="5094964"/>
          </a:xfrm>
          <a:prstGeom prst="rect">
            <a:avLst/>
          </a:prstGeom>
          <a:noFill/>
          <a:ln>
            <a:noFill/>
          </a:ln>
        </p:spPr>
      </p:pic>
      <p:pic>
        <p:nvPicPr>
          <p:cNvPr id="1086" name="Google Shape;1086;p34"/>
          <p:cNvPicPr preferRelativeResize="0"/>
          <p:nvPr/>
        </p:nvPicPr>
        <p:blipFill rotWithShape="1">
          <a:blip r:embed="rId6">
            <a:alphaModFix/>
          </a:blip>
          <a:srcRect b="0" l="0" r="0" t="0"/>
          <a:stretch/>
        </p:blipFill>
        <p:spPr>
          <a:xfrm>
            <a:off x="5763573" y="851231"/>
            <a:ext cx="4914759" cy="5254880"/>
          </a:xfrm>
          <a:prstGeom prst="rect">
            <a:avLst/>
          </a:prstGeom>
          <a:noFill/>
          <a:ln>
            <a:noFill/>
          </a:ln>
        </p:spPr>
      </p:pic>
      <p:sp>
        <p:nvSpPr>
          <p:cNvPr id="1087" name="Google Shape;1087;p34"/>
          <p:cNvSpPr/>
          <p:nvPr/>
        </p:nvSpPr>
        <p:spPr>
          <a:xfrm>
            <a:off x="5591432" y="1802798"/>
            <a:ext cx="2917723" cy="1257032"/>
          </a:xfrm>
          <a:prstGeom prst="ellipse">
            <a:avLst/>
          </a:prstGeom>
          <a:noFill/>
          <a:ln cap="flat" cmpd="sng" w="2857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88" name="Google Shape;1088;p34"/>
          <p:cNvPicPr preferRelativeResize="0"/>
          <p:nvPr/>
        </p:nvPicPr>
        <p:blipFill rotWithShape="1">
          <a:blip r:embed="rId7">
            <a:alphaModFix/>
          </a:blip>
          <a:srcRect b="0" l="0" r="0" t="0"/>
          <a:stretch/>
        </p:blipFill>
        <p:spPr>
          <a:xfrm>
            <a:off x="6190105" y="4514111"/>
            <a:ext cx="5964803" cy="1726284"/>
          </a:xfrm>
          <a:prstGeom prst="rect">
            <a:avLst/>
          </a:prstGeom>
          <a:noFill/>
          <a:ln>
            <a:noFill/>
          </a:ln>
        </p:spPr>
      </p:pic>
      <p:pic>
        <p:nvPicPr>
          <p:cNvPr id="1089" name="Google Shape;1089;p34"/>
          <p:cNvPicPr preferRelativeResize="0"/>
          <p:nvPr/>
        </p:nvPicPr>
        <p:blipFill rotWithShape="1">
          <a:blip r:embed="rId8">
            <a:alphaModFix/>
          </a:blip>
          <a:srcRect b="0" l="0" r="0" t="0"/>
          <a:stretch/>
        </p:blipFill>
        <p:spPr>
          <a:xfrm>
            <a:off x="6041127" y="4453588"/>
            <a:ext cx="4499188" cy="18447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96" name="Google Shape;1096;p35"/>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1097" name="Google Shape;1097;p35"/>
          <p:cNvSpPr txBox="1"/>
          <p:nvPr/>
        </p:nvSpPr>
        <p:spPr>
          <a:xfrm>
            <a:off x="1690521" y="164986"/>
            <a:ext cx="989229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a:t>
            </a:r>
            <a:br>
              <a:rPr b="1" lang="en-US" sz="2800">
                <a:solidFill>
                  <a:schemeClr val="dk1"/>
                </a:solidFill>
                <a:latin typeface="Play"/>
                <a:ea typeface="Play"/>
                <a:cs typeface="Play"/>
                <a:sym typeface="Play"/>
              </a:rPr>
            </a:br>
            <a:r>
              <a:rPr b="1" lang="en-US" sz="2400">
                <a:solidFill>
                  <a:schemeClr val="dk1"/>
                </a:solidFill>
                <a:latin typeface="Play"/>
                <a:ea typeface="Play"/>
                <a:cs typeface="Play"/>
                <a:sym typeface="Play"/>
              </a:rPr>
              <a:t>Disinfectant By-Product Simi Valley Tap and Groundwater Spike Recovery</a:t>
            </a:r>
            <a:endParaRPr b="1" sz="2400">
              <a:solidFill>
                <a:schemeClr val="dk1"/>
              </a:solidFill>
              <a:latin typeface="Play"/>
              <a:ea typeface="Play"/>
              <a:cs typeface="Play"/>
              <a:sym typeface="Play"/>
            </a:endParaRPr>
          </a:p>
        </p:txBody>
      </p:sp>
      <p:graphicFrame>
        <p:nvGraphicFramePr>
          <p:cNvPr id="1098" name="Google Shape;1098;p35"/>
          <p:cNvGraphicFramePr/>
          <p:nvPr/>
        </p:nvGraphicFramePr>
        <p:xfrm>
          <a:off x="1690521" y="1057898"/>
          <a:ext cx="3000000" cy="3000000"/>
        </p:xfrm>
        <a:graphic>
          <a:graphicData uri="http://schemas.openxmlformats.org/drawingml/2006/table">
            <a:tbl>
              <a:tblPr>
                <a:noFill/>
                <a:tableStyleId>{32A81B66-CE9A-47F7-AC03-E0DD65DCF051}</a:tableStyleId>
              </a:tblPr>
              <a:tblGrid>
                <a:gridCol w="1922300"/>
                <a:gridCol w="1022000"/>
                <a:gridCol w="1688625"/>
                <a:gridCol w="1177050"/>
                <a:gridCol w="1957625"/>
              </a:tblGrid>
              <a:tr h="174925">
                <a:tc gridSpan="5">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DBP Spike Recovery Results (ppb)</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hMerge="1"/>
                <a:tc hMerge="1"/>
                <a:tc hMerge="1"/>
                <a:tc hMerge="1"/>
              </a:tr>
              <a:tr h="174925">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Analyte</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Tap Water</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Tap Water + 50 ppb</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Groundwater</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Groundwater + 50 ppb</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r>
              <a:tr h="174925">
                <a:tc>
                  <a:txBody>
                    <a:bodyPr/>
                    <a:lstStyle/>
                    <a:p>
                      <a:pPr indent="0" lvl="0" marL="0" marR="0" rtl="0" algn="ctr">
                        <a:spcBef>
                          <a:spcPts val="0"/>
                        </a:spcBef>
                        <a:spcAft>
                          <a:spcPts val="0"/>
                        </a:spcAft>
                        <a:buNone/>
                      </a:pPr>
                      <a:r>
                        <a:rPr b="0" lang="en-US" sz="1200" u="none" strike="noStrike">
                          <a:solidFill>
                            <a:schemeClr val="lt1"/>
                          </a:solidFill>
                          <a:latin typeface="Arial"/>
                          <a:ea typeface="Arial"/>
                          <a:cs typeface="Arial"/>
                          <a:sym typeface="Arial"/>
                        </a:rPr>
                        <a:t>Dichloroacetaldehyde</a:t>
                      </a:r>
                      <a:endParaRPr b="0"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0" lang="en-US" sz="1200" u="none" strike="noStrike">
                          <a:latin typeface="Arial"/>
                          <a:ea typeface="Arial"/>
                          <a:cs typeface="Arial"/>
                          <a:sym typeface="Arial"/>
                        </a:rPr>
                        <a:t>&lt;1</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0" lang="en-US" sz="1200" u="none" strike="noStrike">
                          <a:latin typeface="Arial"/>
                          <a:ea typeface="Arial"/>
                          <a:cs typeface="Arial"/>
                          <a:sym typeface="Arial"/>
                        </a:rPr>
                        <a:t>49</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0" lang="en-US" sz="1200" u="none" strike="noStrike">
                          <a:latin typeface="Arial"/>
                          <a:ea typeface="Arial"/>
                          <a:cs typeface="Arial"/>
                          <a:sym typeface="Arial"/>
                        </a:rPr>
                        <a:t>&lt;1</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0" lang="en-US" sz="1200" u="none" strike="noStrike">
                          <a:latin typeface="Arial"/>
                          <a:ea typeface="Arial"/>
                          <a:cs typeface="Arial"/>
                          <a:sym typeface="Arial"/>
                        </a:rPr>
                        <a:t>55</a:t>
                      </a:r>
                      <a:endParaRPr b="0" i="0" sz="1200" u="none" strike="noStrike">
                        <a:solidFill>
                          <a:srgbClr val="000000"/>
                        </a:solidFill>
                        <a:latin typeface="Arial"/>
                        <a:ea typeface="Arial"/>
                        <a:cs typeface="Arial"/>
                        <a:sym typeface="Arial"/>
                      </a:endParaRPr>
                    </a:p>
                  </a:txBody>
                  <a:tcPr marT="5450" marB="0" marR="5450" marL="5450" anchor="ctr"/>
                </a:tc>
              </a:tr>
              <a:tr h="174925">
                <a:tc>
                  <a:txBody>
                    <a:bodyPr/>
                    <a:lstStyle/>
                    <a:p>
                      <a:pPr indent="0" lvl="0" marL="0" marR="0" rtl="0" algn="ctr">
                        <a:spcBef>
                          <a:spcPts val="0"/>
                        </a:spcBef>
                        <a:spcAft>
                          <a:spcPts val="0"/>
                        </a:spcAft>
                        <a:buNone/>
                      </a:pPr>
                      <a:r>
                        <a:rPr lang="en-US" sz="1200" u="none" strike="noStrike">
                          <a:solidFill>
                            <a:schemeClr val="lt1"/>
                          </a:solidFill>
                          <a:latin typeface="Arial"/>
                          <a:ea typeface="Arial"/>
                          <a:cs typeface="Arial"/>
                          <a:sym typeface="Arial"/>
                        </a:rPr>
                        <a:t>Triiodomethane</a:t>
                      </a:r>
                      <a:endParaRPr b="0"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&lt;1</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48</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&lt;1</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51</a:t>
                      </a:r>
                      <a:endParaRPr b="0" i="0" sz="1200" u="none" strike="noStrike">
                        <a:solidFill>
                          <a:srgbClr val="000000"/>
                        </a:solidFill>
                        <a:latin typeface="Arial"/>
                        <a:ea typeface="Arial"/>
                        <a:cs typeface="Arial"/>
                        <a:sym typeface="Arial"/>
                      </a:endParaRPr>
                    </a:p>
                  </a:txBody>
                  <a:tcPr marT="5450" marB="0" marR="5450" marL="5450" anchor="ctr"/>
                </a:tc>
              </a:tr>
              <a:tr h="174925">
                <a:tc>
                  <a:txBody>
                    <a:bodyPr/>
                    <a:lstStyle/>
                    <a:p>
                      <a:pPr indent="0" lvl="0" marL="0" marR="0" rtl="0" algn="ctr">
                        <a:spcBef>
                          <a:spcPts val="0"/>
                        </a:spcBef>
                        <a:spcAft>
                          <a:spcPts val="0"/>
                        </a:spcAft>
                        <a:buNone/>
                      </a:pPr>
                      <a:r>
                        <a:rPr b="1" lang="en-US" sz="1200" u="none" strike="noStrike">
                          <a:solidFill>
                            <a:schemeClr val="lt1"/>
                          </a:solidFill>
                          <a:latin typeface="Arial"/>
                          <a:ea typeface="Arial"/>
                          <a:cs typeface="Arial"/>
                          <a:sym typeface="Arial"/>
                        </a:rPr>
                        <a:t>Triodophenol</a:t>
                      </a:r>
                      <a:endParaRPr b="1"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3</a:t>
                      </a:r>
                      <a:endParaRPr b="1"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54</a:t>
                      </a:r>
                      <a:endParaRPr b="1"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&lt;1</a:t>
                      </a:r>
                      <a:endParaRPr b="1"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51</a:t>
                      </a:r>
                      <a:endParaRPr b="1" i="0" sz="1200" u="none" strike="noStrike">
                        <a:solidFill>
                          <a:srgbClr val="000000"/>
                        </a:solidFill>
                        <a:latin typeface="Arial"/>
                        <a:ea typeface="Arial"/>
                        <a:cs typeface="Arial"/>
                        <a:sym typeface="Arial"/>
                      </a:endParaRPr>
                    </a:p>
                  </a:txBody>
                  <a:tcPr marT="5450" marB="0" marR="5450" marL="5450" anchor="ctr"/>
                </a:tc>
              </a:tr>
              <a:tr h="174925">
                <a:tc>
                  <a:txBody>
                    <a:bodyPr/>
                    <a:lstStyle/>
                    <a:p>
                      <a:pPr indent="0" lvl="0" marL="0" marR="0" rtl="0" algn="ctr">
                        <a:spcBef>
                          <a:spcPts val="0"/>
                        </a:spcBef>
                        <a:spcAft>
                          <a:spcPts val="0"/>
                        </a:spcAft>
                        <a:buNone/>
                      </a:pPr>
                      <a:r>
                        <a:rPr lang="en-US" sz="1200" u="none" strike="noStrike">
                          <a:solidFill>
                            <a:schemeClr val="lt1"/>
                          </a:solidFill>
                          <a:latin typeface="Arial"/>
                          <a:ea typeface="Arial"/>
                          <a:cs typeface="Arial"/>
                          <a:sym typeface="Arial"/>
                        </a:rPr>
                        <a:t>Trichloroacetonitrile</a:t>
                      </a:r>
                      <a:endParaRPr b="0" i="0" sz="1200" u="none" strike="noStrike">
                        <a:solidFill>
                          <a:schemeClr val="lt1"/>
                        </a:solidFill>
                        <a:latin typeface="Arial"/>
                        <a:ea typeface="Arial"/>
                        <a:cs typeface="Arial"/>
                        <a:sym typeface="Arial"/>
                      </a:endParaRPr>
                    </a:p>
                  </a:txBody>
                  <a:tcPr marT="5450" marB="0" marR="5450" marL="5450" anchor="ctr">
                    <a:solidFill>
                      <a:srgbClr val="345AA8"/>
                    </a:solidFill>
                  </a:tcP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NA</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NA</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&lt;1</a:t>
                      </a:r>
                      <a:endParaRPr b="0" i="0" sz="1200" u="none" strike="noStrike">
                        <a:solidFill>
                          <a:srgbClr val="000000"/>
                        </a:solidFill>
                        <a:latin typeface="Arial"/>
                        <a:ea typeface="Arial"/>
                        <a:cs typeface="Arial"/>
                        <a:sym typeface="Arial"/>
                      </a:endParaRPr>
                    </a:p>
                  </a:txBody>
                  <a:tcPr marT="5450" marB="0" marR="5450" marL="5450"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51</a:t>
                      </a:r>
                      <a:endParaRPr b="0" i="0" sz="1200" u="none" strike="noStrike">
                        <a:solidFill>
                          <a:srgbClr val="000000"/>
                        </a:solidFill>
                        <a:latin typeface="Arial"/>
                        <a:ea typeface="Arial"/>
                        <a:cs typeface="Arial"/>
                        <a:sym typeface="Arial"/>
                      </a:endParaRPr>
                    </a:p>
                  </a:txBody>
                  <a:tcPr marT="5450" marB="0" marR="5450" marL="5450" anchor="ctr"/>
                </a:tc>
              </a:tr>
            </a:tbl>
          </a:graphicData>
        </a:graphic>
      </p:graphicFrame>
      <p:sp>
        <p:nvSpPr>
          <p:cNvPr id="1099" name="Google Shape;1099;p35"/>
          <p:cNvSpPr/>
          <p:nvPr/>
        </p:nvSpPr>
        <p:spPr>
          <a:xfrm>
            <a:off x="1690521" y="2273401"/>
            <a:ext cx="733085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Overlay of </a:t>
            </a:r>
            <a:r>
              <a:rPr i="1" lang="en-US" sz="1800">
                <a:solidFill>
                  <a:schemeClr val="dk1"/>
                </a:solidFill>
                <a:latin typeface="Arial"/>
                <a:ea typeface="Arial"/>
                <a:cs typeface="Arial"/>
                <a:sym typeface="Arial"/>
              </a:rPr>
              <a:t>m/z 472</a:t>
            </a:r>
            <a:r>
              <a:rPr lang="en-US" sz="1800">
                <a:solidFill>
                  <a:schemeClr val="dk1"/>
                </a:solidFill>
                <a:latin typeface="Arial"/>
                <a:ea typeface="Arial"/>
                <a:cs typeface="Arial"/>
                <a:sym typeface="Arial"/>
              </a:rPr>
              <a:t> for Triiodophenol</a:t>
            </a:r>
            <a:endParaRPr sz="1800">
              <a:solidFill>
                <a:schemeClr val="dk1"/>
              </a:solidFill>
              <a:latin typeface="Arial"/>
              <a:ea typeface="Arial"/>
              <a:cs typeface="Arial"/>
              <a:sym typeface="Arial"/>
            </a:endParaRPr>
          </a:p>
        </p:txBody>
      </p:sp>
      <p:graphicFrame>
        <p:nvGraphicFramePr>
          <p:cNvPr id="1100" name="Google Shape;1100;p35"/>
          <p:cNvGraphicFramePr/>
          <p:nvPr/>
        </p:nvGraphicFramePr>
        <p:xfrm>
          <a:off x="2213167" y="3717751"/>
          <a:ext cx="3000000" cy="3000000"/>
        </p:xfrm>
        <a:graphic>
          <a:graphicData uri="http://schemas.openxmlformats.org/drawingml/2006/table">
            <a:tbl>
              <a:tblPr bandRow="1" firstRow="1">
                <a:noFill/>
                <a:tableStyleId>{664A33BD-E8A6-4162-A92F-8D91A45974EE}</a:tableStyleId>
              </a:tblPr>
              <a:tblGrid>
                <a:gridCol w="530150"/>
                <a:gridCol w="919050"/>
              </a:tblGrid>
              <a:tr h="155875">
                <a:tc>
                  <a:txBody>
                    <a:bodyPr/>
                    <a:lstStyle/>
                    <a:p>
                      <a:pPr indent="0" lvl="0" marL="0" marR="0" rtl="0" algn="l">
                        <a:lnSpc>
                          <a:spcPct val="100000"/>
                        </a:lnSpc>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Color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800">
                          <a:solidFill>
                            <a:schemeClr val="dk1"/>
                          </a:solidFill>
                          <a:latin typeface="Arial"/>
                          <a:ea typeface="Arial"/>
                          <a:cs typeface="Arial"/>
                          <a:sym typeface="Arial"/>
                        </a:rPr>
                        <a:t>Sample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5875">
                <a:tc>
                  <a:txBody>
                    <a:bodyPr/>
                    <a:lstStyle/>
                    <a:p>
                      <a:pPr indent="0" lvl="0" marL="0" marR="0" rtl="0" algn="l">
                        <a:spcBef>
                          <a:spcPts val="0"/>
                        </a:spcBef>
                        <a:spcAft>
                          <a:spcPts val="0"/>
                        </a:spcAft>
                        <a:buNone/>
                      </a:pPr>
                      <a:r>
                        <a:t/>
                      </a:r>
                      <a:endParaRPr b="0" sz="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0 ppb blank</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5875">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100 ppb cal std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solidFill>
                          <a:srgbClr val="179E97"/>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70C0"/>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Unspiked tap 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3399"/>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50 ppb spiked tap 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CCC00"/>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Unspiked groundwater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0099"/>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50 ppb spiked ground 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1101" name="Google Shape;1101;p35"/>
          <p:cNvGrpSpPr/>
          <p:nvPr/>
        </p:nvGrpSpPr>
        <p:grpSpPr>
          <a:xfrm>
            <a:off x="1330656" y="2419350"/>
            <a:ext cx="5914930" cy="3778533"/>
            <a:chOff x="104775" y="2419350"/>
            <a:chExt cx="5914930" cy="3778533"/>
          </a:xfrm>
        </p:grpSpPr>
        <p:sp>
          <p:nvSpPr>
            <p:cNvPr id="1102" name="Google Shape;1102;p35"/>
            <p:cNvSpPr/>
            <p:nvPr/>
          </p:nvSpPr>
          <p:spPr>
            <a:xfrm>
              <a:off x="104775" y="2419350"/>
              <a:ext cx="5914930" cy="377853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103" name="Google Shape;1103;p35"/>
            <p:cNvCxnSpPr/>
            <p:nvPr/>
          </p:nvCxnSpPr>
          <p:spPr>
            <a:xfrm>
              <a:off x="958721" y="5865361"/>
              <a:ext cx="4924785" cy="0"/>
            </a:xfrm>
            <a:prstGeom prst="straightConnector1">
              <a:avLst/>
            </a:prstGeom>
            <a:noFill/>
            <a:ln cap="flat" cmpd="sng" w="9525">
              <a:solidFill>
                <a:srgbClr val="000000"/>
              </a:solidFill>
              <a:prstDash val="solid"/>
              <a:round/>
              <a:headEnd len="med" w="med" type="none"/>
              <a:tailEnd len="med" w="med" type="none"/>
            </a:ln>
          </p:spPr>
        </p:cxnSp>
        <p:cxnSp>
          <p:nvCxnSpPr>
            <p:cNvPr id="1104" name="Google Shape;1104;p35"/>
            <p:cNvCxnSpPr/>
            <p:nvPr/>
          </p:nvCxnSpPr>
          <p:spPr>
            <a:xfrm rot="10800000">
              <a:off x="101060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05" name="Google Shape;1105;p35"/>
            <p:cNvCxnSpPr/>
            <p:nvPr/>
          </p:nvCxnSpPr>
          <p:spPr>
            <a:xfrm rot="10800000">
              <a:off x="109600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06" name="Google Shape;1106;p35"/>
            <p:cNvCxnSpPr/>
            <p:nvPr/>
          </p:nvCxnSpPr>
          <p:spPr>
            <a:xfrm rot="10800000">
              <a:off x="1180315"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07" name="Google Shape;1107;p35"/>
            <p:cNvCxnSpPr/>
            <p:nvPr/>
          </p:nvCxnSpPr>
          <p:spPr>
            <a:xfrm rot="10800000">
              <a:off x="1265710"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08" name="Google Shape;1108;p35"/>
            <p:cNvCxnSpPr/>
            <p:nvPr/>
          </p:nvCxnSpPr>
          <p:spPr>
            <a:xfrm rot="10800000">
              <a:off x="135002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09" name="Google Shape;1109;p35"/>
            <p:cNvCxnSpPr/>
            <p:nvPr/>
          </p:nvCxnSpPr>
          <p:spPr>
            <a:xfrm rot="10800000">
              <a:off x="143541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0" name="Google Shape;1110;p35"/>
            <p:cNvCxnSpPr/>
            <p:nvPr/>
          </p:nvCxnSpPr>
          <p:spPr>
            <a:xfrm rot="10800000">
              <a:off x="152081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1" name="Google Shape;1111;p35"/>
            <p:cNvCxnSpPr/>
            <p:nvPr/>
          </p:nvCxnSpPr>
          <p:spPr>
            <a:xfrm rot="10800000">
              <a:off x="1605126"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2" name="Google Shape;1112;p35"/>
            <p:cNvCxnSpPr/>
            <p:nvPr/>
          </p:nvCxnSpPr>
          <p:spPr>
            <a:xfrm rot="10800000">
              <a:off x="169052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3" name="Google Shape;1113;p35"/>
            <p:cNvCxnSpPr/>
            <p:nvPr/>
          </p:nvCxnSpPr>
          <p:spPr>
            <a:xfrm rot="10800000">
              <a:off x="1774835"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4" name="Google Shape;1114;p35"/>
            <p:cNvCxnSpPr/>
            <p:nvPr/>
          </p:nvCxnSpPr>
          <p:spPr>
            <a:xfrm rot="10800000">
              <a:off x="186022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5" name="Google Shape;1115;p35"/>
            <p:cNvCxnSpPr/>
            <p:nvPr/>
          </p:nvCxnSpPr>
          <p:spPr>
            <a:xfrm rot="10800000">
              <a:off x="194454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6" name="Google Shape;1116;p35"/>
            <p:cNvCxnSpPr/>
            <p:nvPr/>
          </p:nvCxnSpPr>
          <p:spPr>
            <a:xfrm rot="10800000">
              <a:off x="202993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7" name="Google Shape;1117;p35"/>
            <p:cNvCxnSpPr/>
            <p:nvPr/>
          </p:nvCxnSpPr>
          <p:spPr>
            <a:xfrm rot="10800000">
              <a:off x="211425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8" name="Google Shape;1118;p35"/>
            <p:cNvCxnSpPr/>
            <p:nvPr/>
          </p:nvCxnSpPr>
          <p:spPr>
            <a:xfrm rot="10800000">
              <a:off x="2199646"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19" name="Google Shape;1119;p35"/>
            <p:cNvCxnSpPr/>
            <p:nvPr/>
          </p:nvCxnSpPr>
          <p:spPr>
            <a:xfrm rot="10800000">
              <a:off x="2283960"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0" name="Google Shape;1120;p35"/>
            <p:cNvCxnSpPr/>
            <p:nvPr/>
          </p:nvCxnSpPr>
          <p:spPr>
            <a:xfrm rot="10800000">
              <a:off x="236935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1" name="Google Shape;1121;p35"/>
            <p:cNvCxnSpPr/>
            <p:nvPr/>
          </p:nvCxnSpPr>
          <p:spPr>
            <a:xfrm rot="10800000">
              <a:off x="245366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2" name="Google Shape;1122;p35"/>
            <p:cNvCxnSpPr/>
            <p:nvPr/>
          </p:nvCxnSpPr>
          <p:spPr>
            <a:xfrm rot="10800000">
              <a:off x="253906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3" name="Google Shape;1123;p35"/>
            <p:cNvCxnSpPr/>
            <p:nvPr/>
          </p:nvCxnSpPr>
          <p:spPr>
            <a:xfrm rot="10800000">
              <a:off x="262445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4" name="Google Shape;1124;p35"/>
            <p:cNvCxnSpPr/>
            <p:nvPr/>
          </p:nvCxnSpPr>
          <p:spPr>
            <a:xfrm rot="10800000">
              <a:off x="270877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5" name="Google Shape;1125;p35"/>
            <p:cNvCxnSpPr/>
            <p:nvPr/>
          </p:nvCxnSpPr>
          <p:spPr>
            <a:xfrm rot="10800000">
              <a:off x="2794166"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6" name="Google Shape;1126;p35"/>
            <p:cNvCxnSpPr/>
            <p:nvPr/>
          </p:nvCxnSpPr>
          <p:spPr>
            <a:xfrm rot="10800000">
              <a:off x="287847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7" name="Google Shape;1127;p35"/>
            <p:cNvCxnSpPr/>
            <p:nvPr/>
          </p:nvCxnSpPr>
          <p:spPr>
            <a:xfrm rot="10800000">
              <a:off x="296387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8" name="Google Shape;1128;p35"/>
            <p:cNvCxnSpPr/>
            <p:nvPr/>
          </p:nvCxnSpPr>
          <p:spPr>
            <a:xfrm rot="10800000">
              <a:off x="304818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29" name="Google Shape;1129;p35"/>
            <p:cNvCxnSpPr/>
            <p:nvPr/>
          </p:nvCxnSpPr>
          <p:spPr>
            <a:xfrm rot="10800000">
              <a:off x="3133582"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0" name="Google Shape;1130;p35"/>
            <p:cNvCxnSpPr/>
            <p:nvPr/>
          </p:nvCxnSpPr>
          <p:spPr>
            <a:xfrm rot="10800000">
              <a:off x="3217896"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1" name="Google Shape;1131;p35"/>
            <p:cNvCxnSpPr/>
            <p:nvPr/>
          </p:nvCxnSpPr>
          <p:spPr>
            <a:xfrm rot="10800000">
              <a:off x="330329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2" name="Google Shape;1132;p35"/>
            <p:cNvCxnSpPr/>
            <p:nvPr/>
          </p:nvCxnSpPr>
          <p:spPr>
            <a:xfrm rot="10800000">
              <a:off x="338760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3" name="Google Shape;1133;p35"/>
            <p:cNvCxnSpPr/>
            <p:nvPr/>
          </p:nvCxnSpPr>
          <p:spPr>
            <a:xfrm rot="10800000">
              <a:off x="347299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4" name="Google Shape;1134;p35"/>
            <p:cNvCxnSpPr/>
            <p:nvPr/>
          </p:nvCxnSpPr>
          <p:spPr>
            <a:xfrm rot="10800000">
              <a:off x="355731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5" name="Google Shape;1135;p35"/>
            <p:cNvCxnSpPr/>
            <p:nvPr/>
          </p:nvCxnSpPr>
          <p:spPr>
            <a:xfrm rot="10800000">
              <a:off x="364270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6" name="Google Shape;1136;p35"/>
            <p:cNvCxnSpPr/>
            <p:nvPr/>
          </p:nvCxnSpPr>
          <p:spPr>
            <a:xfrm rot="10800000">
              <a:off x="3728102"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7" name="Google Shape;1137;p35"/>
            <p:cNvCxnSpPr/>
            <p:nvPr/>
          </p:nvCxnSpPr>
          <p:spPr>
            <a:xfrm rot="10800000">
              <a:off x="3812416"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8" name="Google Shape;1138;p35"/>
            <p:cNvCxnSpPr/>
            <p:nvPr/>
          </p:nvCxnSpPr>
          <p:spPr>
            <a:xfrm rot="10800000">
              <a:off x="3897810"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39" name="Google Shape;1139;p35"/>
            <p:cNvCxnSpPr/>
            <p:nvPr/>
          </p:nvCxnSpPr>
          <p:spPr>
            <a:xfrm rot="10800000">
              <a:off x="398212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0" name="Google Shape;1140;p35"/>
            <p:cNvCxnSpPr/>
            <p:nvPr/>
          </p:nvCxnSpPr>
          <p:spPr>
            <a:xfrm rot="10800000">
              <a:off x="406751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1" name="Google Shape;1141;p35"/>
            <p:cNvCxnSpPr/>
            <p:nvPr/>
          </p:nvCxnSpPr>
          <p:spPr>
            <a:xfrm rot="10800000">
              <a:off x="4151832"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2" name="Google Shape;1142;p35"/>
            <p:cNvCxnSpPr/>
            <p:nvPr/>
          </p:nvCxnSpPr>
          <p:spPr>
            <a:xfrm rot="10800000">
              <a:off x="423722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3" name="Google Shape;1143;p35"/>
            <p:cNvCxnSpPr/>
            <p:nvPr/>
          </p:nvCxnSpPr>
          <p:spPr>
            <a:xfrm rot="10800000">
              <a:off x="4321541"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4" name="Google Shape;1144;p35"/>
            <p:cNvCxnSpPr/>
            <p:nvPr/>
          </p:nvCxnSpPr>
          <p:spPr>
            <a:xfrm rot="10800000">
              <a:off x="4406935"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5" name="Google Shape;1145;p35"/>
            <p:cNvCxnSpPr/>
            <p:nvPr/>
          </p:nvCxnSpPr>
          <p:spPr>
            <a:xfrm rot="10800000">
              <a:off x="449124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6" name="Google Shape;1146;p35"/>
            <p:cNvCxnSpPr/>
            <p:nvPr/>
          </p:nvCxnSpPr>
          <p:spPr>
            <a:xfrm rot="10800000">
              <a:off x="457664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7" name="Google Shape;1147;p35"/>
            <p:cNvCxnSpPr/>
            <p:nvPr/>
          </p:nvCxnSpPr>
          <p:spPr>
            <a:xfrm rot="10800000">
              <a:off x="466203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8" name="Google Shape;1148;p35"/>
            <p:cNvCxnSpPr/>
            <p:nvPr/>
          </p:nvCxnSpPr>
          <p:spPr>
            <a:xfrm rot="10800000">
              <a:off x="4746352"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49" name="Google Shape;1149;p35"/>
            <p:cNvCxnSpPr/>
            <p:nvPr/>
          </p:nvCxnSpPr>
          <p:spPr>
            <a:xfrm rot="10800000">
              <a:off x="483174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0" name="Google Shape;1150;p35"/>
            <p:cNvCxnSpPr/>
            <p:nvPr/>
          </p:nvCxnSpPr>
          <p:spPr>
            <a:xfrm rot="10800000">
              <a:off x="4916060"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1" name="Google Shape;1151;p35"/>
            <p:cNvCxnSpPr/>
            <p:nvPr/>
          </p:nvCxnSpPr>
          <p:spPr>
            <a:xfrm rot="10800000">
              <a:off x="5001455"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2" name="Google Shape;1152;p35"/>
            <p:cNvCxnSpPr/>
            <p:nvPr/>
          </p:nvCxnSpPr>
          <p:spPr>
            <a:xfrm rot="10800000">
              <a:off x="5085769"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3" name="Google Shape;1153;p35"/>
            <p:cNvCxnSpPr/>
            <p:nvPr/>
          </p:nvCxnSpPr>
          <p:spPr>
            <a:xfrm rot="10800000">
              <a:off x="517116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4" name="Google Shape;1154;p35"/>
            <p:cNvCxnSpPr/>
            <p:nvPr/>
          </p:nvCxnSpPr>
          <p:spPr>
            <a:xfrm rot="10800000">
              <a:off x="5255477"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5" name="Google Shape;1155;p35"/>
            <p:cNvCxnSpPr/>
            <p:nvPr/>
          </p:nvCxnSpPr>
          <p:spPr>
            <a:xfrm rot="10800000">
              <a:off x="5340872"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6" name="Google Shape;1156;p35"/>
            <p:cNvCxnSpPr/>
            <p:nvPr/>
          </p:nvCxnSpPr>
          <p:spPr>
            <a:xfrm rot="10800000">
              <a:off x="5425185"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7" name="Google Shape;1157;p35"/>
            <p:cNvCxnSpPr/>
            <p:nvPr/>
          </p:nvCxnSpPr>
          <p:spPr>
            <a:xfrm rot="10800000">
              <a:off x="5510580"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8" name="Google Shape;1158;p35"/>
            <p:cNvCxnSpPr/>
            <p:nvPr/>
          </p:nvCxnSpPr>
          <p:spPr>
            <a:xfrm rot="10800000">
              <a:off x="5594894"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59" name="Google Shape;1159;p35"/>
            <p:cNvCxnSpPr/>
            <p:nvPr/>
          </p:nvCxnSpPr>
          <p:spPr>
            <a:xfrm rot="10800000">
              <a:off x="5680288"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60" name="Google Shape;1160;p35"/>
            <p:cNvCxnSpPr/>
            <p:nvPr/>
          </p:nvCxnSpPr>
          <p:spPr>
            <a:xfrm rot="10800000">
              <a:off x="5765683" y="5865361"/>
              <a:ext cx="0" cy="27145"/>
            </a:xfrm>
            <a:prstGeom prst="straightConnector1">
              <a:avLst/>
            </a:prstGeom>
            <a:noFill/>
            <a:ln cap="flat" cmpd="sng" w="9525">
              <a:solidFill>
                <a:srgbClr val="000000"/>
              </a:solidFill>
              <a:prstDash val="solid"/>
              <a:round/>
              <a:headEnd len="med" w="med" type="none"/>
              <a:tailEnd len="med" w="med" type="none"/>
            </a:ln>
          </p:spPr>
        </p:cxnSp>
        <p:cxnSp>
          <p:nvCxnSpPr>
            <p:cNvPr id="1161" name="Google Shape;1161;p35"/>
            <p:cNvCxnSpPr/>
            <p:nvPr/>
          </p:nvCxnSpPr>
          <p:spPr>
            <a:xfrm rot="10800000">
              <a:off x="5849997" y="5865361"/>
              <a:ext cx="0" cy="27145"/>
            </a:xfrm>
            <a:prstGeom prst="straightConnector1">
              <a:avLst/>
            </a:prstGeom>
            <a:noFill/>
            <a:ln cap="flat" cmpd="sng" w="9525">
              <a:solidFill>
                <a:srgbClr val="000000"/>
              </a:solidFill>
              <a:prstDash val="solid"/>
              <a:round/>
              <a:headEnd len="med" w="med" type="none"/>
              <a:tailEnd len="med" w="med" type="none"/>
            </a:ln>
          </p:spPr>
        </p:cxnSp>
        <p:sp>
          <p:nvSpPr>
            <p:cNvPr id="1162" name="Google Shape;1162;p35"/>
            <p:cNvSpPr/>
            <p:nvPr/>
          </p:nvSpPr>
          <p:spPr>
            <a:xfrm>
              <a:off x="791175"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19.60</a:t>
              </a:r>
              <a:endParaRPr b="0" i="0" sz="1800" u="none" cap="none" strike="noStrike">
                <a:solidFill>
                  <a:schemeClr val="dk1"/>
                </a:solidFill>
                <a:latin typeface="Arial"/>
                <a:ea typeface="Arial"/>
                <a:cs typeface="Arial"/>
                <a:sym typeface="Arial"/>
              </a:endParaRPr>
            </a:p>
          </p:txBody>
        </p:sp>
        <p:sp>
          <p:nvSpPr>
            <p:cNvPr id="1163" name="Google Shape;1163;p35"/>
            <p:cNvSpPr/>
            <p:nvPr/>
          </p:nvSpPr>
          <p:spPr>
            <a:xfrm>
              <a:off x="1215986"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19.65</a:t>
              </a:r>
              <a:endParaRPr b="0" i="0" sz="1800" u="none" cap="none" strike="noStrike">
                <a:solidFill>
                  <a:schemeClr val="dk1"/>
                </a:solidFill>
                <a:latin typeface="Arial"/>
                <a:ea typeface="Arial"/>
                <a:cs typeface="Arial"/>
                <a:sym typeface="Arial"/>
              </a:endParaRPr>
            </a:p>
          </p:txBody>
        </p:sp>
        <p:sp>
          <p:nvSpPr>
            <p:cNvPr id="1164" name="Google Shape;1164;p35"/>
            <p:cNvSpPr/>
            <p:nvPr/>
          </p:nvSpPr>
          <p:spPr>
            <a:xfrm>
              <a:off x="1640798"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19.70</a:t>
              </a:r>
              <a:endParaRPr b="0" i="0" sz="1800" u="none" cap="none" strike="noStrike">
                <a:solidFill>
                  <a:schemeClr val="dk1"/>
                </a:solidFill>
                <a:latin typeface="Arial"/>
                <a:ea typeface="Arial"/>
                <a:cs typeface="Arial"/>
                <a:sym typeface="Arial"/>
              </a:endParaRPr>
            </a:p>
          </p:txBody>
        </p:sp>
        <p:sp>
          <p:nvSpPr>
            <p:cNvPr id="1165" name="Google Shape;1165;p35"/>
            <p:cNvSpPr/>
            <p:nvPr/>
          </p:nvSpPr>
          <p:spPr>
            <a:xfrm>
              <a:off x="2064528"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19.75</a:t>
              </a:r>
              <a:endParaRPr b="0" i="0" sz="1800" u="none" cap="none" strike="noStrike">
                <a:solidFill>
                  <a:schemeClr val="dk1"/>
                </a:solidFill>
                <a:latin typeface="Arial"/>
                <a:ea typeface="Arial"/>
                <a:cs typeface="Arial"/>
                <a:sym typeface="Arial"/>
              </a:endParaRPr>
            </a:p>
          </p:txBody>
        </p:sp>
        <p:sp>
          <p:nvSpPr>
            <p:cNvPr id="1166" name="Google Shape;1166;p35"/>
            <p:cNvSpPr/>
            <p:nvPr/>
          </p:nvSpPr>
          <p:spPr>
            <a:xfrm>
              <a:off x="2489339"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19.80</a:t>
              </a:r>
              <a:endParaRPr b="0" i="0" sz="1800" u="none" cap="none" strike="noStrike">
                <a:solidFill>
                  <a:schemeClr val="dk1"/>
                </a:solidFill>
                <a:latin typeface="Arial"/>
                <a:ea typeface="Arial"/>
                <a:cs typeface="Arial"/>
                <a:sym typeface="Arial"/>
              </a:endParaRPr>
            </a:p>
          </p:txBody>
        </p:sp>
        <p:sp>
          <p:nvSpPr>
            <p:cNvPr id="1167" name="Google Shape;1167;p35"/>
            <p:cNvSpPr/>
            <p:nvPr/>
          </p:nvSpPr>
          <p:spPr>
            <a:xfrm>
              <a:off x="2914151"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19.85</a:t>
              </a:r>
              <a:endParaRPr b="0" i="0" sz="1800" u="none" cap="none" strike="noStrike">
                <a:solidFill>
                  <a:schemeClr val="dk1"/>
                </a:solidFill>
                <a:latin typeface="Arial"/>
                <a:ea typeface="Arial"/>
                <a:cs typeface="Arial"/>
                <a:sym typeface="Arial"/>
              </a:endParaRPr>
            </a:p>
          </p:txBody>
        </p:sp>
        <p:sp>
          <p:nvSpPr>
            <p:cNvPr id="1168" name="Google Shape;1168;p35"/>
            <p:cNvSpPr/>
            <p:nvPr/>
          </p:nvSpPr>
          <p:spPr>
            <a:xfrm>
              <a:off x="3337881"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19.90</a:t>
              </a:r>
              <a:endParaRPr b="0" i="0" sz="1800" u="none" cap="none" strike="noStrike">
                <a:solidFill>
                  <a:schemeClr val="dk1"/>
                </a:solidFill>
                <a:latin typeface="Arial"/>
                <a:ea typeface="Arial"/>
                <a:cs typeface="Arial"/>
                <a:sym typeface="Arial"/>
              </a:endParaRPr>
            </a:p>
          </p:txBody>
        </p:sp>
        <p:sp>
          <p:nvSpPr>
            <p:cNvPr id="1169" name="Google Shape;1169;p35"/>
            <p:cNvSpPr/>
            <p:nvPr/>
          </p:nvSpPr>
          <p:spPr>
            <a:xfrm>
              <a:off x="3762692"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19.95</a:t>
              </a:r>
              <a:endParaRPr b="0" i="0" sz="1800" u="none" cap="none" strike="noStrike">
                <a:solidFill>
                  <a:schemeClr val="dk1"/>
                </a:solidFill>
                <a:latin typeface="Arial"/>
                <a:ea typeface="Arial"/>
                <a:cs typeface="Arial"/>
                <a:sym typeface="Arial"/>
              </a:endParaRPr>
            </a:p>
          </p:txBody>
        </p:sp>
        <p:sp>
          <p:nvSpPr>
            <p:cNvPr id="1170" name="Google Shape;1170;p35"/>
            <p:cNvSpPr/>
            <p:nvPr/>
          </p:nvSpPr>
          <p:spPr>
            <a:xfrm>
              <a:off x="4187504"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20.00</a:t>
              </a:r>
              <a:endParaRPr b="0" i="0" sz="1800" u="none" cap="none" strike="noStrike">
                <a:solidFill>
                  <a:schemeClr val="dk1"/>
                </a:solidFill>
                <a:latin typeface="Arial"/>
                <a:ea typeface="Arial"/>
                <a:cs typeface="Arial"/>
                <a:sym typeface="Arial"/>
              </a:endParaRPr>
            </a:p>
          </p:txBody>
        </p:sp>
        <p:sp>
          <p:nvSpPr>
            <p:cNvPr id="1171" name="Google Shape;1171;p35"/>
            <p:cNvSpPr/>
            <p:nvPr/>
          </p:nvSpPr>
          <p:spPr>
            <a:xfrm>
              <a:off x="4612315"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20.05</a:t>
              </a:r>
              <a:endParaRPr b="0" i="0" sz="1800" u="none" cap="none" strike="noStrike">
                <a:solidFill>
                  <a:schemeClr val="dk1"/>
                </a:solidFill>
                <a:latin typeface="Arial"/>
                <a:ea typeface="Arial"/>
                <a:cs typeface="Arial"/>
                <a:sym typeface="Arial"/>
              </a:endParaRPr>
            </a:p>
          </p:txBody>
        </p:sp>
        <p:sp>
          <p:nvSpPr>
            <p:cNvPr id="1172" name="Google Shape;1172;p35"/>
            <p:cNvSpPr/>
            <p:nvPr/>
          </p:nvSpPr>
          <p:spPr>
            <a:xfrm>
              <a:off x="5036045"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20.10</a:t>
              </a:r>
              <a:endParaRPr b="0" i="0" sz="1800" u="none" cap="none" strike="noStrike">
                <a:solidFill>
                  <a:schemeClr val="dk1"/>
                </a:solidFill>
                <a:latin typeface="Arial"/>
                <a:ea typeface="Arial"/>
                <a:cs typeface="Arial"/>
                <a:sym typeface="Arial"/>
              </a:endParaRPr>
            </a:p>
          </p:txBody>
        </p:sp>
        <p:sp>
          <p:nvSpPr>
            <p:cNvPr id="1173" name="Google Shape;1173;p35"/>
            <p:cNvSpPr/>
            <p:nvPr/>
          </p:nvSpPr>
          <p:spPr>
            <a:xfrm>
              <a:off x="5460857" y="5919651"/>
              <a:ext cx="43886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20.15</a:t>
              </a:r>
              <a:endParaRPr b="0" i="0" sz="1800" u="none" cap="none" strike="noStrike">
                <a:solidFill>
                  <a:schemeClr val="dk1"/>
                </a:solidFill>
                <a:latin typeface="Arial"/>
                <a:ea typeface="Arial"/>
                <a:cs typeface="Arial"/>
                <a:sym typeface="Arial"/>
              </a:endParaRPr>
            </a:p>
          </p:txBody>
        </p:sp>
        <p:cxnSp>
          <p:nvCxnSpPr>
            <p:cNvPr id="1174" name="Google Shape;1174;p35"/>
            <p:cNvCxnSpPr/>
            <p:nvPr/>
          </p:nvCxnSpPr>
          <p:spPr>
            <a:xfrm rot="10800000">
              <a:off x="1010607"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75" name="Google Shape;1175;p35"/>
            <p:cNvCxnSpPr/>
            <p:nvPr/>
          </p:nvCxnSpPr>
          <p:spPr>
            <a:xfrm rot="10800000">
              <a:off x="1435418"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76" name="Google Shape;1176;p35"/>
            <p:cNvCxnSpPr/>
            <p:nvPr/>
          </p:nvCxnSpPr>
          <p:spPr>
            <a:xfrm rot="10800000">
              <a:off x="1860229"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77" name="Google Shape;1177;p35"/>
            <p:cNvCxnSpPr/>
            <p:nvPr/>
          </p:nvCxnSpPr>
          <p:spPr>
            <a:xfrm rot="10800000">
              <a:off x="2283960"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78" name="Google Shape;1178;p35"/>
            <p:cNvCxnSpPr/>
            <p:nvPr/>
          </p:nvCxnSpPr>
          <p:spPr>
            <a:xfrm rot="10800000">
              <a:off x="2708771"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79" name="Google Shape;1179;p35"/>
            <p:cNvCxnSpPr/>
            <p:nvPr/>
          </p:nvCxnSpPr>
          <p:spPr>
            <a:xfrm rot="10800000">
              <a:off x="3133582"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0" name="Google Shape;1180;p35"/>
            <p:cNvCxnSpPr/>
            <p:nvPr/>
          </p:nvCxnSpPr>
          <p:spPr>
            <a:xfrm rot="10800000">
              <a:off x="3557313"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1" name="Google Shape;1181;p35"/>
            <p:cNvCxnSpPr/>
            <p:nvPr/>
          </p:nvCxnSpPr>
          <p:spPr>
            <a:xfrm rot="10800000">
              <a:off x="3982124"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2" name="Google Shape;1182;p35"/>
            <p:cNvCxnSpPr/>
            <p:nvPr/>
          </p:nvCxnSpPr>
          <p:spPr>
            <a:xfrm rot="10800000">
              <a:off x="4406935"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3" name="Google Shape;1183;p35"/>
            <p:cNvCxnSpPr/>
            <p:nvPr/>
          </p:nvCxnSpPr>
          <p:spPr>
            <a:xfrm rot="10800000">
              <a:off x="4831747"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4" name="Google Shape;1184;p35"/>
            <p:cNvCxnSpPr/>
            <p:nvPr/>
          </p:nvCxnSpPr>
          <p:spPr>
            <a:xfrm rot="10800000">
              <a:off x="5255477"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5" name="Google Shape;1185;p35"/>
            <p:cNvCxnSpPr/>
            <p:nvPr/>
          </p:nvCxnSpPr>
          <p:spPr>
            <a:xfrm rot="10800000">
              <a:off x="5680288" y="5865361"/>
              <a:ext cx="0" cy="54289"/>
            </a:xfrm>
            <a:prstGeom prst="straightConnector1">
              <a:avLst/>
            </a:prstGeom>
            <a:noFill/>
            <a:ln cap="flat" cmpd="sng" w="9525">
              <a:solidFill>
                <a:srgbClr val="000000"/>
              </a:solidFill>
              <a:prstDash val="solid"/>
              <a:round/>
              <a:headEnd len="med" w="med" type="none"/>
              <a:tailEnd len="med" w="med" type="none"/>
            </a:ln>
          </p:spPr>
        </p:cxnSp>
        <p:cxnSp>
          <p:nvCxnSpPr>
            <p:cNvPr id="1186" name="Google Shape;1186;p35"/>
            <p:cNvCxnSpPr/>
            <p:nvPr/>
          </p:nvCxnSpPr>
          <p:spPr>
            <a:xfrm rot="10800000">
              <a:off x="958721" y="2795303"/>
              <a:ext cx="0" cy="3070058"/>
            </a:xfrm>
            <a:prstGeom prst="straightConnector1">
              <a:avLst/>
            </a:prstGeom>
            <a:noFill/>
            <a:ln cap="flat" cmpd="sng" w="9525">
              <a:solidFill>
                <a:srgbClr val="000000"/>
              </a:solidFill>
              <a:prstDash val="solid"/>
              <a:round/>
              <a:headEnd len="med" w="med" type="none"/>
              <a:tailEnd len="med" w="med" type="none"/>
            </a:ln>
          </p:spPr>
        </p:cxnSp>
        <p:cxnSp>
          <p:nvCxnSpPr>
            <p:cNvPr id="1187" name="Google Shape;1187;p35"/>
            <p:cNvCxnSpPr/>
            <p:nvPr/>
          </p:nvCxnSpPr>
          <p:spPr>
            <a:xfrm>
              <a:off x="950074" y="5865361"/>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88" name="Google Shape;1188;p35"/>
            <p:cNvCxnSpPr/>
            <p:nvPr/>
          </p:nvCxnSpPr>
          <p:spPr>
            <a:xfrm>
              <a:off x="950074" y="5781213"/>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89" name="Google Shape;1189;p35"/>
            <p:cNvCxnSpPr/>
            <p:nvPr/>
          </p:nvCxnSpPr>
          <p:spPr>
            <a:xfrm>
              <a:off x="950074" y="5697065"/>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0" name="Google Shape;1190;p35"/>
            <p:cNvCxnSpPr/>
            <p:nvPr/>
          </p:nvCxnSpPr>
          <p:spPr>
            <a:xfrm>
              <a:off x="950074" y="5612916"/>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1" name="Google Shape;1191;p35"/>
            <p:cNvCxnSpPr/>
            <p:nvPr/>
          </p:nvCxnSpPr>
          <p:spPr>
            <a:xfrm>
              <a:off x="950074" y="5528768"/>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2" name="Google Shape;1192;p35"/>
            <p:cNvCxnSpPr/>
            <p:nvPr/>
          </p:nvCxnSpPr>
          <p:spPr>
            <a:xfrm>
              <a:off x="950074" y="5444619"/>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3" name="Google Shape;1193;p35"/>
            <p:cNvCxnSpPr/>
            <p:nvPr/>
          </p:nvCxnSpPr>
          <p:spPr>
            <a:xfrm>
              <a:off x="950074" y="5360471"/>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4" name="Google Shape;1194;p35"/>
            <p:cNvCxnSpPr/>
            <p:nvPr/>
          </p:nvCxnSpPr>
          <p:spPr>
            <a:xfrm>
              <a:off x="950074" y="5276323"/>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5" name="Google Shape;1195;p35"/>
            <p:cNvCxnSpPr/>
            <p:nvPr/>
          </p:nvCxnSpPr>
          <p:spPr>
            <a:xfrm>
              <a:off x="950074" y="519217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6" name="Google Shape;1196;p35"/>
            <p:cNvCxnSpPr/>
            <p:nvPr/>
          </p:nvCxnSpPr>
          <p:spPr>
            <a:xfrm>
              <a:off x="950074" y="5108026"/>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7" name="Google Shape;1197;p35"/>
            <p:cNvCxnSpPr/>
            <p:nvPr/>
          </p:nvCxnSpPr>
          <p:spPr>
            <a:xfrm>
              <a:off x="950074" y="5023878"/>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8" name="Google Shape;1198;p35"/>
            <p:cNvCxnSpPr/>
            <p:nvPr/>
          </p:nvCxnSpPr>
          <p:spPr>
            <a:xfrm>
              <a:off x="950074" y="4939729"/>
              <a:ext cx="8648" cy="0"/>
            </a:xfrm>
            <a:prstGeom prst="straightConnector1">
              <a:avLst/>
            </a:prstGeom>
            <a:noFill/>
            <a:ln cap="flat" cmpd="sng" w="9525">
              <a:solidFill>
                <a:srgbClr val="000000"/>
              </a:solidFill>
              <a:prstDash val="solid"/>
              <a:round/>
              <a:headEnd len="med" w="med" type="none"/>
              <a:tailEnd len="med" w="med" type="none"/>
            </a:ln>
          </p:spPr>
        </p:cxnSp>
        <p:cxnSp>
          <p:nvCxnSpPr>
            <p:cNvPr id="1199" name="Google Shape;1199;p35"/>
            <p:cNvCxnSpPr/>
            <p:nvPr/>
          </p:nvCxnSpPr>
          <p:spPr>
            <a:xfrm>
              <a:off x="950074" y="4855581"/>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0" name="Google Shape;1200;p35"/>
            <p:cNvCxnSpPr/>
            <p:nvPr/>
          </p:nvCxnSpPr>
          <p:spPr>
            <a:xfrm>
              <a:off x="950074" y="4771433"/>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1" name="Google Shape;1201;p35"/>
            <p:cNvCxnSpPr/>
            <p:nvPr/>
          </p:nvCxnSpPr>
          <p:spPr>
            <a:xfrm>
              <a:off x="950074" y="468728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2" name="Google Shape;1202;p35"/>
            <p:cNvCxnSpPr/>
            <p:nvPr/>
          </p:nvCxnSpPr>
          <p:spPr>
            <a:xfrm>
              <a:off x="950074" y="4603136"/>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3" name="Google Shape;1203;p35"/>
            <p:cNvCxnSpPr/>
            <p:nvPr/>
          </p:nvCxnSpPr>
          <p:spPr>
            <a:xfrm>
              <a:off x="950074" y="4518987"/>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4" name="Google Shape;1204;p35"/>
            <p:cNvCxnSpPr/>
            <p:nvPr/>
          </p:nvCxnSpPr>
          <p:spPr>
            <a:xfrm>
              <a:off x="950074" y="4434839"/>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5" name="Google Shape;1205;p35"/>
            <p:cNvCxnSpPr/>
            <p:nvPr/>
          </p:nvCxnSpPr>
          <p:spPr>
            <a:xfrm>
              <a:off x="950074" y="4350691"/>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6" name="Google Shape;1206;p35"/>
            <p:cNvCxnSpPr/>
            <p:nvPr/>
          </p:nvCxnSpPr>
          <p:spPr>
            <a:xfrm>
              <a:off x="950074" y="4266542"/>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7" name="Google Shape;1207;p35"/>
            <p:cNvCxnSpPr/>
            <p:nvPr/>
          </p:nvCxnSpPr>
          <p:spPr>
            <a:xfrm>
              <a:off x="950074" y="418239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8" name="Google Shape;1208;p35"/>
            <p:cNvCxnSpPr/>
            <p:nvPr/>
          </p:nvCxnSpPr>
          <p:spPr>
            <a:xfrm>
              <a:off x="950074" y="4098246"/>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09" name="Google Shape;1209;p35"/>
            <p:cNvCxnSpPr/>
            <p:nvPr/>
          </p:nvCxnSpPr>
          <p:spPr>
            <a:xfrm>
              <a:off x="950074" y="4014097"/>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0" name="Google Shape;1210;p35"/>
            <p:cNvCxnSpPr/>
            <p:nvPr/>
          </p:nvCxnSpPr>
          <p:spPr>
            <a:xfrm>
              <a:off x="950074" y="3929949"/>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1" name="Google Shape;1211;p35"/>
            <p:cNvCxnSpPr/>
            <p:nvPr/>
          </p:nvCxnSpPr>
          <p:spPr>
            <a:xfrm>
              <a:off x="950074" y="3845800"/>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2" name="Google Shape;1212;p35"/>
            <p:cNvCxnSpPr/>
            <p:nvPr/>
          </p:nvCxnSpPr>
          <p:spPr>
            <a:xfrm>
              <a:off x="950074" y="3761652"/>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3" name="Google Shape;1213;p35"/>
            <p:cNvCxnSpPr/>
            <p:nvPr/>
          </p:nvCxnSpPr>
          <p:spPr>
            <a:xfrm>
              <a:off x="950074" y="367750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4" name="Google Shape;1214;p35"/>
            <p:cNvCxnSpPr/>
            <p:nvPr/>
          </p:nvCxnSpPr>
          <p:spPr>
            <a:xfrm>
              <a:off x="950074" y="3593355"/>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5" name="Google Shape;1215;p35"/>
            <p:cNvCxnSpPr/>
            <p:nvPr/>
          </p:nvCxnSpPr>
          <p:spPr>
            <a:xfrm>
              <a:off x="950074" y="3509207"/>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6" name="Google Shape;1216;p35"/>
            <p:cNvCxnSpPr/>
            <p:nvPr/>
          </p:nvCxnSpPr>
          <p:spPr>
            <a:xfrm>
              <a:off x="950074" y="3425059"/>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7" name="Google Shape;1217;p35"/>
            <p:cNvCxnSpPr/>
            <p:nvPr/>
          </p:nvCxnSpPr>
          <p:spPr>
            <a:xfrm>
              <a:off x="950074" y="3340910"/>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8" name="Google Shape;1218;p35"/>
            <p:cNvCxnSpPr/>
            <p:nvPr/>
          </p:nvCxnSpPr>
          <p:spPr>
            <a:xfrm>
              <a:off x="950074" y="3256762"/>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19" name="Google Shape;1219;p35"/>
            <p:cNvCxnSpPr/>
            <p:nvPr/>
          </p:nvCxnSpPr>
          <p:spPr>
            <a:xfrm>
              <a:off x="950074" y="317261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20" name="Google Shape;1220;p35"/>
            <p:cNvCxnSpPr/>
            <p:nvPr/>
          </p:nvCxnSpPr>
          <p:spPr>
            <a:xfrm>
              <a:off x="950074" y="3088465"/>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21" name="Google Shape;1221;p35"/>
            <p:cNvCxnSpPr/>
            <p:nvPr/>
          </p:nvCxnSpPr>
          <p:spPr>
            <a:xfrm>
              <a:off x="950074" y="3005674"/>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22" name="Google Shape;1222;p35"/>
            <p:cNvCxnSpPr/>
            <p:nvPr/>
          </p:nvCxnSpPr>
          <p:spPr>
            <a:xfrm>
              <a:off x="950074" y="2921526"/>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23" name="Google Shape;1223;p35"/>
            <p:cNvCxnSpPr/>
            <p:nvPr/>
          </p:nvCxnSpPr>
          <p:spPr>
            <a:xfrm>
              <a:off x="950074" y="2836020"/>
              <a:ext cx="8648" cy="0"/>
            </a:xfrm>
            <a:prstGeom prst="straightConnector1">
              <a:avLst/>
            </a:prstGeom>
            <a:noFill/>
            <a:ln cap="flat" cmpd="sng" w="9525">
              <a:solidFill>
                <a:srgbClr val="000000"/>
              </a:solidFill>
              <a:prstDash val="solid"/>
              <a:round/>
              <a:headEnd len="med" w="med" type="none"/>
              <a:tailEnd len="med" w="med" type="none"/>
            </a:ln>
          </p:spPr>
        </p:cxnSp>
        <p:cxnSp>
          <p:nvCxnSpPr>
            <p:cNvPr id="1224" name="Google Shape;1224;p35"/>
            <p:cNvCxnSpPr/>
            <p:nvPr/>
          </p:nvCxnSpPr>
          <p:spPr>
            <a:xfrm>
              <a:off x="941426" y="5865361"/>
              <a:ext cx="17295" cy="0"/>
            </a:xfrm>
            <a:prstGeom prst="straightConnector1">
              <a:avLst/>
            </a:prstGeom>
            <a:noFill/>
            <a:ln cap="flat" cmpd="sng" w="9525">
              <a:solidFill>
                <a:srgbClr val="000000"/>
              </a:solidFill>
              <a:prstDash val="solid"/>
              <a:round/>
              <a:headEnd len="med" w="med" type="none"/>
              <a:tailEnd len="med" w="med" type="none"/>
            </a:ln>
          </p:spPr>
        </p:cxnSp>
        <p:sp>
          <p:nvSpPr>
            <p:cNvPr id="1225" name="Google Shape;1225;p35"/>
            <p:cNvSpPr/>
            <p:nvPr/>
          </p:nvSpPr>
          <p:spPr>
            <a:xfrm>
              <a:off x="776042" y="5809715"/>
              <a:ext cx="149170"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0</a:t>
              </a:r>
              <a:endParaRPr b="0" i="0" sz="1800" u="none" cap="none" strike="noStrike">
                <a:solidFill>
                  <a:schemeClr val="dk1"/>
                </a:solidFill>
                <a:latin typeface="Arial"/>
                <a:ea typeface="Arial"/>
                <a:cs typeface="Arial"/>
                <a:sym typeface="Arial"/>
              </a:endParaRPr>
            </a:p>
          </p:txBody>
        </p:sp>
        <p:cxnSp>
          <p:nvCxnSpPr>
            <p:cNvPr id="1226" name="Google Shape;1226;p35"/>
            <p:cNvCxnSpPr/>
            <p:nvPr/>
          </p:nvCxnSpPr>
          <p:spPr>
            <a:xfrm>
              <a:off x="941426" y="5444619"/>
              <a:ext cx="17295" cy="0"/>
            </a:xfrm>
            <a:prstGeom prst="straightConnector1">
              <a:avLst/>
            </a:prstGeom>
            <a:noFill/>
            <a:ln cap="flat" cmpd="sng" w="9525">
              <a:solidFill>
                <a:srgbClr val="000000"/>
              </a:solidFill>
              <a:prstDash val="solid"/>
              <a:round/>
              <a:headEnd len="med" w="med" type="none"/>
              <a:tailEnd len="med" w="med" type="none"/>
            </a:ln>
          </p:spPr>
        </p:cxnSp>
        <p:sp>
          <p:nvSpPr>
            <p:cNvPr id="1227" name="Google Shape;1227;p35"/>
            <p:cNvSpPr/>
            <p:nvPr/>
          </p:nvSpPr>
          <p:spPr>
            <a:xfrm>
              <a:off x="517696" y="5395759"/>
              <a:ext cx="565334"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500000</a:t>
              </a:r>
              <a:endParaRPr b="0" i="0" sz="1800" u="none" cap="none" strike="noStrike">
                <a:solidFill>
                  <a:schemeClr val="dk1"/>
                </a:solidFill>
                <a:latin typeface="Arial"/>
                <a:ea typeface="Arial"/>
                <a:cs typeface="Arial"/>
                <a:sym typeface="Arial"/>
              </a:endParaRPr>
            </a:p>
          </p:txBody>
        </p:sp>
        <p:cxnSp>
          <p:nvCxnSpPr>
            <p:cNvPr id="1228" name="Google Shape;1228;p35"/>
            <p:cNvCxnSpPr/>
            <p:nvPr/>
          </p:nvCxnSpPr>
          <p:spPr>
            <a:xfrm>
              <a:off x="941426" y="5023878"/>
              <a:ext cx="17295" cy="0"/>
            </a:xfrm>
            <a:prstGeom prst="straightConnector1">
              <a:avLst/>
            </a:prstGeom>
            <a:noFill/>
            <a:ln cap="flat" cmpd="sng" w="9525">
              <a:solidFill>
                <a:srgbClr val="000000"/>
              </a:solidFill>
              <a:prstDash val="solid"/>
              <a:round/>
              <a:headEnd len="med" w="med" type="none"/>
              <a:tailEnd len="med" w="med" type="none"/>
            </a:ln>
          </p:spPr>
        </p:cxnSp>
        <p:sp>
          <p:nvSpPr>
            <p:cNvPr id="1229" name="Google Shape;1229;p35"/>
            <p:cNvSpPr/>
            <p:nvPr/>
          </p:nvSpPr>
          <p:spPr>
            <a:xfrm>
              <a:off x="434463" y="4975017"/>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1000000</a:t>
              </a:r>
              <a:endParaRPr b="0" i="0" sz="1800" u="none" cap="none" strike="noStrike">
                <a:solidFill>
                  <a:schemeClr val="dk1"/>
                </a:solidFill>
                <a:latin typeface="Arial"/>
                <a:ea typeface="Arial"/>
                <a:cs typeface="Arial"/>
                <a:sym typeface="Arial"/>
              </a:endParaRPr>
            </a:p>
          </p:txBody>
        </p:sp>
        <p:cxnSp>
          <p:nvCxnSpPr>
            <p:cNvPr id="1230" name="Google Shape;1230;p35"/>
            <p:cNvCxnSpPr/>
            <p:nvPr/>
          </p:nvCxnSpPr>
          <p:spPr>
            <a:xfrm>
              <a:off x="941426" y="4603136"/>
              <a:ext cx="17295" cy="0"/>
            </a:xfrm>
            <a:prstGeom prst="straightConnector1">
              <a:avLst/>
            </a:prstGeom>
            <a:noFill/>
            <a:ln cap="flat" cmpd="sng" w="9525">
              <a:solidFill>
                <a:srgbClr val="000000"/>
              </a:solidFill>
              <a:prstDash val="solid"/>
              <a:round/>
              <a:headEnd len="med" w="med" type="none"/>
              <a:tailEnd len="med" w="med" type="none"/>
            </a:ln>
          </p:spPr>
        </p:cxnSp>
        <p:sp>
          <p:nvSpPr>
            <p:cNvPr id="1231" name="Google Shape;1231;p35"/>
            <p:cNvSpPr/>
            <p:nvPr/>
          </p:nvSpPr>
          <p:spPr>
            <a:xfrm>
              <a:off x="434463" y="4555633"/>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1500000</a:t>
              </a:r>
              <a:endParaRPr b="0" i="0" sz="1800" u="none" cap="none" strike="noStrike">
                <a:solidFill>
                  <a:schemeClr val="dk1"/>
                </a:solidFill>
                <a:latin typeface="Arial"/>
                <a:ea typeface="Arial"/>
                <a:cs typeface="Arial"/>
                <a:sym typeface="Arial"/>
              </a:endParaRPr>
            </a:p>
          </p:txBody>
        </p:sp>
        <p:cxnSp>
          <p:nvCxnSpPr>
            <p:cNvPr id="1232" name="Google Shape;1232;p35"/>
            <p:cNvCxnSpPr/>
            <p:nvPr/>
          </p:nvCxnSpPr>
          <p:spPr>
            <a:xfrm>
              <a:off x="941426" y="4182394"/>
              <a:ext cx="17295" cy="0"/>
            </a:xfrm>
            <a:prstGeom prst="straightConnector1">
              <a:avLst/>
            </a:prstGeom>
            <a:noFill/>
            <a:ln cap="flat" cmpd="sng" w="9525">
              <a:solidFill>
                <a:srgbClr val="000000"/>
              </a:solidFill>
              <a:prstDash val="solid"/>
              <a:round/>
              <a:headEnd len="med" w="med" type="none"/>
              <a:tailEnd len="med" w="med" type="none"/>
            </a:ln>
          </p:spPr>
        </p:cxnSp>
        <p:sp>
          <p:nvSpPr>
            <p:cNvPr id="1233" name="Google Shape;1233;p35"/>
            <p:cNvSpPr/>
            <p:nvPr/>
          </p:nvSpPr>
          <p:spPr>
            <a:xfrm>
              <a:off x="434463" y="4134891"/>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2000000</a:t>
              </a:r>
              <a:endParaRPr b="0" i="0" sz="1800" u="none" cap="none" strike="noStrike">
                <a:solidFill>
                  <a:schemeClr val="dk1"/>
                </a:solidFill>
                <a:latin typeface="Arial"/>
                <a:ea typeface="Arial"/>
                <a:cs typeface="Arial"/>
                <a:sym typeface="Arial"/>
              </a:endParaRPr>
            </a:p>
          </p:txBody>
        </p:sp>
        <p:cxnSp>
          <p:nvCxnSpPr>
            <p:cNvPr id="1234" name="Google Shape;1234;p35"/>
            <p:cNvCxnSpPr/>
            <p:nvPr/>
          </p:nvCxnSpPr>
          <p:spPr>
            <a:xfrm>
              <a:off x="941426" y="3761652"/>
              <a:ext cx="17295" cy="0"/>
            </a:xfrm>
            <a:prstGeom prst="straightConnector1">
              <a:avLst/>
            </a:prstGeom>
            <a:noFill/>
            <a:ln cap="flat" cmpd="sng" w="9525">
              <a:solidFill>
                <a:srgbClr val="000000"/>
              </a:solidFill>
              <a:prstDash val="solid"/>
              <a:round/>
              <a:headEnd len="med" w="med" type="none"/>
              <a:tailEnd len="med" w="med" type="none"/>
            </a:ln>
          </p:spPr>
        </p:cxnSp>
        <p:sp>
          <p:nvSpPr>
            <p:cNvPr id="1235" name="Google Shape;1235;p35"/>
            <p:cNvSpPr/>
            <p:nvPr/>
          </p:nvSpPr>
          <p:spPr>
            <a:xfrm>
              <a:off x="434463" y="3714149"/>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2500000</a:t>
              </a:r>
              <a:endParaRPr b="0" i="0" sz="1800" u="none" cap="none" strike="noStrike">
                <a:solidFill>
                  <a:schemeClr val="dk1"/>
                </a:solidFill>
                <a:latin typeface="Arial"/>
                <a:ea typeface="Arial"/>
                <a:cs typeface="Arial"/>
                <a:sym typeface="Arial"/>
              </a:endParaRPr>
            </a:p>
          </p:txBody>
        </p:sp>
        <p:cxnSp>
          <p:nvCxnSpPr>
            <p:cNvPr id="1236" name="Google Shape;1236;p35"/>
            <p:cNvCxnSpPr/>
            <p:nvPr/>
          </p:nvCxnSpPr>
          <p:spPr>
            <a:xfrm>
              <a:off x="941426" y="3340910"/>
              <a:ext cx="17295" cy="0"/>
            </a:xfrm>
            <a:prstGeom prst="straightConnector1">
              <a:avLst/>
            </a:prstGeom>
            <a:noFill/>
            <a:ln cap="flat" cmpd="sng" w="9525">
              <a:solidFill>
                <a:srgbClr val="000000"/>
              </a:solidFill>
              <a:prstDash val="solid"/>
              <a:round/>
              <a:headEnd len="med" w="med" type="none"/>
              <a:tailEnd len="med" w="med" type="none"/>
            </a:ln>
          </p:spPr>
        </p:cxnSp>
        <p:sp>
          <p:nvSpPr>
            <p:cNvPr id="1237" name="Google Shape;1237;p35"/>
            <p:cNvSpPr/>
            <p:nvPr/>
          </p:nvSpPr>
          <p:spPr>
            <a:xfrm>
              <a:off x="434463" y="3293407"/>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3000000</a:t>
              </a:r>
              <a:endParaRPr b="0" i="0" sz="1800" u="none" cap="none" strike="noStrike">
                <a:solidFill>
                  <a:schemeClr val="dk1"/>
                </a:solidFill>
                <a:latin typeface="Arial"/>
                <a:ea typeface="Arial"/>
                <a:cs typeface="Arial"/>
                <a:sym typeface="Arial"/>
              </a:endParaRPr>
            </a:p>
          </p:txBody>
        </p:sp>
        <p:cxnSp>
          <p:nvCxnSpPr>
            <p:cNvPr id="1238" name="Google Shape;1238;p35"/>
            <p:cNvCxnSpPr/>
            <p:nvPr/>
          </p:nvCxnSpPr>
          <p:spPr>
            <a:xfrm>
              <a:off x="941426" y="2921526"/>
              <a:ext cx="17295" cy="0"/>
            </a:xfrm>
            <a:prstGeom prst="straightConnector1">
              <a:avLst/>
            </a:prstGeom>
            <a:noFill/>
            <a:ln cap="flat" cmpd="sng" w="9525">
              <a:solidFill>
                <a:srgbClr val="000000"/>
              </a:solidFill>
              <a:prstDash val="solid"/>
              <a:round/>
              <a:headEnd len="med" w="med" type="none"/>
              <a:tailEnd len="med" w="med" type="none"/>
            </a:ln>
          </p:spPr>
        </p:cxnSp>
        <p:sp>
          <p:nvSpPr>
            <p:cNvPr id="1239" name="Google Shape;1239;p35"/>
            <p:cNvSpPr/>
            <p:nvPr/>
          </p:nvSpPr>
          <p:spPr>
            <a:xfrm>
              <a:off x="434463" y="2872665"/>
              <a:ext cx="648567"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3500000</a:t>
              </a:r>
              <a:endParaRPr b="0" i="0" sz="1800" u="none" cap="none" strike="noStrike">
                <a:solidFill>
                  <a:schemeClr val="dk1"/>
                </a:solidFill>
                <a:latin typeface="Arial"/>
                <a:ea typeface="Arial"/>
                <a:cs typeface="Arial"/>
                <a:sym typeface="Arial"/>
              </a:endParaRPr>
            </a:p>
          </p:txBody>
        </p:sp>
        <p:sp>
          <p:nvSpPr>
            <p:cNvPr id="1240" name="Google Shape;1240;p35"/>
            <p:cNvSpPr/>
            <p:nvPr/>
          </p:nvSpPr>
          <p:spPr>
            <a:xfrm>
              <a:off x="304750" y="5930508"/>
              <a:ext cx="583710"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Time--&gt;</a:t>
              </a:r>
              <a:endParaRPr b="0" i="0" sz="1800" u="none" cap="none" strike="noStrike">
                <a:solidFill>
                  <a:schemeClr val="dk1"/>
                </a:solidFill>
                <a:latin typeface="Arial"/>
                <a:ea typeface="Arial"/>
                <a:cs typeface="Arial"/>
                <a:sym typeface="Arial"/>
              </a:endParaRPr>
            </a:p>
          </p:txBody>
        </p:sp>
        <p:sp>
          <p:nvSpPr>
            <p:cNvPr id="1241" name="Google Shape;1241;p35"/>
            <p:cNvSpPr/>
            <p:nvPr/>
          </p:nvSpPr>
          <p:spPr>
            <a:xfrm>
              <a:off x="302588" y="2560502"/>
              <a:ext cx="822599" cy="1289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Open Sans"/>
                <a:buNone/>
              </a:pPr>
              <a:r>
                <a:rPr b="0" i="0" lang="en-US" sz="1000" u="none" cap="none" strike="noStrike">
                  <a:solidFill>
                    <a:srgbClr val="000000"/>
                  </a:solidFill>
                  <a:latin typeface="Open Sans"/>
                  <a:ea typeface="Open Sans"/>
                  <a:cs typeface="Open Sans"/>
                  <a:sym typeface="Open Sans"/>
                </a:rPr>
                <a:t>Abundance</a:t>
              </a:r>
              <a:endParaRPr b="0" i="0" sz="1800" u="none" cap="none" strike="noStrike">
                <a:solidFill>
                  <a:schemeClr val="dk1"/>
                </a:solidFill>
                <a:latin typeface="Arial"/>
                <a:ea typeface="Arial"/>
                <a:cs typeface="Arial"/>
                <a:sym typeface="Arial"/>
              </a:endParaRPr>
            </a:p>
          </p:txBody>
        </p:sp>
        <p:sp>
          <p:nvSpPr>
            <p:cNvPr id="1242" name="Google Shape;1242;p35"/>
            <p:cNvSpPr/>
            <p:nvPr/>
          </p:nvSpPr>
          <p:spPr>
            <a:xfrm>
              <a:off x="981421" y="2800732"/>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Ion 472.00 (471.70 to 472.70): 181129_02.D</a:t>
              </a:r>
              <a:endParaRPr b="0" i="0" sz="1100" u="none" cap="none" strike="noStrike">
                <a:solidFill>
                  <a:schemeClr val="dk1"/>
                </a:solidFill>
                <a:latin typeface="Arial"/>
                <a:ea typeface="Arial"/>
                <a:cs typeface="Arial"/>
                <a:sym typeface="Arial"/>
              </a:endParaRPr>
            </a:p>
          </p:txBody>
        </p:sp>
        <p:sp>
          <p:nvSpPr>
            <p:cNvPr id="1243" name="Google Shape;1243;p35"/>
            <p:cNvSpPr/>
            <p:nvPr/>
          </p:nvSpPr>
          <p:spPr>
            <a:xfrm flipH="1" rot="10800000">
              <a:off x="958721" y="5858575"/>
              <a:ext cx="4924785" cy="6786"/>
            </a:xfrm>
            <a:custGeom>
              <a:rect b="b" l="l" r="r" t="t"/>
              <a:pathLst>
                <a:path extrusionOk="0" h="15" w="8702">
                  <a:moveTo>
                    <a:pt x="0" y="0"/>
                  </a:moveTo>
                  <a:lnTo>
                    <a:pt x="51" y="0"/>
                  </a:lnTo>
                  <a:lnTo>
                    <a:pt x="131" y="0"/>
                  </a:lnTo>
                  <a:lnTo>
                    <a:pt x="212" y="0"/>
                  </a:lnTo>
                  <a:lnTo>
                    <a:pt x="292" y="0"/>
                  </a:lnTo>
                  <a:lnTo>
                    <a:pt x="373" y="0"/>
                  </a:lnTo>
                  <a:lnTo>
                    <a:pt x="453" y="0"/>
                  </a:lnTo>
                  <a:lnTo>
                    <a:pt x="533" y="0"/>
                  </a:lnTo>
                  <a:lnTo>
                    <a:pt x="614" y="0"/>
                  </a:lnTo>
                  <a:lnTo>
                    <a:pt x="694" y="0"/>
                  </a:lnTo>
                  <a:lnTo>
                    <a:pt x="775" y="1"/>
                  </a:lnTo>
                  <a:lnTo>
                    <a:pt x="855" y="0"/>
                  </a:lnTo>
                  <a:lnTo>
                    <a:pt x="936" y="0"/>
                  </a:lnTo>
                  <a:lnTo>
                    <a:pt x="1016" y="0"/>
                  </a:lnTo>
                  <a:lnTo>
                    <a:pt x="1097" y="0"/>
                  </a:lnTo>
                  <a:lnTo>
                    <a:pt x="1177" y="0"/>
                  </a:lnTo>
                  <a:lnTo>
                    <a:pt x="1258" y="0"/>
                  </a:lnTo>
                  <a:lnTo>
                    <a:pt x="1338" y="0"/>
                  </a:lnTo>
                  <a:lnTo>
                    <a:pt x="1418" y="0"/>
                  </a:lnTo>
                  <a:lnTo>
                    <a:pt x="1499" y="0"/>
                  </a:lnTo>
                  <a:lnTo>
                    <a:pt x="1579" y="0"/>
                  </a:lnTo>
                  <a:lnTo>
                    <a:pt x="1660" y="0"/>
                  </a:lnTo>
                  <a:lnTo>
                    <a:pt x="1740" y="0"/>
                  </a:lnTo>
                  <a:lnTo>
                    <a:pt x="1821" y="0"/>
                  </a:lnTo>
                  <a:lnTo>
                    <a:pt x="1901" y="0"/>
                  </a:lnTo>
                  <a:lnTo>
                    <a:pt x="1982" y="0"/>
                  </a:lnTo>
                  <a:lnTo>
                    <a:pt x="2062" y="0"/>
                  </a:lnTo>
                  <a:lnTo>
                    <a:pt x="2143" y="0"/>
                  </a:lnTo>
                  <a:lnTo>
                    <a:pt x="2223" y="0"/>
                  </a:lnTo>
                  <a:lnTo>
                    <a:pt x="2303" y="0"/>
                  </a:lnTo>
                  <a:lnTo>
                    <a:pt x="2384" y="0"/>
                  </a:lnTo>
                  <a:lnTo>
                    <a:pt x="2464" y="0"/>
                  </a:lnTo>
                  <a:lnTo>
                    <a:pt x="2545" y="0"/>
                  </a:lnTo>
                  <a:lnTo>
                    <a:pt x="2625" y="0"/>
                  </a:lnTo>
                  <a:lnTo>
                    <a:pt x="2706" y="0"/>
                  </a:lnTo>
                  <a:lnTo>
                    <a:pt x="2786" y="2"/>
                  </a:lnTo>
                  <a:lnTo>
                    <a:pt x="2867" y="4"/>
                  </a:lnTo>
                  <a:lnTo>
                    <a:pt x="2947" y="8"/>
                  </a:lnTo>
                  <a:lnTo>
                    <a:pt x="3027" y="10"/>
                  </a:lnTo>
                  <a:lnTo>
                    <a:pt x="3108" y="15"/>
                  </a:lnTo>
                  <a:lnTo>
                    <a:pt x="3188" y="12"/>
                  </a:lnTo>
                  <a:lnTo>
                    <a:pt x="3269" y="12"/>
                  </a:lnTo>
                  <a:lnTo>
                    <a:pt x="3349" y="12"/>
                  </a:lnTo>
                  <a:lnTo>
                    <a:pt x="3430" y="9"/>
                  </a:lnTo>
                  <a:lnTo>
                    <a:pt x="3510" y="10"/>
                  </a:lnTo>
                  <a:lnTo>
                    <a:pt x="3591" y="0"/>
                  </a:lnTo>
                  <a:lnTo>
                    <a:pt x="3671" y="0"/>
                  </a:lnTo>
                  <a:lnTo>
                    <a:pt x="3752" y="2"/>
                  </a:lnTo>
                  <a:lnTo>
                    <a:pt x="3832" y="1"/>
                  </a:lnTo>
                  <a:lnTo>
                    <a:pt x="3912" y="0"/>
                  </a:lnTo>
                  <a:lnTo>
                    <a:pt x="3993" y="0"/>
                  </a:lnTo>
                  <a:lnTo>
                    <a:pt x="4073" y="0"/>
                  </a:lnTo>
                  <a:lnTo>
                    <a:pt x="4154" y="1"/>
                  </a:lnTo>
                  <a:lnTo>
                    <a:pt x="4234" y="0"/>
                  </a:lnTo>
                  <a:lnTo>
                    <a:pt x="4315" y="0"/>
                  </a:lnTo>
                  <a:lnTo>
                    <a:pt x="4395" y="1"/>
                  </a:lnTo>
                  <a:lnTo>
                    <a:pt x="4476" y="1"/>
                  </a:lnTo>
                  <a:lnTo>
                    <a:pt x="4556" y="1"/>
                  </a:lnTo>
                  <a:lnTo>
                    <a:pt x="4637" y="0"/>
                  </a:lnTo>
                  <a:lnTo>
                    <a:pt x="4717" y="0"/>
                  </a:lnTo>
                  <a:lnTo>
                    <a:pt x="4797" y="0"/>
                  </a:lnTo>
                  <a:lnTo>
                    <a:pt x="4878" y="0"/>
                  </a:lnTo>
                  <a:lnTo>
                    <a:pt x="4958" y="0"/>
                  </a:lnTo>
                  <a:lnTo>
                    <a:pt x="5039" y="0"/>
                  </a:lnTo>
                  <a:lnTo>
                    <a:pt x="5119" y="0"/>
                  </a:lnTo>
                  <a:lnTo>
                    <a:pt x="5200" y="0"/>
                  </a:lnTo>
                  <a:lnTo>
                    <a:pt x="5280" y="1"/>
                  </a:lnTo>
                  <a:lnTo>
                    <a:pt x="5361" y="0"/>
                  </a:lnTo>
                  <a:lnTo>
                    <a:pt x="5441" y="0"/>
                  </a:lnTo>
                  <a:lnTo>
                    <a:pt x="5522" y="0"/>
                  </a:lnTo>
                  <a:lnTo>
                    <a:pt x="5602" y="0"/>
                  </a:lnTo>
                  <a:lnTo>
                    <a:pt x="5682" y="0"/>
                  </a:lnTo>
                  <a:lnTo>
                    <a:pt x="5763" y="0"/>
                  </a:lnTo>
                  <a:lnTo>
                    <a:pt x="5843" y="0"/>
                  </a:lnTo>
                  <a:lnTo>
                    <a:pt x="5924" y="0"/>
                  </a:lnTo>
                  <a:lnTo>
                    <a:pt x="6004" y="0"/>
                  </a:lnTo>
                  <a:lnTo>
                    <a:pt x="6085" y="1"/>
                  </a:lnTo>
                  <a:lnTo>
                    <a:pt x="6165" y="0"/>
                  </a:lnTo>
                  <a:lnTo>
                    <a:pt x="6246" y="0"/>
                  </a:lnTo>
                  <a:lnTo>
                    <a:pt x="6326" y="0"/>
                  </a:lnTo>
                  <a:lnTo>
                    <a:pt x="6407" y="0"/>
                  </a:lnTo>
                  <a:lnTo>
                    <a:pt x="6487" y="0"/>
                  </a:lnTo>
                  <a:lnTo>
                    <a:pt x="6567" y="0"/>
                  </a:lnTo>
                  <a:lnTo>
                    <a:pt x="6648" y="0"/>
                  </a:lnTo>
                  <a:lnTo>
                    <a:pt x="6728" y="0"/>
                  </a:lnTo>
                  <a:lnTo>
                    <a:pt x="6809" y="0"/>
                  </a:lnTo>
                  <a:lnTo>
                    <a:pt x="6889" y="0"/>
                  </a:lnTo>
                  <a:lnTo>
                    <a:pt x="6970" y="0"/>
                  </a:lnTo>
                  <a:lnTo>
                    <a:pt x="7050" y="0"/>
                  </a:lnTo>
                  <a:lnTo>
                    <a:pt x="7131" y="0"/>
                  </a:lnTo>
                  <a:lnTo>
                    <a:pt x="7211" y="0"/>
                  </a:lnTo>
                  <a:lnTo>
                    <a:pt x="7292" y="0"/>
                  </a:lnTo>
                  <a:lnTo>
                    <a:pt x="7372" y="0"/>
                  </a:lnTo>
                  <a:lnTo>
                    <a:pt x="7452" y="0"/>
                  </a:lnTo>
                  <a:lnTo>
                    <a:pt x="7533" y="0"/>
                  </a:lnTo>
                  <a:lnTo>
                    <a:pt x="7613" y="0"/>
                  </a:lnTo>
                  <a:lnTo>
                    <a:pt x="7694" y="0"/>
                  </a:lnTo>
                  <a:lnTo>
                    <a:pt x="7774" y="0"/>
                  </a:lnTo>
                  <a:lnTo>
                    <a:pt x="7855" y="0"/>
                  </a:lnTo>
                  <a:lnTo>
                    <a:pt x="7935" y="0"/>
                  </a:lnTo>
                  <a:lnTo>
                    <a:pt x="8016" y="0"/>
                  </a:lnTo>
                  <a:lnTo>
                    <a:pt x="8096" y="0"/>
                  </a:lnTo>
                  <a:lnTo>
                    <a:pt x="8177" y="0"/>
                  </a:lnTo>
                  <a:lnTo>
                    <a:pt x="8257" y="0"/>
                  </a:lnTo>
                  <a:lnTo>
                    <a:pt x="8337" y="0"/>
                  </a:lnTo>
                  <a:lnTo>
                    <a:pt x="8418" y="0"/>
                  </a:lnTo>
                  <a:lnTo>
                    <a:pt x="8498" y="0"/>
                  </a:lnTo>
                  <a:lnTo>
                    <a:pt x="8579" y="0"/>
                  </a:lnTo>
                  <a:lnTo>
                    <a:pt x="8659" y="0"/>
                  </a:lnTo>
                  <a:lnTo>
                    <a:pt x="8702"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4" name="Google Shape;1244;p35"/>
            <p:cNvSpPr/>
            <p:nvPr/>
          </p:nvSpPr>
          <p:spPr>
            <a:xfrm>
              <a:off x="981421" y="2876737"/>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00"/>
                </a:buClr>
                <a:buSzPts val="600"/>
                <a:buFont typeface="Open Sans"/>
                <a:buNone/>
              </a:pPr>
              <a:r>
                <a:rPr b="0" i="0" lang="en-US" sz="600" u="none" cap="none" strike="noStrike">
                  <a:solidFill>
                    <a:srgbClr val="007F00"/>
                  </a:solidFill>
                  <a:latin typeface="Open Sans"/>
                  <a:ea typeface="Open Sans"/>
                  <a:cs typeface="Open Sans"/>
                  <a:sym typeface="Open Sans"/>
                </a:rPr>
                <a:t>Ion 472.00 (471.70 to 472.70): 181129_08.D</a:t>
              </a:r>
              <a:endParaRPr b="0" i="0" sz="1100" u="none" cap="none" strike="noStrike">
                <a:solidFill>
                  <a:schemeClr val="dk1"/>
                </a:solidFill>
                <a:latin typeface="Arial"/>
                <a:ea typeface="Arial"/>
                <a:cs typeface="Arial"/>
                <a:sym typeface="Arial"/>
              </a:endParaRPr>
            </a:p>
          </p:txBody>
        </p:sp>
        <p:sp>
          <p:nvSpPr>
            <p:cNvPr id="1245" name="Google Shape;1245;p35"/>
            <p:cNvSpPr/>
            <p:nvPr/>
          </p:nvSpPr>
          <p:spPr>
            <a:xfrm flipH="1" rot="10800000">
              <a:off x="958721" y="2795303"/>
              <a:ext cx="4924785" cy="3070058"/>
            </a:xfrm>
            <a:custGeom>
              <a:rect b="b" l="l" r="r" t="t"/>
              <a:pathLst>
                <a:path extrusionOk="0" h="7126" w="8703">
                  <a:moveTo>
                    <a:pt x="0" y="0"/>
                  </a:moveTo>
                  <a:lnTo>
                    <a:pt x="50" y="0"/>
                  </a:lnTo>
                  <a:lnTo>
                    <a:pt x="130" y="0"/>
                  </a:lnTo>
                  <a:lnTo>
                    <a:pt x="211" y="0"/>
                  </a:lnTo>
                  <a:lnTo>
                    <a:pt x="291" y="0"/>
                  </a:lnTo>
                  <a:lnTo>
                    <a:pt x="372" y="0"/>
                  </a:lnTo>
                  <a:lnTo>
                    <a:pt x="452" y="0"/>
                  </a:lnTo>
                  <a:lnTo>
                    <a:pt x="533" y="0"/>
                  </a:lnTo>
                  <a:lnTo>
                    <a:pt x="613" y="0"/>
                  </a:lnTo>
                  <a:lnTo>
                    <a:pt x="693" y="0"/>
                  </a:lnTo>
                  <a:lnTo>
                    <a:pt x="774" y="0"/>
                  </a:lnTo>
                  <a:lnTo>
                    <a:pt x="854" y="0"/>
                  </a:lnTo>
                  <a:lnTo>
                    <a:pt x="935" y="0"/>
                  </a:lnTo>
                  <a:lnTo>
                    <a:pt x="1015" y="0"/>
                  </a:lnTo>
                  <a:lnTo>
                    <a:pt x="1096" y="0"/>
                  </a:lnTo>
                  <a:lnTo>
                    <a:pt x="1176" y="0"/>
                  </a:lnTo>
                  <a:lnTo>
                    <a:pt x="1257" y="0"/>
                  </a:lnTo>
                  <a:lnTo>
                    <a:pt x="1337" y="0"/>
                  </a:lnTo>
                  <a:lnTo>
                    <a:pt x="1418" y="0"/>
                  </a:lnTo>
                  <a:lnTo>
                    <a:pt x="1498" y="0"/>
                  </a:lnTo>
                  <a:lnTo>
                    <a:pt x="1578" y="0"/>
                  </a:lnTo>
                  <a:lnTo>
                    <a:pt x="1659" y="0"/>
                  </a:lnTo>
                  <a:lnTo>
                    <a:pt x="1739" y="0"/>
                  </a:lnTo>
                  <a:lnTo>
                    <a:pt x="1820" y="0"/>
                  </a:lnTo>
                  <a:lnTo>
                    <a:pt x="1900" y="0"/>
                  </a:lnTo>
                  <a:lnTo>
                    <a:pt x="1981" y="0"/>
                  </a:lnTo>
                  <a:lnTo>
                    <a:pt x="2061" y="0"/>
                  </a:lnTo>
                  <a:lnTo>
                    <a:pt x="2142" y="0"/>
                  </a:lnTo>
                  <a:lnTo>
                    <a:pt x="2222" y="0"/>
                  </a:lnTo>
                  <a:lnTo>
                    <a:pt x="2303" y="0"/>
                  </a:lnTo>
                  <a:lnTo>
                    <a:pt x="2383" y="0"/>
                  </a:lnTo>
                  <a:lnTo>
                    <a:pt x="2463" y="5"/>
                  </a:lnTo>
                  <a:lnTo>
                    <a:pt x="2544" y="17"/>
                  </a:lnTo>
                  <a:lnTo>
                    <a:pt x="2624" y="131"/>
                  </a:lnTo>
                  <a:lnTo>
                    <a:pt x="2705" y="589"/>
                  </a:lnTo>
                  <a:lnTo>
                    <a:pt x="2785" y="1842"/>
                  </a:lnTo>
                  <a:lnTo>
                    <a:pt x="2866" y="4465"/>
                  </a:lnTo>
                  <a:lnTo>
                    <a:pt x="2946" y="7126"/>
                  </a:lnTo>
                  <a:lnTo>
                    <a:pt x="3027" y="6556"/>
                  </a:lnTo>
                  <a:lnTo>
                    <a:pt x="3107" y="4398"/>
                  </a:lnTo>
                  <a:lnTo>
                    <a:pt x="3188" y="2072"/>
                  </a:lnTo>
                  <a:lnTo>
                    <a:pt x="3268" y="924"/>
                  </a:lnTo>
                  <a:lnTo>
                    <a:pt x="3348" y="477"/>
                  </a:lnTo>
                  <a:lnTo>
                    <a:pt x="3429" y="245"/>
                  </a:lnTo>
                  <a:lnTo>
                    <a:pt x="3509" y="191"/>
                  </a:lnTo>
                  <a:lnTo>
                    <a:pt x="3590" y="128"/>
                  </a:lnTo>
                  <a:lnTo>
                    <a:pt x="3670" y="91"/>
                  </a:lnTo>
                  <a:lnTo>
                    <a:pt x="3751" y="77"/>
                  </a:lnTo>
                  <a:lnTo>
                    <a:pt x="3831" y="75"/>
                  </a:lnTo>
                  <a:lnTo>
                    <a:pt x="3912" y="74"/>
                  </a:lnTo>
                  <a:lnTo>
                    <a:pt x="3992" y="45"/>
                  </a:lnTo>
                  <a:lnTo>
                    <a:pt x="4073" y="55"/>
                  </a:lnTo>
                  <a:lnTo>
                    <a:pt x="4153" y="42"/>
                  </a:lnTo>
                  <a:lnTo>
                    <a:pt x="4233" y="42"/>
                  </a:lnTo>
                  <a:lnTo>
                    <a:pt x="4314" y="34"/>
                  </a:lnTo>
                  <a:lnTo>
                    <a:pt x="4394" y="33"/>
                  </a:lnTo>
                  <a:lnTo>
                    <a:pt x="4475" y="0"/>
                  </a:lnTo>
                  <a:lnTo>
                    <a:pt x="4555" y="21"/>
                  </a:lnTo>
                  <a:lnTo>
                    <a:pt x="4636" y="17"/>
                  </a:lnTo>
                  <a:lnTo>
                    <a:pt x="4716" y="25"/>
                  </a:lnTo>
                  <a:lnTo>
                    <a:pt x="4797" y="23"/>
                  </a:lnTo>
                  <a:lnTo>
                    <a:pt x="4877" y="17"/>
                  </a:lnTo>
                  <a:lnTo>
                    <a:pt x="4958" y="14"/>
                  </a:lnTo>
                  <a:lnTo>
                    <a:pt x="5038" y="18"/>
                  </a:lnTo>
                  <a:lnTo>
                    <a:pt x="5118" y="0"/>
                  </a:lnTo>
                  <a:lnTo>
                    <a:pt x="5199" y="16"/>
                  </a:lnTo>
                  <a:lnTo>
                    <a:pt x="5279" y="10"/>
                  </a:lnTo>
                  <a:lnTo>
                    <a:pt x="5360" y="16"/>
                  </a:lnTo>
                  <a:lnTo>
                    <a:pt x="5440" y="10"/>
                  </a:lnTo>
                  <a:lnTo>
                    <a:pt x="5521" y="12"/>
                  </a:lnTo>
                  <a:lnTo>
                    <a:pt x="5601" y="17"/>
                  </a:lnTo>
                  <a:lnTo>
                    <a:pt x="5682" y="7"/>
                  </a:lnTo>
                  <a:lnTo>
                    <a:pt x="5762" y="10"/>
                  </a:lnTo>
                  <a:lnTo>
                    <a:pt x="5842" y="17"/>
                  </a:lnTo>
                  <a:lnTo>
                    <a:pt x="5923" y="15"/>
                  </a:lnTo>
                  <a:lnTo>
                    <a:pt x="6003" y="9"/>
                  </a:lnTo>
                  <a:lnTo>
                    <a:pt x="6084" y="9"/>
                  </a:lnTo>
                  <a:lnTo>
                    <a:pt x="6164" y="8"/>
                  </a:lnTo>
                  <a:lnTo>
                    <a:pt x="6245" y="6"/>
                  </a:lnTo>
                  <a:lnTo>
                    <a:pt x="6325" y="8"/>
                  </a:lnTo>
                  <a:lnTo>
                    <a:pt x="6406" y="12"/>
                  </a:lnTo>
                  <a:lnTo>
                    <a:pt x="6486" y="3"/>
                  </a:lnTo>
                  <a:lnTo>
                    <a:pt x="6567" y="6"/>
                  </a:lnTo>
                  <a:lnTo>
                    <a:pt x="6647" y="10"/>
                  </a:lnTo>
                  <a:lnTo>
                    <a:pt x="6727" y="8"/>
                  </a:lnTo>
                  <a:lnTo>
                    <a:pt x="6808" y="0"/>
                  </a:lnTo>
                  <a:lnTo>
                    <a:pt x="6888" y="8"/>
                  </a:lnTo>
                  <a:lnTo>
                    <a:pt x="6969" y="6"/>
                  </a:lnTo>
                  <a:lnTo>
                    <a:pt x="7049" y="7"/>
                  </a:lnTo>
                  <a:lnTo>
                    <a:pt x="7130" y="0"/>
                  </a:lnTo>
                  <a:lnTo>
                    <a:pt x="7210" y="9"/>
                  </a:lnTo>
                  <a:lnTo>
                    <a:pt x="7291" y="5"/>
                  </a:lnTo>
                  <a:lnTo>
                    <a:pt x="7371" y="4"/>
                  </a:lnTo>
                  <a:lnTo>
                    <a:pt x="7452" y="3"/>
                  </a:lnTo>
                  <a:lnTo>
                    <a:pt x="7532" y="5"/>
                  </a:lnTo>
                  <a:lnTo>
                    <a:pt x="7612" y="5"/>
                  </a:lnTo>
                  <a:lnTo>
                    <a:pt x="7693" y="5"/>
                  </a:lnTo>
                  <a:lnTo>
                    <a:pt x="7773" y="7"/>
                  </a:lnTo>
                  <a:lnTo>
                    <a:pt x="7854" y="7"/>
                  </a:lnTo>
                  <a:lnTo>
                    <a:pt x="7934" y="3"/>
                  </a:lnTo>
                  <a:lnTo>
                    <a:pt x="8015" y="0"/>
                  </a:lnTo>
                  <a:lnTo>
                    <a:pt x="8095" y="7"/>
                  </a:lnTo>
                  <a:lnTo>
                    <a:pt x="8176" y="3"/>
                  </a:lnTo>
                  <a:lnTo>
                    <a:pt x="8256" y="1"/>
                  </a:lnTo>
                  <a:lnTo>
                    <a:pt x="8337" y="3"/>
                  </a:lnTo>
                  <a:lnTo>
                    <a:pt x="8417" y="9"/>
                  </a:lnTo>
                  <a:lnTo>
                    <a:pt x="8497" y="4"/>
                  </a:lnTo>
                  <a:lnTo>
                    <a:pt x="8578" y="3"/>
                  </a:lnTo>
                  <a:lnTo>
                    <a:pt x="8658" y="2"/>
                  </a:lnTo>
                  <a:lnTo>
                    <a:pt x="8703" y="2"/>
                  </a:lnTo>
                </a:path>
              </a:pathLst>
            </a:custGeom>
            <a:noFill/>
            <a:ln cap="flat" cmpd="sng" w="9525">
              <a:solidFill>
                <a:srgbClr val="00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6" name="Google Shape;1246;p35"/>
            <p:cNvSpPr/>
            <p:nvPr/>
          </p:nvSpPr>
          <p:spPr>
            <a:xfrm>
              <a:off x="981421" y="2952742"/>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7F"/>
                </a:buClr>
                <a:buSzPts val="600"/>
                <a:buFont typeface="Open Sans"/>
                <a:buNone/>
              </a:pPr>
              <a:r>
                <a:rPr b="0" i="0" lang="en-US" sz="600" u="none" cap="none" strike="noStrike">
                  <a:solidFill>
                    <a:srgbClr val="007F7F"/>
                  </a:solidFill>
                  <a:latin typeface="Open Sans"/>
                  <a:ea typeface="Open Sans"/>
                  <a:cs typeface="Open Sans"/>
                  <a:sym typeface="Open Sans"/>
                </a:rPr>
                <a:t>Ion 472.00 (471.70 to 472.70): 181129_10.D</a:t>
              </a:r>
              <a:endParaRPr b="0" i="0" sz="1100" u="none" cap="none" strike="noStrike">
                <a:solidFill>
                  <a:schemeClr val="dk1"/>
                </a:solidFill>
                <a:latin typeface="Arial"/>
                <a:ea typeface="Arial"/>
                <a:cs typeface="Arial"/>
                <a:sym typeface="Arial"/>
              </a:endParaRPr>
            </a:p>
          </p:txBody>
        </p:sp>
        <p:sp>
          <p:nvSpPr>
            <p:cNvPr id="1247" name="Google Shape;1247;p35"/>
            <p:cNvSpPr/>
            <p:nvPr/>
          </p:nvSpPr>
          <p:spPr>
            <a:xfrm flipH="1" rot="10800000">
              <a:off x="958721" y="5843646"/>
              <a:ext cx="4924785" cy="21716"/>
            </a:xfrm>
            <a:custGeom>
              <a:rect b="b" l="l" r="r" t="t"/>
              <a:pathLst>
                <a:path extrusionOk="0" h="51" w="8702">
                  <a:moveTo>
                    <a:pt x="0" y="0"/>
                  </a:moveTo>
                  <a:lnTo>
                    <a:pt x="49" y="0"/>
                  </a:lnTo>
                  <a:lnTo>
                    <a:pt x="130" y="0"/>
                  </a:lnTo>
                  <a:lnTo>
                    <a:pt x="210" y="0"/>
                  </a:lnTo>
                  <a:lnTo>
                    <a:pt x="291" y="0"/>
                  </a:lnTo>
                  <a:lnTo>
                    <a:pt x="371" y="0"/>
                  </a:lnTo>
                  <a:lnTo>
                    <a:pt x="452" y="0"/>
                  </a:lnTo>
                  <a:lnTo>
                    <a:pt x="532" y="0"/>
                  </a:lnTo>
                  <a:lnTo>
                    <a:pt x="612" y="0"/>
                  </a:lnTo>
                  <a:lnTo>
                    <a:pt x="693" y="1"/>
                  </a:lnTo>
                  <a:lnTo>
                    <a:pt x="773" y="0"/>
                  </a:lnTo>
                  <a:lnTo>
                    <a:pt x="854" y="0"/>
                  </a:lnTo>
                  <a:lnTo>
                    <a:pt x="934" y="1"/>
                  </a:lnTo>
                  <a:lnTo>
                    <a:pt x="1015" y="0"/>
                  </a:lnTo>
                  <a:lnTo>
                    <a:pt x="1095" y="0"/>
                  </a:lnTo>
                  <a:lnTo>
                    <a:pt x="1176" y="0"/>
                  </a:lnTo>
                  <a:lnTo>
                    <a:pt x="1256" y="0"/>
                  </a:lnTo>
                  <a:lnTo>
                    <a:pt x="1337" y="0"/>
                  </a:lnTo>
                  <a:lnTo>
                    <a:pt x="1417" y="1"/>
                  </a:lnTo>
                  <a:lnTo>
                    <a:pt x="1497" y="0"/>
                  </a:lnTo>
                  <a:lnTo>
                    <a:pt x="1578" y="0"/>
                  </a:lnTo>
                  <a:lnTo>
                    <a:pt x="1658" y="0"/>
                  </a:lnTo>
                  <a:lnTo>
                    <a:pt x="1739" y="0"/>
                  </a:lnTo>
                  <a:lnTo>
                    <a:pt x="1819" y="0"/>
                  </a:lnTo>
                  <a:lnTo>
                    <a:pt x="1900" y="0"/>
                  </a:lnTo>
                  <a:lnTo>
                    <a:pt x="1980" y="0"/>
                  </a:lnTo>
                  <a:lnTo>
                    <a:pt x="2061" y="0"/>
                  </a:lnTo>
                  <a:lnTo>
                    <a:pt x="2141" y="0"/>
                  </a:lnTo>
                  <a:lnTo>
                    <a:pt x="2222" y="0"/>
                  </a:lnTo>
                  <a:lnTo>
                    <a:pt x="2302" y="0"/>
                  </a:lnTo>
                  <a:lnTo>
                    <a:pt x="2382" y="0"/>
                  </a:lnTo>
                  <a:lnTo>
                    <a:pt x="2463" y="0"/>
                  </a:lnTo>
                  <a:lnTo>
                    <a:pt x="2543" y="0"/>
                  </a:lnTo>
                  <a:lnTo>
                    <a:pt x="2624" y="0"/>
                  </a:lnTo>
                  <a:lnTo>
                    <a:pt x="2704" y="0"/>
                  </a:lnTo>
                  <a:lnTo>
                    <a:pt x="2785" y="2"/>
                  </a:lnTo>
                  <a:lnTo>
                    <a:pt x="2865" y="15"/>
                  </a:lnTo>
                  <a:lnTo>
                    <a:pt x="2946" y="23"/>
                  </a:lnTo>
                  <a:lnTo>
                    <a:pt x="3026" y="51"/>
                  </a:lnTo>
                  <a:lnTo>
                    <a:pt x="3107" y="47"/>
                  </a:lnTo>
                  <a:lnTo>
                    <a:pt x="3187" y="40"/>
                  </a:lnTo>
                  <a:lnTo>
                    <a:pt x="3267" y="13"/>
                  </a:lnTo>
                  <a:lnTo>
                    <a:pt x="3348" y="17"/>
                  </a:lnTo>
                  <a:lnTo>
                    <a:pt x="3428" y="10"/>
                  </a:lnTo>
                  <a:lnTo>
                    <a:pt x="3509" y="7"/>
                  </a:lnTo>
                  <a:lnTo>
                    <a:pt x="3589" y="2"/>
                  </a:lnTo>
                  <a:lnTo>
                    <a:pt x="3670" y="4"/>
                  </a:lnTo>
                  <a:lnTo>
                    <a:pt x="3750" y="3"/>
                  </a:lnTo>
                  <a:lnTo>
                    <a:pt x="3831" y="0"/>
                  </a:lnTo>
                  <a:lnTo>
                    <a:pt x="3911" y="3"/>
                  </a:lnTo>
                  <a:lnTo>
                    <a:pt x="3991" y="4"/>
                  </a:lnTo>
                  <a:lnTo>
                    <a:pt x="4072" y="0"/>
                  </a:lnTo>
                  <a:lnTo>
                    <a:pt x="4152" y="1"/>
                  </a:lnTo>
                  <a:lnTo>
                    <a:pt x="4233" y="1"/>
                  </a:lnTo>
                  <a:lnTo>
                    <a:pt x="4313" y="0"/>
                  </a:lnTo>
                  <a:lnTo>
                    <a:pt x="4394" y="0"/>
                  </a:lnTo>
                  <a:lnTo>
                    <a:pt x="4474" y="3"/>
                  </a:lnTo>
                  <a:lnTo>
                    <a:pt x="4555" y="2"/>
                  </a:lnTo>
                  <a:lnTo>
                    <a:pt x="4635" y="1"/>
                  </a:lnTo>
                  <a:lnTo>
                    <a:pt x="4716" y="0"/>
                  </a:lnTo>
                  <a:lnTo>
                    <a:pt x="4796" y="0"/>
                  </a:lnTo>
                  <a:lnTo>
                    <a:pt x="4876" y="1"/>
                  </a:lnTo>
                  <a:lnTo>
                    <a:pt x="4957" y="0"/>
                  </a:lnTo>
                  <a:lnTo>
                    <a:pt x="5037" y="0"/>
                  </a:lnTo>
                  <a:lnTo>
                    <a:pt x="5118" y="2"/>
                  </a:lnTo>
                  <a:lnTo>
                    <a:pt x="5198" y="0"/>
                  </a:lnTo>
                  <a:lnTo>
                    <a:pt x="5279" y="0"/>
                  </a:lnTo>
                  <a:lnTo>
                    <a:pt x="5359" y="1"/>
                  </a:lnTo>
                  <a:lnTo>
                    <a:pt x="5440" y="0"/>
                  </a:lnTo>
                  <a:lnTo>
                    <a:pt x="5520" y="0"/>
                  </a:lnTo>
                  <a:lnTo>
                    <a:pt x="5601" y="2"/>
                  </a:lnTo>
                  <a:lnTo>
                    <a:pt x="5681" y="0"/>
                  </a:lnTo>
                  <a:lnTo>
                    <a:pt x="5761" y="0"/>
                  </a:lnTo>
                  <a:lnTo>
                    <a:pt x="5842" y="0"/>
                  </a:lnTo>
                  <a:lnTo>
                    <a:pt x="5922" y="0"/>
                  </a:lnTo>
                  <a:lnTo>
                    <a:pt x="6003" y="0"/>
                  </a:lnTo>
                  <a:lnTo>
                    <a:pt x="6083" y="0"/>
                  </a:lnTo>
                  <a:lnTo>
                    <a:pt x="6164" y="0"/>
                  </a:lnTo>
                  <a:lnTo>
                    <a:pt x="6244" y="0"/>
                  </a:lnTo>
                  <a:lnTo>
                    <a:pt x="6325" y="0"/>
                  </a:lnTo>
                  <a:lnTo>
                    <a:pt x="6405" y="0"/>
                  </a:lnTo>
                  <a:lnTo>
                    <a:pt x="6486" y="0"/>
                  </a:lnTo>
                  <a:lnTo>
                    <a:pt x="6566" y="0"/>
                  </a:lnTo>
                  <a:lnTo>
                    <a:pt x="6646" y="0"/>
                  </a:lnTo>
                  <a:lnTo>
                    <a:pt x="6727" y="0"/>
                  </a:lnTo>
                  <a:lnTo>
                    <a:pt x="6807" y="0"/>
                  </a:lnTo>
                  <a:lnTo>
                    <a:pt x="6888" y="1"/>
                  </a:lnTo>
                  <a:lnTo>
                    <a:pt x="6968" y="0"/>
                  </a:lnTo>
                  <a:lnTo>
                    <a:pt x="7049" y="0"/>
                  </a:lnTo>
                  <a:lnTo>
                    <a:pt x="7129" y="0"/>
                  </a:lnTo>
                  <a:lnTo>
                    <a:pt x="7210" y="0"/>
                  </a:lnTo>
                  <a:lnTo>
                    <a:pt x="7290" y="1"/>
                  </a:lnTo>
                  <a:lnTo>
                    <a:pt x="7371" y="0"/>
                  </a:lnTo>
                  <a:lnTo>
                    <a:pt x="7451" y="0"/>
                  </a:lnTo>
                  <a:lnTo>
                    <a:pt x="7531" y="1"/>
                  </a:lnTo>
                  <a:lnTo>
                    <a:pt x="7612" y="0"/>
                  </a:lnTo>
                  <a:lnTo>
                    <a:pt x="7692" y="0"/>
                  </a:lnTo>
                  <a:lnTo>
                    <a:pt x="7773" y="0"/>
                  </a:lnTo>
                  <a:lnTo>
                    <a:pt x="7853" y="0"/>
                  </a:lnTo>
                  <a:lnTo>
                    <a:pt x="7934" y="0"/>
                  </a:lnTo>
                  <a:lnTo>
                    <a:pt x="8014" y="0"/>
                  </a:lnTo>
                  <a:lnTo>
                    <a:pt x="8095" y="0"/>
                  </a:lnTo>
                  <a:lnTo>
                    <a:pt x="8175" y="0"/>
                  </a:lnTo>
                  <a:lnTo>
                    <a:pt x="8256" y="0"/>
                  </a:lnTo>
                  <a:lnTo>
                    <a:pt x="8336" y="0"/>
                  </a:lnTo>
                  <a:lnTo>
                    <a:pt x="8416" y="0"/>
                  </a:lnTo>
                  <a:lnTo>
                    <a:pt x="8497" y="0"/>
                  </a:lnTo>
                  <a:lnTo>
                    <a:pt x="8577" y="0"/>
                  </a:lnTo>
                  <a:lnTo>
                    <a:pt x="8658" y="0"/>
                  </a:lnTo>
                  <a:lnTo>
                    <a:pt x="8702" y="0"/>
                  </a:lnTo>
                </a:path>
              </a:pathLst>
            </a:custGeom>
            <a:noFill/>
            <a:ln cap="flat" cmpd="sng" w="9525">
              <a:solidFill>
                <a:srgbClr val="007F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8" name="Google Shape;1248;p35"/>
            <p:cNvSpPr/>
            <p:nvPr/>
          </p:nvSpPr>
          <p:spPr>
            <a:xfrm>
              <a:off x="981421" y="3028747"/>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007F"/>
                </a:buClr>
                <a:buSzPts val="600"/>
                <a:buFont typeface="Open Sans"/>
                <a:buNone/>
              </a:pPr>
              <a:r>
                <a:rPr b="0" i="0" lang="en-US" sz="600" u="none" cap="none" strike="noStrike">
                  <a:solidFill>
                    <a:srgbClr val="7F007F"/>
                  </a:solidFill>
                  <a:latin typeface="Open Sans"/>
                  <a:ea typeface="Open Sans"/>
                  <a:cs typeface="Open Sans"/>
                  <a:sym typeface="Open Sans"/>
                </a:rPr>
                <a:t>Ion 472.00 (471.70 to 472.70): 181129_11.D</a:t>
              </a:r>
              <a:endParaRPr b="0" i="0" sz="1100" u="none" cap="none" strike="noStrike">
                <a:solidFill>
                  <a:schemeClr val="dk1"/>
                </a:solidFill>
                <a:latin typeface="Arial"/>
                <a:ea typeface="Arial"/>
                <a:cs typeface="Arial"/>
                <a:sym typeface="Arial"/>
              </a:endParaRPr>
            </a:p>
          </p:txBody>
        </p:sp>
        <p:sp>
          <p:nvSpPr>
            <p:cNvPr id="1249" name="Google Shape;1249;p35"/>
            <p:cNvSpPr/>
            <p:nvPr/>
          </p:nvSpPr>
          <p:spPr>
            <a:xfrm flipH="1" rot="10800000">
              <a:off x="957640" y="4392765"/>
              <a:ext cx="4924785" cy="1472596"/>
            </a:xfrm>
            <a:custGeom>
              <a:rect b="b" l="l" r="r" t="t"/>
              <a:pathLst>
                <a:path extrusionOk="0" h="3418" w="8702">
                  <a:moveTo>
                    <a:pt x="0" y="0"/>
                  </a:moveTo>
                  <a:lnTo>
                    <a:pt x="50" y="0"/>
                  </a:lnTo>
                  <a:lnTo>
                    <a:pt x="130" y="0"/>
                  </a:lnTo>
                  <a:lnTo>
                    <a:pt x="211" y="0"/>
                  </a:lnTo>
                  <a:lnTo>
                    <a:pt x="291" y="0"/>
                  </a:lnTo>
                  <a:lnTo>
                    <a:pt x="372" y="0"/>
                  </a:lnTo>
                  <a:lnTo>
                    <a:pt x="452" y="0"/>
                  </a:lnTo>
                  <a:lnTo>
                    <a:pt x="532" y="0"/>
                  </a:lnTo>
                  <a:lnTo>
                    <a:pt x="613" y="0"/>
                  </a:lnTo>
                  <a:lnTo>
                    <a:pt x="693" y="0"/>
                  </a:lnTo>
                  <a:lnTo>
                    <a:pt x="774" y="0"/>
                  </a:lnTo>
                  <a:lnTo>
                    <a:pt x="854" y="0"/>
                  </a:lnTo>
                  <a:lnTo>
                    <a:pt x="935" y="0"/>
                  </a:lnTo>
                  <a:lnTo>
                    <a:pt x="1015" y="1"/>
                  </a:lnTo>
                  <a:lnTo>
                    <a:pt x="1096" y="0"/>
                  </a:lnTo>
                  <a:lnTo>
                    <a:pt x="1176" y="0"/>
                  </a:lnTo>
                  <a:lnTo>
                    <a:pt x="1257" y="0"/>
                  </a:lnTo>
                  <a:lnTo>
                    <a:pt x="1337" y="0"/>
                  </a:lnTo>
                  <a:lnTo>
                    <a:pt x="1417" y="0"/>
                  </a:lnTo>
                  <a:lnTo>
                    <a:pt x="1498" y="0"/>
                  </a:lnTo>
                  <a:lnTo>
                    <a:pt x="1578" y="0"/>
                  </a:lnTo>
                  <a:lnTo>
                    <a:pt x="1659" y="0"/>
                  </a:lnTo>
                  <a:lnTo>
                    <a:pt x="1739" y="0"/>
                  </a:lnTo>
                  <a:lnTo>
                    <a:pt x="1820" y="0"/>
                  </a:lnTo>
                  <a:lnTo>
                    <a:pt x="1900" y="0"/>
                  </a:lnTo>
                  <a:lnTo>
                    <a:pt x="1981" y="0"/>
                  </a:lnTo>
                  <a:lnTo>
                    <a:pt x="2061" y="0"/>
                  </a:lnTo>
                  <a:lnTo>
                    <a:pt x="2142" y="0"/>
                  </a:lnTo>
                  <a:lnTo>
                    <a:pt x="2222" y="0"/>
                  </a:lnTo>
                  <a:lnTo>
                    <a:pt x="2302" y="0"/>
                  </a:lnTo>
                  <a:lnTo>
                    <a:pt x="2383" y="0"/>
                  </a:lnTo>
                  <a:lnTo>
                    <a:pt x="2463" y="0"/>
                  </a:lnTo>
                  <a:lnTo>
                    <a:pt x="2544" y="8"/>
                  </a:lnTo>
                  <a:lnTo>
                    <a:pt x="2624" y="66"/>
                  </a:lnTo>
                  <a:lnTo>
                    <a:pt x="2705" y="309"/>
                  </a:lnTo>
                  <a:lnTo>
                    <a:pt x="2785" y="910"/>
                  </a:lnTo>
                  <a:lnTo>
                    <a:pt x="2866" y="2016"/>
                  </a:lnTo>
                  <a:lnTo>
                    <a:pt x="2946" y="3216"/>
                  </a:lnTo>
                  <a:lnTo>
                    <a:pt x="3027" y="3418"/>
                  </a:lnTo>
                  <a:lnTo>
                    <a:pt x="3107" y="2435"/>
                  </a:lnTo>
                  <a:lnTo>
                    <a:pt x="3187" y="1212"/>
                  </a:lnTo>
                  <a:lnTo>
                    <a:pt x="3268" y="633"/>
                  </a:lnTo>
                  <a:lnTo>
                    <a:pt x="3348" y="323"/>
                  </a:lnTo>
                  <a:lnTo>
                    <a:pt x="3429" y="218"/>
                  </a:lnTo>
                  <a:lnTo>
                    <a:pt x="3509" y="145"/>
                  </a:lnTo>
                  <a:lnTo>
                    <a:pt x="3590" y="117"/>
                  </a:lnTo>
                  <a:lnTo>
                    <a:pt x="3670" y="73"/>
                  </a:lnTo>
                  <a:lnTo>
                    <a:pt x="3751" y="71"/>
                  </a:lnTo>
                  <a:lnTo>
                    <a:pt x="3831" y="73"/>
                  </a:lnTo>
                  <a:lnTo>
                    <a:pt x="3912" y="60"/>
                  </a:lnTo>
                  <a:lnTo>
                    <a:pt x="3992" y="48"/>
                  </a:lnTo>
                  <a:lnTo>
                    <a:pt x="4072" y="31"/>
                  </a:lnTo>
                  <a:lnTo>
                    <a:pt x="4153" y="39"/>
                  </a:lnTo>
                  <a:lnTo>
                    <a:pt x="4233" y="31"/>
                  </a:lnTo>
                  <a:lnTo>
                    <a:pt x="4314" y="0"/>
                  </a:lnTo>
                  <a:lnTo>
                    <a:pt x="4394" y="19"/>
                  </a:lnTo>
                  <a:lnTo>
                    <a:pt x="4475" y="24"/>
                  </a:lnTo>
                  <a:lnTo>
                    <a:pt x="4555" y="24"/>
                  </a:lnTo>
                  <a:lnTo>
                    <a:pt x="4636" y="16"/>
                  </a:lnTo>
                  <a:lnTo>
                    <a:pt x="4716" y="14"/>
                  </a:lnTo>
                  <a:lnTo>
                    <a:pt x="4797" y="20"/>
                  </a:lnTo>
                  <a:lnTo>
                    <a:pt x="4877" y="0"/>
                  </a:lnTo>
                  <a:lnTo>
                    <a:pt x="4957" y="19"/>
                  </a:lnTo>
                  <a:lnTo>
                    <a:pt x="5038" y="15"/>
                  </a:lnTo>
                  <a:lnTo>
                    <a:pt x="5118" y="12"/>
                  </a:lnTo>
                  <a:lnTo>
                    <a:pt x="5199" y="12"/>
                  </a:lnTo>
                  <a:lnTo>
                    <a:pt x="5279" y="10"/>
                  </a:lnTo>
                  <a:lnTo>
                    <a:pt x="5360" y="12"/>
                  </a:lnTo>
                  <a:lnTo>
                    <a:pt x="5440" y="10"/>
                  </a:lnTo>
                  <a:lnTo>
                    <a:pt x="5521" y="14"/>
                  </a:lnTo>
                  <a:lnTo>
                    <a:pt x="5601" y="10"/>
                  </a:lnTo>
                  <a:lnTo>
                    <a:pt x="5681" y="14"/>
                  </a:lnTo>
                  <a:lnTo>
                    <a:pt x="5762" y="5"/>
                  </a:lnTo>
                  <a:lnTo>
                    <a:pt x="5842" y="0"/>
                  </a:lnTo>
                  <a:lnTo>
                    <a:pt x="5923" y="0"/>
                  </a:lnTo>
                  <a:lnTo>
                    <a:pt x="6003" y="11"/>
                  </a:lnTo>
                  <a:lnTo>
                    <a:pt x="6084" y="9"/>
                  </a:lnTo>
                  <a:lnTo>
                    <a:pt x="6164" y="8"/>
                  </a:lnTo>
                  <a:lnTo>
                    <a:pt x="6245" y="6"/>
                  </a:lnTo>
                  <a:lnTo>
                    <a:pt x="6325" y="10"/>
                  </a:lnTo>
                  <a:lnTo>
                    <a:pt x="6406" y="5"/>
                  </a:lnTo>
                  <a:lnTo>
                    <a:pt x="6486" y="3"/>
                  </a:lnTo>
                  <a:lnTo>
                    <a:pt x="6566" y="8"/>
                  </a:lnTo>
                  <a:lnTo>
                    <a:pt x="6647" y="4"/>
                  </a:lnTo>
                  <a:lnTo>
                    <a:pt x="6727" y="5"/>
                  </a:lnTo>
                  <a:lnTo>
                    <a:pt x="6808" y="5"/>
                  </a:lnTo>
                  <a:lnTo>
                    <a:pt x="6888" y="7"/>
                  </a:lnTo>
                  <a:lnTo>
                    <a:pt x="6969" y="0"/>
                  </a:lnTo>
                  <a:lnTo>
                    <a:pt x="7049" y="5"/>
                  </a:lnTo>
                  <a:lnTo>
                    <a:pt x="7130" y="7"/>
                  </a:lnTo>
                  <a:lnTo>
                    <a:pt x="7210" y="3"/>
                  </a:lnTo>
                  <a:lnTo>
                    <a:pt x="7291" y="3"/>
                  </a:lnTo>
                  <a:lnTo>
                    <a:pt x="7371" y="4"/>
                  </a:lnTo>
                  <a:lnTo>
                    <a:pt x="7451" y="7"/>
                  </a:lnTo>
                  <a:lnTo>
                    <a:pt x="7532" y="7"/>
                  </a:lnTo>
                  <a:lnTo>
                    <a:pt x="7612" y="1"/>
                  </a:lnTo>
                  <a:lnTo>
                    <a:pt x="7693" y="3"/>
                  </a:lnTo>
                  <a:lnTo>
                    <a:pt x="7773" y="3"/>
                  </a:lnTo>
                  <a:lnTo>
                    <a:pt x="7854" y="1"/>
                  </a:lnTo>
                  <a:lnTo>
                    <a:pt x="7934" y="7"/>
                  </a:lnTo>
                  <a:lnTo>
                    <a:pt x="8015" y="1"/>
                  </a:lnTo>
                  <a:lnTo>
                    <a:pt x="8095" y="8"/>
                  </a:lnTo>
                  <a:lnTo>
                    <a:pt x="8176" y="0"/>
                  </a:lnTo>
                  <a:lnTo>
                    <a:pt x="8256" y="4"/>
                  </a:lnTo>
                  <a:lnTo>
                    <a:pt x="8336" y="2"/>
                  </a:lnTo>
                  <a:lnTo>
                    <a:pt x="8417" y="4"/>
                  </a:lnTo>
                  <a:lnTo>
                    <a:pt x="8497" y="1"/>
                  </a:lnTo>
                  <a:lnTo>
                    <a:pt x="8578" y="2"/>
                  </a:lnTo>
                  <a:lnTo>
                    <a:pt x="8658" y="0"/>
                  </a:lnTo>
                  <a:lnTo>
                    <a:pt x="8702" y="0"/>
                  </a:lnTo>
                </a:path>
              </a:pathLst>
            </a:custGeom>
            <a:noFill/>
            <a:ln cap="flat" cmpd="sng" w="9525">
              <a:solidFill>
                <a:srgbClr val="7F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0" name="Google Shape;1250;p35"/>
            <p:cNvSpPr/>
            <p:nvPr/>
          </p:nvSpPr>
          <p:spPr>
            <a:xfrm>
              <a:off x="981421" y="3104752"/>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7F00"/>
                </a:buClr>
                <a:buSzPts val="600"/>
                <a:buFont typeface="Open Sans"/>
                <a:buNone/>
              </a:pPr>
              <a:r>
                <a:rPr b="0" i="0" lang="en-US" sz="600" u="none" cap="none" strike="noStrike">
                  <a:solidFill>
                    <a:srgbClr val="7F7F00"/>
                  </a:solidFill>
                  <a:latin typeface="Open Sans"/>
                  <a:ea typeface="Open Sans"/>
                  <a:cs typeface="Open Sans"/>
                  <a:sym typeface="Open Sans"/>
                </a:rPr>
                <a:t>Ion 472.00 (471.70 to 472.70): 181129_13.D</a:t>
              </a:r>
              <a:endParaRPr b="0" i="0" sz="1100" u="none" cap="none" strike="noStrike">
                <a:solidFill>
                  <a:schemeClr val="dk1"/>
                </a:solidFill>
                <a:latin typeface="Arial"/>
                <a:ea typeface="Arial"/>
                <a:cs typeface="Arial"/>
                <a:sym typeface="Arial"/>
              </a:endParaRPr>
            </a:p>
          </p:txBody>
        </p:sp>
        <p:sp>
          <p:nvSpPr>
            <p:cNvPr id="1251" name="Google Shape;1251;p35"/>
            <p:cNvSpPr/>
            <p:nvPr/>
          </p:nvSpPr>
          <p:spPr>
            <a:xfrm flipH="1" rot="10800000">
              <a:off x="957640" y="5862647"/>
              <a:ext cx="4925865" cy="2714"/>
            </a:xfrm>
            <a:custGeom>
              <a:rect b="b" l="l" r="r" t="t"/>
              <a:pathLst>
                <a:path extrusionOk="0" h="6" w="8703">
                  <a:moveTo>
                    <a:pt x="0" y="0"/>
                  </a:moveTo>
                  <a:lnTo>
                    <a:pt x="50" y="0"/>
                  </a:lnTo>
                  <a:lnTo>
                    <a:pt x="131" y="0"/>
                  </a:lnTo>
                  <a:lnTo>
                    <a:pt x="211" y="0"/>
                  </a:lnTo>
                  <a:lnTo>
                    <a:pt x="291" y="0"/>
                  </a:lnTo>
                  <a:lnTo>
                    <a:pt x="372" y="0"/>
                  </a:lnTo>
                  <a:lnTo>
                    <a:pt x="452" y="0"/>
                  </a:lnTo>
                  <a:lnTo>
                    <a:pt x="533" y="0"/>
                  </a:lnTo>
                  <a:lnTo>
                    <a:pt x="613" y="0"/>
                  </a:lnTo>
                  <a:lnTo>
                    <a:pt x="694" y="0"/>
                  </a:lnTo>
                  <a:lnTo>
                    <a:pt x="774" y="0"/>
                  </a:lnTo>
                  <a:lnTo>
                    <a:pt x="855" y="1"/>
                  </a:lnTo>
                  <a:lnTo>
                    <a:pt x="935" y="0"/>
                  </a:lnTo>
                  <a:lnTo>
                    <a:pt x="1016" y="0"/>
                  </a:lnTo>
                  <a:lnTo>
                    <a:pt x="1096" y="0"/>
                  </a:lnTo>
                  <a:lnTo>
                    <a:pt x="1176" y="0"/>
                  </a:lnTo>
                  <a:lnTo>
                    <a:pt x="1257" y="0"/>
                  </a:lnTo>
                  <a:lnTo>
                    <a:pt x="1337" y="0"/>
                  </a:lnTo>
                  <a:lnTo>
                    <a:pt x="1418" y="0"/>
                  </a:lnTo>
                  <a:lnTo>
                    <a:pt x="1498" y="0"/>
                  </a:lnTo>
                  <a:lnTo>
                    <a:pt x="1579" y="1"/>
                  </a:lnTo>
                  <a:lnTo>
                    <a:pt x="1659" y="0"/>
                  </a:lnTo>
                  <a:lnTo>
                    <a:pt x="1740" y="0"/>
                  </a:lnTo>
                  <a:lnTo>
                    <a:pt x="1820" y="1"/>
                  </a:lnTo>
                  <a:lnTo>
                    <a:pt x="1901" y="0"/>
                  </a:lnTo>
                  <a:lnTo>
                    <a:pt x="1981" y="0"/>
                  </a:lnTo>
                  <a:lnTo>
                    <a:pt x="2061" y="0"/>
                  </a:lnTo>
                  <a:lnTo>
                    <a:pt x="2142" y="0"/>
                  </a:lnTo>
                  <a:lnTo>
                    <a:pt x="2222" y="0"/>
                  </a:lnTo>
                  <a:lnTo>
                    <a:pt x="2303" y="0"/>
                  </a:lnTo>
                  <a:lnTo>
                    <a:pt x="2383" y="0"/>
                  </a:lnTo>
                  <a:lnTo>
                    <a:pt x="2464" y="2"/>
                  </a:lnTo>
                  <a:lnTo>
                    <a:pt x="2544" y="0"/>
                  </a:lnTo>
                  <a:lnTo>
                    <a:pt x="2625" y="0"/>
                  </a:lnTo>
                  <a:lnTo>
                    <a:pt x="2705" y="0"/>
                  </a:lnTo>
                  <a:lnTo>
                    <a:pt x="2785" y="1"/>
                  </a:lnTo>
                  <a:lnTo>
                    <a:pt x="2866" y="0"/>
                  </a:lnTo>
                  <a:lnTo>
                    <a:pt x="2946" y="6"/>
                  </a:lnTo>
                  <a:lnTo>
                    <a:pt x="3027" y="6"/>
                  </a:lnTo>
                  <a:lnTo>
                    <a:pt x="3107" y="0"/>
                  </a:lnTo>
                  <a:lnTo>
                    <a:pt x="3188" y="1"/>
                  </a:lnTo>
                  <a:lnTo>
                    <a:pt x="3268" y="2"/>
                  </a:lnTo>
                  <a:lnTo>
                    <a:pt x="3349" y="2"/>
                  </a:lnTo>
                  <a:lnTo>
                    <a:pt x="3429" y="0"/>
                  </a:lnTo>
                  <a:lnTo>
                    <a:pt x="3510" y="1"/>
                  </a:lnTo>
                  <a:lnTo>
                    <a:pt x="3590" y="0"/>
                  </a:lnTo>
                  <a:lnTo>
                    <a:pt x="3670" y="1"/>
                  </a:lnTo>
                  <a:lnTo>
                    <a:pt x="3751" y="0"/>
                  </a:lnTo>
                  <a:lnTo>
                    <a:pt x="3831" y="0"/>
                  </a:lnTo>
                  <a:lnTo>
                    <a:pt x="3912" y="2"/>
                  </a:lnTo>
                  <a:lnTo>
                    <a:pt x="3992" y="0"/>
                  </a:lnTo>
                  <a:lnTo>
                    <a:pt x="4073" y="1"/>
                  </a:lnTo>
                  <a:lnTo>
                    <a:pt x="4153" y="0"/>
                  </a:lnTo>
                  <a:lnTo>
                    <a:pt x="4234" y="0"/>
                  </a:lnTo>
                  <a:lnTo>
                    <a:pt x="4314" y="0"/>
                  </a:lnTo>
                  <a:lnTo>
                    <a:pt x="4395" y="0"/>
                  </a:lnTo>
                  <a:lnTo>
                    <a:pt x="4475" y="0"/>
                  </a:lnTo>
                  <a:lnTo>
                    <a:pt x="4555" y="0"/>
                  </a:lnTo>
                  <a:lnTo>
                    <a:pt x="4636" y="0"/>
                  </a:lnTo>
                  <a:lnTo>
                    <a:pt x="4716" y="0"/>
                  </a:lnTo>
                  <a:lnTo>
                    <a:pt x="4797" y="0"/>
                  </a:lnTo>
                  <a:lnTo>
                    <a:pt x="4877" y="0"/>
                  </a:lnTo>
                  <a:lnTo>
                    <a:pt x="4958" y="0"/>
                  </a:lnTo>
                  <a:lnTo>
                    <a:pt x="5038" y="0"/>
                  </a:lnTo>
                  <a:lnTo>
                    <a:pt x="5119" y="0"/>
                  </a:lnTo>
                  <a:lnTo>
                    <a:pt x="5199" y="0"/>
                  </a:lnTo>
                  <a:lnTo>
                    <a:pt x="5280" y="0"/>
                  </a:lnTo>
                  <a:lnTo>
                    <a:pt x="5360" y="0"/>
                  </a:lnTo>
                  <a:lnTo>
                    <a:pt x="5440" y="0"/>
                  </a:lnTo>
                  <a:lnTo>
                    <a:pt x="5521" y="1"/>
                  </a:lnTo>
                  <a:lnTo>
                    <a:pt x="5601" y="0"/>
                  </a:lnTo>
                  <a:lnTo>
                    <a:pt x="5682" y="0"/>
                  </a:lnTo>
                  <a:lnTo>
                    <a:pt x="5762" y="0"/>
                  </a:lnTo>
                  <a:lnTo>
                    <a:pt x="5843" y="0"/>
                  </a:lnTo>
                  <a:lnTo>
                    <a:pt x="5923" y="0"/>
                  </a:lnTo>
                  <a:lnTo>
                    <a:pt x="6004" y="0"/>
                  </a:lnTo>
                  <a:lnTo>
                    <a:pt x="6084" y="0"/>
                  </a:lnTo>
                  <a:lnTo>
                    <a:pt x="6165" y="0"/>
                  </a:lnTo>
                  <a:lnTo>
                    <a:pt x="6245" y="2"/>
                  </a:lnTo>
                  <a:lnTo>
                    <a:pt x="6325" y="0"/>
                  </a:lnTo>
                  <a:lnTo>
                    <a:pt x="6406" y="0"/>
                  </a:lnTo>
                  <a:lnTo>
                    <a:pt x="6486" y="0"/>
                  </a:lnTo>
                  <a:lnTo>
                    <a:pt x="6567" y="0"/>
                  </a:lnTo>
                  <a:lnTo>
                    <a:pt x="6647" y="0"/>
                  </a:lnTo>
                  <a:lnTo>
                    <a:pt x="6728" y="0"/>
                  </a:lnTo>
                  <a:lnTo>
                    <a:pt x="6808" y="0"/>
                  </a:lnTo>
                  <a:lnTo>
                    <a:pt x="6889" y="0"/>
                  </a:lnTo>
                  <a:lnTo>
                    <a:pt x="6969" y="0"/>
                  </a:lnTo>
                  <a:lnTo>
                    <a:pt x="7050" y="0"/>
                  </a:lnTo>
                  <a:lnTo>
                    <a:pt x="7130" y="0"/>
                  </a:lnTo>
                  <a:lnTo>
                    <a:pt x="7210" y="0"/>
                  </a:lnTo>
                  <a:lnTo>
                    <a:pt x="7291" y="0"/>
                  </a:lnTo>
                  <a:lnTo>
                    <a:pt x="7371" y="0"/>
                  </a:lnTo>
                  <a:lnTo>
                    <a:pt x="7452" y="0"/>
                  </a:lnTo>
                  <a:lnTo>
                    <a:pt x="7532" y="0"/>
                  </a:lnTo>
                  <a:lnTo>
                    <a:pt x="7613" y="0"/>
                  </a:lnTo>
                  <a:lnTo>
                    <a:pt x="7693" y="0"/>
                  </a:lnTo>
                  <a:lnTo>
                    <a:pt x="7774" y="0"/>
                  </a:lnTo>
                  <a:lnTo>
                    <a:pt x="7854" y="0"/>
                  </a:lnTo>
                  <a:lnTo>
                    <a:pt x="7935" y="0"/>
                  </a:lnTo>
                  <a:lnTo>
                    <a:pt x="8015" y="0"/>
                  </a:lnTo>
                  <a:lnTo>
                    <a:pt x="8095" y="0"/>
                  </a:lnTo>
                  <a:lnTo>
                    <a:pt x="8176" y="1"/>
                  </a:lnTo>
                  <a:lnTo>
                    <a:pt x="8256" y="0"/>
                  </a:lnTo>
                  <a:lnTo>
                    <a:pt x="8337" y="0"/>
                  </a:lnTo>
                  <a:lnTo>
                    <a:pt x="8417" y="0"/>
                  </a:lnTo>
                  <a:lnTo>
                    <a:pt x="8498" y="0"/>
                  </a:lnTo>
                  <a:lnTo>
                    <a:pt x="8578" y="0"/>
                  </a:lnTo>
                  <a:lnTo>
                    <a:pt x="8659" y="0"/>
                  </a:lnTo>
                  <a:lnTo>
                    <a:pt x="8703" y="0"/>
                  </a:lnTo>
                </a:path>
              </a:pathLst>
            </a:custGeom>
            <a:noFill/>
            <a:ln cap="flat" cmpd="sng" w="9525">
              <a:solidFill>
                <a:srgbClr val="7F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2" name="Google Shape;1252;p35"/>
            <p:cNvSpPr/>
            <p:nvPr/>
          </p:nvSpPr>
          <p:spPr>
            <a:xfrm>
              <a:off x="981421" y="3180757"/>
              <a:ext cx="1319834" cy="7871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600"/>
                <a:buFont typeface="Open Sans"/>
                <a:buNone/>
              </a:pPr>
              <a:r>
                <a:rPr b="0" i="0" lang="en-US" sz="600" u="none" cap="none" strike="noStrike">
                  <a:solidFill>
                    <a:srgbClr val="00007F"/>
                  </a:solidFill>
                  <a:latin typeface="Open Sans"/>
                  <a:ea typeface="Open Sans"/>
                  <a:cs typeface="Open Sans"/>
                  <a:sym typeface="Open Sans"/>
                </a:rPr>
                <a:t>Ion 472.00 (471.70 to 472.70): 181129_14.D</a:t>
              </a:r>
              <a:endParaRPr b="0" i="0" sz="1100" u="none" cap="none" strike="noStrike">
                <a:solidFill>
                  <a:schemeClr val="dk1"/>
                </a:solidFill>
                <a:latin typeface="Arial"/>
                <a:ea typeface="Arial"/>
                <a:cs typeface="Arial"/>
                <a:sym typeface="Arial"/>
              </a:endParaRPr>
            </a:p>
          </p:txBody>
        </p:sp>
        <p:sp>
          <p:nvSpPr>
            <p:cNvPr id="1253" name="Google Shape;1253;p35"/>
            <p:cNvSpPr/>
            <p:nvPr/>
          </p:nvSpPr>
          <p:spPr>
            <a:xfrm flipH="1" rot="10800000">
              <a:off x="958721" y="4429410"/>
              <a:ext cx="4923704" cy="1435951"/>
            </a:xfrm>
            <a:custGeom>
              <a:rect b="b" l="l" r="r" t="t"/>
              <a:pathLst>
                <a:path extrusionOk="0" h="3334" w="8701">
                  <a:moveTo>
                    <a:pt x="0" y="0"/>
                  </a:moveTo>
                  <a:lnTo>
                    <a:pt x="51" y="0"/>
                  </a:lnTo>
                  <a:lnTo>
                    <a:pt x="131" y="0"/>
                  </a:lnTo>
                  <a:lnTo>
                    <a:pt x="212" y="0"/>
                  </a:lnTo>
                  <a:lnTo>
                    <a:pt x="292" y="0"/>
                  </a:lnTo>
                  <a:lnTo>
                    <a:pt x="373" y="0"/>
                  </a:lnTo>
                  <a:lnTo>
                    <a:pt x="453" y="0"/>
                  </a:lnTo>
                  <a:lnTo>
                    <a:pt x="534" y="0"/>
                  </a:lnTo>
                  <a:lnTo>
                    <a:pt x="614" y="0"/>
                  </a:lnTo>
                  <a:lnTo>
                    <a:pt x="695" y="0"/>
                  </a:lnTo>
                  <a:lnTo>
                    <a:pt x="775" y="0"/>
                  </a:lnTo>
                  <a:lnTo>
                    <a:pt x="856" y="1"/>
                  </a:lnTo>
                  <a:lnTo>
                    <a:pt x="936" y="0"/>
                  </a:lnTo>
                  <a:lnTo>
                    <a:pt x="1016" y="0"/>
                  </a:lnTo>
                  <a:lnTo>
                    <a:pt x="1097" y="0"/>
                  </a:lnTo>
                  <a:lnTo>
                    <a:pt x="1177" y="0"/>
                  </a:lnTo>
                  <a:lnTo>
                    <a:pt x="1258" y="0"/>
                  </a:lnTo>
                  <a:lnTo>
                    <a:pt x="1338" y="0"/>
                  </a:lnTo>
                  <a:lnTo>
                    <a:pt x="1419" y="3"/>
                  </a:lnTo>
                  <a:lnTo>
                    <a:pt x="1499" y="0"/>
                  </a:lnTo>
                  <a:lnTo>
                    <a:pt x="1580" y="0"/>
                  </a:lnTo>
                  <a:lnTo>
                    <a:pt x="1660" y="0"/>
                  </a:lnTo>
                  <a:lnTo>
                    <a:pt x="1741" y="0"/>
                  </a:lnTo>
                  <a:lnTo>
                    <a:pt x="1821" y="0"/>
                  </a:lnTo>
                  <a:lnTo>
                    <a:pt x="1901" y="0"/>
                  </a:lnTo>
                  <a:lnTo>
                    <a:pt x="1982" y="0"/>
                  </a:lnTo>
                  <a:lnTo>
                    <a:pt x="2062" y="0"/>
                  </a:lnTo>
                  <a:lnTo>
                    <a:pt x="2143" y="0"/>
                  </a:lnTo>
                  <a:lnTo>
                    <a:pt x="2223" y="0"/>
                  </a:lnTo>
                  <a:lnTo>
                    <a:pt x="2304" y="0"/>
                  </a:lnTo>
                  <a:lnTo>
                    <a:pt x="2384" y="0"/>
                  </a:lnTo>
                  <a:lnTo>
                    <a:pt x="2465" y="2"/>
                  </a:lnTo>
                  <a:lnTo>
                    <a:pt x="2545" y="23"/>
                  </a:lnTo>
                  <a:lnTo>
                    <a:pt x="2626" y="69"/>
                  </a:lnTo>
                  <a:lnTo>
                    <a:pt x="2706" y="385"/>
                  </a:lnTo>
                  <a:lnTo>
                    <a:pt x="2786" y="1080"/>
                  </a:lnTo>
                  <a:lnTo>
                    <a:pt x="2867" y="2432"/>
                  </a:lnTo>
                  <a:lnTo>
                    <a:pt x="2947" y="3334"/>
                  </a:lnTo>
                  <a:lnTo>
                    <a:pt x="3028" y="3035"/>
                  </a:lnTo>
                  <a:lnTo>
                    <a:pt x="3108" y="1979"/>
                  </a:lnTo>
                  <a:lnTo>
                    <a:pt x="3189" y="946"/>
                  </a:lnTo>
                  <a:lnTo>
                    <a:pt x="3269" y="437"/>
                  </a:lnTo>
                  <a:lnTo>
                    <a:pt x="3350" y="221"/>
                  </a:lnTo>
                  <a:lnTo>
                    <a:pt x="3430" y="135"/>
                  </a:lnTo>
                  <a:lnTo>
                    <a:pt x="3511" y="104"/>
                  </a:lnTo>
                  <a:lnTo>
                    <a:pt x="3591" y="70"/>
                  </a:lnTo>
                  <a:lnTo>
                    <a:pt x="3671" y="60"/>
                  </a:lnTo>
                  <a:lnTo>
                    <a:pt x="3752" y="51"/>
                  </a:lnTo>
                  <a:lnTo>
                    <a:pt x="3832" y="43"/>
                  </a:lnTo>
                  <a:lnTo>
                    <a:pt x="3913" y="44"/>
                  </a:lnTo>
                  <a:lnTo>
                    <a:pt x="3993" y="42"/>
                  </a:lnTo>
                  <a:lnTo>
                    <a:pt x="4074" y="31"/>
                  </a:lnTo>
                  <a:lnTo>
                    <a:pt x="4154" y="27"/>
                  </a:lnTo>
                  <a:lnTo>
                    <a:pt x="4235" y="22"/>
                  </a:lnTo>
                  <a:lnTo>
                    <a:pt x="4315" y="21"/>
                  </a:lnTo>
                  <a:lnTo>
                    <a:pt x="4396" y="25"/>
                  </a:lnTo>
                  <a:lnTo>
                    <a:pt x="4476" y="19"/>
                  </a:lnTo>
                  <a:lnTo>
                    <a:pt x="4556" y="21"/>
                  </a:lnTo>
                  <a:lnTo>
                    <a:pt x="4637" y="19"/>
                  </a:lnTo>
                  <a:lnTo>
                    <a:pt x="4717" y="16"/>
                  </a:lnTo>
                  <a:lnTo>
                    <a:pt x="4798" y="11"/>
                  </a:lnTo>
                  <a:lnTo>
                    <a:pt x="4878" y="9"/>
                  </a:lnTo>
                  <a:lnTo>
                    <a:pt x="4959" y="14"/>
                  </a:lnTo>
                  <a:lnTo>
                    <a:pt x="5039" y="16"/>
                  </a:lnTo>
                  <a:lnTo>
                    <a:pt x="5120" y="8"/>
                  </a:lnTo>
                  <a:lnTo>
                    <a:pt x="5200" y="10"/>
                  </a:lnTo>
                  <a:lnTo>
                    <a:pt x="5281" y="6"/>
                  </a:lnTo>
                  <a:lnTo>
                    <a:pt x="5361" y="5"/>
                  </a:lnTo>
                  <a:lnTo>
                    <a:pt x="5441" y="7"/>
                  </a:lnTo>
                  <a:lnTo>
                    <a:pt x="5522" y="0"/>
                  </a:lnTo>
                  <a:lnTo>
                    <a:pt x="5602" y="10"/>
                  </a:lnTo>
                  <a:lnTo>
                    <a:pt x="5683" y="7"/>
                  </a:lnTo>
                  <a:lnTo>
                    <a:pt x="5763" y="6"/>
                  </a:lnTo>
                  <a:lnTo>
                    <a:pt x="5844" y="4"/>
                  </a:lnTo>
                  <a:lnTo>
                    <a:pt x="5924" y="0"/>
                  </a:lnTo>
                  <a:lnTo>
                    <a:pt x="6005" y="10"/>
                  </a:lnTo>
                  <a:lnTo>
                    <a:pt x="6085" y="6"/>
                  </a:lnTo>
                  <a:lnTo>
                    <a:pt x="6166" y="4"/>
                  </a:lnTo>
                  <a:lnTo>
                    <a:pt x="6246" y="0"/>
                  </a:lnTo>
                  <a:lnTo>
                    <a:pt x="6326" y="0"/>
                  </a:lnTo>
                  <a:lnTo>
                    <a:pt x="6407" y="5"/>
                  </a:lnTo>
                  <a:lnTo>
                    <a:pt x="6487" y="7"/>
                  </a:lnTo>
                  <a:lnTo>
                    <a:pt x="6568" y="0"/>
                  </a:lnTo>
                  <a:lnTo>
                    <a:pt x="6648" y="4"/>
                  </a:lnTo>
                  <a:lnTo>
                    <a:pt x="6729" y="0"/>
                  </a:lnTo>
                  <a:lnTo>
                    <a:pt x="6809" y="6"/>
                  </a:lnTo>
                  <a:lnTo>
                    <a:pt x="6890" y="3"/>
                  </a:lnTo>
                  <a:lnTo>
                    <a:pt x="6970" y="3"/>
                  </a:lnTo>
                  <a:lnTo>
                    <a:pt x="7051" y="3"/>
                  </a:lnTo>
                  <a:lnTo>
                    <a:pt x="7131" y="3"/>
                  </a:lnTo>
                  <a:lnTo>
                    <a:pt x="7211" y="2"/>
                  </a:lnTo>
                  <a:lnTo>
                    <a:pt x="7292" y="3"/>
                  </a:lnTo>
                  <a:lnTo>
                    <a:pt x="7372" y="3"/>
                  </a:lnTo>
                  <a:lnTo>
                    <a:pt x="7453" y="5"/>
                  </a:lnTo>
                  <a:lnTo>
                    <a:pt x="7533" y="0"/>
                  </a:lnTo>
                  <a:lnTo>
                    <a:pt x="7614" y="5"/>
                  </a:lnTo>
                  <a:lnTo>
                    <a:pt x="7694" y="2"/>
                  </a:lnTo>
                  <a:lnTo>
                    <a:pt x="7775" y="0"/>
                  </a:lnTo>
                  <a:lnTo>
                    <a:pt x="7855" y="0"/>
                  </a:lnTo>
                  <a:lnTo>
                    <a:pt x="7935" y="3"/>
                  </a:lnTo>
                  <a:lnTo>
                    <a:pt x="8016" y="4"/>
                  </a:lnTo>
                  <a:lnTo>
                    <a:pt x="8096" y="2"/>
                  </a:lnTo>
                  <a:lnTo>
                    <a:pt x="8177" y="0"/>
                  </a:lnTo>
                  <a:lnTo>
                    <a:pt x="8257" y="0"/>
                  </a:lnTo>
                  <a:lnTo>
                    <a:pt x="8338" y="4"/>
                  </a:lnTo>
                  <a:lnTo>
                    <a:pt x="8418" y="0"/>
                  </a:lnTo>
                  <a:lnTo>
                    <a:pt x="8499" y="2"/>
                  </a:lnTo>
                  <a:lnTo>
                    <a:pt x="8579" y="0"/>
                  </a:lnTo>
                  <a:lnTo>
                    <a:pt x="8660" y="1"/>
                  </a:lnTo>
                  <a:lnTo>
                    <a:pt x="8701" y="1"/>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aphicFrame>
        <p:nvGraphicFramePr>
          <p:cNvPr id="1254" name="Google Shape;1254;p35"/>
          <p:cNvGraphicFramePr/>
          <p:nvPr/>
        </p:nvGraphicFramePr>
        <p:xfrm>
          <a:off x="5624009" y="3900392"/>
          <a:ext cx="3000000" cy="3000000"/>
        </p:xfrm>
        <a:graphic>
          <a:graphicData uri="http://schemas.openxmlformats.org/drawingml/2006/table">
            <a:tbl>
              <a:tblPr bandRow="1" firstRow="1">
                <a:noFill/>
                <a:tableStyleId>{664A33BD-E8A6-4162-A92F-8D91A45974EE}</a:tableStyleId>
              </a:tblPr>
              <a:tblGrid>
                <a:gridCol w="476575"/>
                <a:gridCol w="856575"/>
              </a:tblGrid>
              <a:tr h="155875">
                <a:tc>
                  <a:txBody>
                    <a:bodyPr/>
                    <a:lstStyle/>
                    <a:p>
                      <a:pPr indent="0" lvl="0" marL="0" marR="0" rtl="0" algn="l">
                        <a:lnSpc>
                          <a:spcPct val="100000"/>
                        </a:lnSpc>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Color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800">
                          <a:solidFill>
                            <a:schemeClr val="dk1"/>
                          </a:solidFill>
                          <a:latin typeface="Arial"/>
                          <a:ea typeface="Arial"/>
                          <a:cs typeface="Arial"/>
                          <a:sym typeface="Arial"/>
                        </a:rPr>
                        <a:t>Sample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5875">
                <a:tc>
                  <a:txBody>
                    <a:bodyPr/>
                    <a:lstStyle/>
                    <a:p>
                      <a:pPr indent="0" lvl="0" marL="0" marR="0" rtl="0" algn="l">
                        <a:spcBef>
                          <a:spcPts val="0"/>
                        </a:spcBef>
                        <a:spcAft>
                          <a:spcPts val="0"/>
                        </a:spcAft>
                        <a:buNone/>
                      </a:pPr>
                      <a:r>
                        <a:t/>
                      </a:r>
                      <a:endParaRPr b="0" sz="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0 ppb blank</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5875">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5 ppb cal std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solidFill>
                          <a:srgbClr val="179E97"/>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70C0"/>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Unspiked tap 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33800">
                <a:tc>
                  <a:txBody>
                    <a:bodyPr/>
                    <a:lstStyle/>
                    <a:p>
                      <a:pPr indent="0" lvl="0" marL="0" marR="0" rtl="0" algn="l">
                        <a:spcBef>
                          <a:spcPts val="0"/>
                        </a:spcBef>
                        <a:spcAft>
                          <a:spcPts val="0"/>
                        </a:spcAft>
                        <a:buNone/>
                      </a:pPr>
                      <a:r>
                        <a:t/>
                      </a:r>
                      <a:endParaRPr b="0" sz="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3399"/>
                    </a:solidFill>
                  </a:tcPr>
                </a:tc>
                <a:tc>
                  <a:txBody>
                    <a:bodyPr/>
                    <a:lstStyle/>
                    <a:p>
                      <a:pPr indent="0" lvl="0" marL="0" marR="0" rtl="0" algn="l">
                        <a:spcBef>
                          <a:spcPts val="0"/>
                        </a:spcBef>
                        <a:spcAft>
                          <a:spcPts val="0"/>
                        </a:spcAft>
                        <a:buNone/>
                      </a:pPr>
                      <a:r>
                        <a:rPr b="0" lang="en-US" sz="800">
                          <a:solidFill>
                            <a:schemeClr val="dk1"/>
                          </a:solidFill>
                          <a:latin typeface="Arial"/>
                          <a:ea typeface="Arial"/>
                          <a:cs typeface="Arial"/>
                          <a:sym typeface="Arial"/>
                        </a:rPr>
                        <a:t>Unspiked ground water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1255" name="Google Shape;1255;p35"/>
          <p:cNvGrpSpPr/>
          <p:nvPr/>
        </p:nvGrpSpPr>
        <p:grpSpPr>
          <a:xfrm>
            <a:off x="4932458" y="2398700"/>
            <a:ext cx="4413551" cy="3618708"/>
            <a:chOff x="3706577" y="2398700"/>
            <a:chExt cx="4413551" cy="3618708"/>
          </a:xfrm>
        </p:grpSpPr>
        <p:sp>
          <p:nvSpPr>
            <p:cNvPr id="1256" name="Google Shape;1256;p35"/>
            <p:cNvSpPr/>
            <p:nvPr/>
          </p:nvSpPr>
          <p:spPr>
            <a:xfrm>
              <a:off x="3706577" y="2398700"/>
              <a:ext cx="886695" cy="34111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57" name="Google Shape;1257;p35"/>
            <p:cNvGrpSpPr/>
            <p:nvPr/>
          </p:nvGrpSpPr>
          <p:grpSpPr>
            <a:xfrm>
              <a:off x="3965612" y="2825582"/>
              <a:ext cx="4154516" cy="2849145"/>
              <a:chOff x="3475" y="1418"/>
              <a:chExt cx="2085" cy="1455"/>
            </a:xfrm>
          </p:grpSpPr>
          <p:cxnSp>
            <p:nvCxnSpPr>
              <p:cNvPr id="1258" name="Google Shape;1258;p35"/>
              <p:cNvCxnSpPr/>
              <p:nvPr/>
            </p:nvCxnSpPr>
            <p:spPr>
              <a:xfrm>
                <a:off x="3672" y="2778"/>
                <a:ext cx="1888" cy="0"/>
              </a:xfrm>
              <a:prstGeom prst="straightConnector1">
                <a:avLst/>
              </a:prstGeom>
              <a:noFill/>
              <a:ln cap="flat" cmpd="sng" w="9525">
                <a:solidFill>
                  <a:srgbClr val="000000"/>
                </a:solidFill>
                <a:prstDash val="solid"/>
                <a:round/>
                <a:headEnd len="med" w="med" type="none"/>
                <a:tailEnd len="med" w="med" type="none"/>
              </a:ln>
            </p:spPr>
          </p:cxnSp>
          <p:cxnSp>
            <p:nvCxnSpPr>
              <p:cNvPr id="1259" name="Google Shape;1259;p35"/>
              <p:cNvCxnSpPr/>
              <p:nvPr/>
            </p:nvCxnSpPr>
            <p:spPr>
              <a:xfrm rot="10800000">
                <a:off x="369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0" name="Google Shape;1260;p35"/>
              <p:cNvCxnSpPr/>
              <p:nvPr/>
            </p:nvCxnSpPr>
            <p:spPr>
              <a:xfrm rot="10800000">
                <a:off x="371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1" name="Google Shape;1261;p35"/>
              <p:cNvCxnSpPr/>
              <p:nvPr/>
            </p:nvCxnSpPr>
            <p:spPr>
              <a:xfrm rot="10800000">
                <a:off x="374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2" name="Google Shape;1262;p35"/>
              <p:cNvCxnSpPr/>
              <p:nvPr/>
            </p:nvCxnSpPr>
            <p:spPr>
              <a:xfrm rot="10800000">
                <a:off x="376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3" name="Google Shape;1263;p35"/>
              <p:cNvCxnSpPr/>
              <p:nvPr/>
            </p:nvCxnSpPr>
            <p:spPr>
              <a:xfrm rot="10800000">
                <a:off x="379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4" name="Google Shape;1264;p35"/>
              <p:cNvCxnSpPr/>
              <p:nvPr/>
            </p:nvCxnSpPr>
            <p:spPr>
              <a:xfrm rot="10800000">
                <a:off x="381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5" name="Google Shape;1265;p35"/>
              <p:cNvCxnSpPr/>
              <p:nvPr/>
            </p:nvCxnSpPr>
            <p:spPr>
              <a:xfrm rot="10800000">
                <a:off x="384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6" name="Google Shape;1266;p35"/>
              <p:cNvCxnSpPr/>
              <p:nvPr/>
            </p:nvCxnSpPr>
            <p:spPr>
              <a:xfrm rot="10800000">
                <a:off x="386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7" name="Google Shape;1267;p35"/>
              <p:cNvCxnSpPr/>
              <p:nvPr/>
            </p:nvCxnSpPr>
            <p:spPr>
              <a:xfrm rot="10800000">
                <a:off x="389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8" name="Google Shape;1268;p35"/>
              <p:cNvCxnSpPr/>
              <p:nvPr/>
            </p:nvCxnSpPr>
            <p:spPr>
              <a:xfrm rot="10800000">
                <a:off x="391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69" name="Google Shape;1269;p35"/>
              <p:cNvCxnSpPr/>
              <p:nvPr/>
            </p:nvCxnSpPr>
            <p:spPr>
              <a:xfrm rot="10800000">
                <a:off x="394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0" name="Google Shape;1270;p35"/>
              <p:cNvCxnSpPr/>
              <p:nvPr/>
            </p:nvCxnSpPr>
            <p:spPr>
              <a:xfrm rot="10800000">
                <a:off x="396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1" name="Google Shape;1271;p35"/>
              <p:cNvCxnSpPr/>
              <p:nvPr/>
            </p:nvCxnSpPr>
            <p:spPr>
              <a:xfrm rot="10800000">
                <a:off x="399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2" name="Google Shape;1272;p35"/>
              <p:cNvCxnSpPr/>
              <p:nvPr/>
            </p:nvCxnSpPr>
            <p:spPr>
              <a:xfrm rot="10800000">
                <a:off x="401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3" name="Google Shape;1273;p35"/>
              <p:cNvCxnSpPr/>
              <p:nvPr/>
            </p:nvCxnSpPr>
            <p:spPr>
              <a:xfrm rot="10800000">
                <a:off x="404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4" name="Google Shape;1274;p35"/>
              <p:cNvCxnSpPr/>
              <p:nvPr/>
            </p:nvCxnSpPr>
            <p:spPr>
              <a:xfrm rot="10800000">
                <a:off x="406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5" name="Google Shape;1275;p35"/>
              <p:cNvCxnSpPr/>
              <p:nvPr/>
            </p:nvCxnSpPr>
            <p:spPr>
              <a:xfrm rot="10800000">
                <a:off x="409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6" name="Google Shape;1276;p35"/>
              <p:cNvCxnSpPr/>
              <p:nvPr/>
            </p:nvCxnSpPr>
            <p:spPr>
              <a:xfrm rot="10800000">
                <a:off x="411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7" name="Google Shape;1277;p35"/>
              <p:cNvCxnSpPr/>
              <p:nvPr/>
            </p:nvCxnSpPr>
            <p:spPr>
              <a:xfrm rot="10800000">
                <a:off x="414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8" name="Google Shape;1278;p35"/>
              <p:cNvCxnSpPr/>
              <p:nvPr/>
            </p:nvCxnSpPr>
            <p:spPr>
              <a:xfrm rot="10800000">
                <a:off x="416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79" name="Google Shape;1279;p35"/>
              <p:cNvCxnSpPr/>
              <p:nvPr/>
            </p:nvCxnSpPr>
            <p:spPr>
              <a:xfrm rot="10800000">
                <a:off x="419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0" name="Google Shape;1280;p35"/>
              <p:cNvCxnSpPr/>
              <p:nvPr/>
            </p:nvCxnSpPr>
            <p:spPr>
              <a:xfrm rot="10800000">
                <a:off x="421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1" name="Google Shape;1281;p35"/>
              <p:cNvCxnSpPr/>
              <p:nvPr/>
            </p:nvCxnSpPr>
            <p:spPr>
              <a:xfrm rot="10800000">
                <a:off x="424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2" name="Google Shape;1282;p35"/>
              <p:cNvCxnSpPr/>
              <p:nvPr/>
            </p:nvCxnSpPr>
            <p:spPr>
              <a:xfrm rot="10800000">
                <a:off x="426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3" name="Google Shape;1283;p35"/>
              <p:cNvCxnSpPr/>
              <p:nvPr/>
            </p:nvCxnSpPr>
            <p:spPr>
              <a:xfrm rot="10800000">
                <a:off x="429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4" name="Google Shape;1284;p35"/>
              <p:cNvCxnSpPr/>
              <p:nvPr/>
            </p:nvCxnSpPr>
            <p:spPr>
              <a:xfrm rot="10800000">
                <a:off x="431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5" name="Google Shape;1285;p35"/>
              <p:cNvCxnSpPr/>
              <p:nvPr/>
            </p:nvCxnSpPr>
            <p:spPr>
              <a:xfrm rot="10800000">
                <a:off x="434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6" name="Google Shape;1286;p35"/>
              <p:cNvCxnSpPr/>
              <p:nvPr/>
            </p:nvCxnSpPr>
            <p:spPr>
              <a:xfrm rot="10800000">
                <a:off x="436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7" name="Google Shape;1287;p35"/>
              <p:cNvCxnSpPr/>
              <p:nvPr/>
            </p:nvCxnSpPr>
            <p:spPr>
              <a:xfrm rot="10800000">
                <a:off x="439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8" name="Google Shape;1288;p35"/>
              <p:cNvCxnSpPr/>
              <p:nvPr/>
            </p:nvCxnSpPr>
            <p:spPr>
              <a:xfrm rot="10800000">
                <a:off x="442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89" name="Google Shape;1289;p35"/>
              <p:cNvCxnSpPr/>
              <p:nvPr/>
            </p:nvCxnSpPr>
            <p:spPr>
              <a:xfrm rot="10800000">
                <a:off x="444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0" name="Google Shape;1290;p35"/>
              <p:cNvCxnSpPr/>
              <p:nvPr/>
            </p:nvCxnSpPr>
            <p:spPr>
              <a:xfrm rot="10800000">
                <a:off x="447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1" name="Google Shape;1291;p35"/>
              <p:cNvCxnSpPr/>
              <p:nvPr/>
            </p:nvCxnSpPr>
            <p:spPr>
              <a:xfrm rot="10800000">
                <a:off x="449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2" name="Google Shape;1292;p35"/>
              <p:cNvCxnSpPr/>
              <p:nvPr/>
            </p:nvCxnSpPr>
            <p:spPr>
              <a:xfrm rot="10800000">
                <a:off x="452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3" name="Google Shape;1293;p35"/>
              <p:cNvCxnSpPr/>
              <p:nvPr/>
            </p:nvCxnSpPr>
            <p:spPr>
              <a:xfrm rot="10800000">
                <a:off x="454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4" name="Google Shape;1294;p35"/>
              <p:cNvCxnSpPr/>
              <p:nvPr/>
            </p:nvCxnSpPr>
            <p:spPr>
              <a:xfrm rot="10800000">
                <a:off x="457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5" name="Google Shape;1295;p35"/>
              <p:cNvCxnSpPr/>
              <p:nvPr/>
            </p:nvCxnSpPr>
            <p:spPr>
              <a:xfrm rot="10800000">
                <a:off x="459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6" name="Google Shape;1296;p35"/>
              <p:cNvCxnSpPr/>
              <p:nvPr/>
            </p:nvCxnSpPr>
            <p:spPr>
              <a:xfrm rot="10800000">
                <a:off x="462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7" name="Google Shape;1297;p35"/>
              <p:cNvCxnSpPr/>
              <p:nvPr/>
            </p:nvCxnSpPr>
            <p:spPr>
              <a:xfrm rot="10800000">
                <a:off x="464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8" name="Google Shape;1298;p35"/>
              <p:cNvCxnSpPr/>
              <p:nvPr/>
            </p:nvCxnSpPr>
            <p:spPr>
              <a:xfrm rot="10800000">
                <a:off x="467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299" name="Google Shape;1299;p35"/>
              <p:cNvCxnSpPr/>
              <p:nvPr/>
            </p:nvCxnSpPr>
            <p:spPr>
              <a:xfrm rot="10800000">
                <a:off x="469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0" name="Google Shape;1300;p35"/>
              <p:cNvCxnSpPr/>
              <p:nvPr/>
            </p:nvCxnSpPr>
            <p:spPr>
              <a:xfrm rot="10800000">
                <a:off x="472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1" name="Google Shape;1301;p35"/>
              <p:cNvCxnSpPr/>
              <p:nvPr/>
            </p:nvCxnSpPr>
            <p:spPr>
              <a:xfrm rot="10800000">
                <a:off x="474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2" name="Google Shape;1302;p35"/>
              <p:cNvCxnSpPr/>
              <p:nvPr/>
            </p:nvCxnSpPr>
            <p:spPr>
              <a:xfrm rot="10800000">
                <a:off x="477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3" name="Google Shape;1303;p35"/>
              <p:cNvCxnSpPr/>
              <p:nvPr/>
            </p:nvCxnSpPr>
            <p:spPr>
              <a:xfrm rot="10800000">
                <a:off x="479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4" name="Google Shape;1304;p35"/>
              <p:cNvCxnSpPr/>
              <p:nvPr/>
            </p:nvCxnSpPr>
            <p:spPr>
              <a:xfrm rot="10800000">
                <a:off x="482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5" name="Google Shape;1305;p35"/>
              <p:cNvCxnSpPr/>
              <p:nvPr/>
            </p:nvCxnSpPr>
            <p:spPr>
              <a:xfrm rot="10800000">
                <a:off x="4847"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6" name="Google Shape;1306;p35"/>
              <p:cNvCxnSpPr/>
              <p:nvPr/>
            </p:nvCxnSpPr>
            <p:spPr>
              <a:xfrm rot="10800000">
                <a:off x="4872"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7" name="Google Shape;1307;p35"/>
              <p:cNvCxnSpPr/>
              <p:nvPr/>
            </p:nvCxnSpPr>
            <p:spPr>
              <a:xfrm rot="10800000">
                <a:off x="489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8" name="Google Shape;1308;p35"/>
              <p:cNvCxnSpPr/>
              <p:nvPr/>
            </p:nvCxnSpPr>
            <p:spPr>
              <a:xfrm rot="10800000">
                <a:off x="492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09" name="Google Shape;1309;p35"/>
              <p:cNvCxnSpPr/>
              <p:nvPr/>
            </p:nvCxnSpPr>
            <p:spPr>
              <a:xfrm rot="10800000">
                <a:off x="494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0" name="Google Shape;1310;p35"/>
              <p:cNvCxnSpPr/>
              <p:nvPr/>
            </p:nvCxnSpPr>
            <p:spPr>
              <a:xfrm rot="10800000">
                <a:off x="497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1" name="Google Shape;1311;p35"/>
              <p:cNvCxnSpPr/>
              <p:nvPr/>
            </p:nvCxnSpPr>
            <p:spPr>
              <a:xfrm rot="10800000">
                <a:off x="499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2" name="Google Shape;1312;p35"/>
              <p:cNvCxnSpPr/>
              <p:nvPr/>
            </p:nvCxnSpPr>
            <p:spPr>
              <a:xfrm rot="10800000">
                <a:off x="5023"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3" name="Google Shape;1313;p35"/>
              <p:cNvCxnSpPr/>
              <p:nvPr/>
            </p:nvCxnSpPr>
            <p:spPr>
              <a:xfrm rot="10800000">
                <a:off x="5048"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4" name="Google Shape;1314;p35"/>
              <p:cNvCxnSpPr/>
              <p:nvPr/>
            </p:nvCxnSpPr>
            <p:spPr>
              <a:xfrm rot="10800000">
                <a:off x="507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5" name="Google Shape;1315;p35"/>
              <p:cNvCxnSpPr/>
              <p:nvPr/>
            </p:nvCxnSpPr>
            <p:spPr>
              <a:xfrm rot="10800000">
                <a:off x="509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6" name="Google Shape;1316;p35"/>
              <p:cNvCxnSpPr/>
              <p:nvPr/>
            </p:nvCxnSpPr>
            <p:spPr>
              <a:xfrm rot="10800000">
                <a:off x="512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7" name="Google Shape;1317;p35"/>
              <p:cNvCxnSpPr/>
              <p:nvPr/>
            </p:nvCxnSpPr>
            <p:spPr>
              <a:xfrm rot="10800000">
                <a:off x="514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8" name="Google Shape;1318;p35"/>
              <p:cNvCxnSpPr/>
              <p:nvPr/>
            </p:nvCxnSpPr>
            <p:spPr>
              <a:xfrm rot="10800000">
                <a:off x="5174"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19" name="Google Shape;1319;p35"/>
              <p:cNvCxnSpPr/>
              <p:nvPr/>
            </p:nvCxnSpPr>
            <p:spPr>
              <a:xfrm rot="10800000">
                <a:off x="5199"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0" name="Google Shape;1320;p35"/>
              <p:cNvCxnSpPr/>
              <p:nvPr/>
            </p:nvCxnSpPr>
            <p:spPr>
              <a:xfrm rot="10800000">
                <a:off x="522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1" name="Google Shape;1321;p35"/>
              <p:cNvCxnSpPr/>
              <p:nvPr/>
            </p:nvCxnSpPr>
            <p:spPr>
              <a:xfrm rot="10800000">
                <a:off x="525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2" name="Google Shape;1322;p35"/>
              <p:cNvCxnSpPr/>
              <p:nvPr/>
            </p:nvCxnSpPr>
            <p:spPr>
              <a:xfrm rot="10800000">
                <a:off x="527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3" name="Google Shape;1323;p35"/>
              <p:cNvCxnSpPr/>
              <p:nvPr/>
            </p:nvCxnSpPr>
            <p:spPr>
              <a:xfrm rot="10800000">
                <a:off x="530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4" name="Google Shape;1324;p35"/>
              <p:cNvCxnSpPr/>
              <p:nvPr/>
            </p:nvCxnSpPr>
            <p:spPr>
              <a:xfrm rot="10800000">
                <a:off x="532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5" name="Google Shape;1325;p35"/>
              <p:cNvCxnSpPr/>
              <p:nvPr/>
            </p:nvCxnSpPr>
            <p:spPr>
              <a:xfrm rot="10800000">
                <a:off x="5350"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6" name="Google Shape;1326;p35"/>
              <p:cNvCxnSpPr/>
              <p:nvPr/>
            </p:nvCxnSpPr>
            <p:spPr>
              <a:xfrm rot="10800000">
                <a:off x="5375"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7" name="Google Shape;1327;p35"/>
              <p:cNvCxnSpPr/>
              <p:nvPr/>
            </p:nvCxnSpPr>
            <p:spPr>
              <a:xfrm rot="10800000">
                <a:off x="540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8" name="Google Shape;1328;p35"/>
              <p:cNvCxnSpPr/>
              <p:nvPr/>
            </p:nvCxnSpPr>
            <p:spPr>
              <a:xfrm rot="10800000">
                <a:off x="542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29" name="Google Shape;1329;p35"/>
              <p:cNvCxnSpPr/>
              <p:nvPr/>
            </p:nvCxnSpPr>
            <p:spPr>
              <a:xfrm rot="10800000">
                <a:off x="545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30" name="Google Shape;1330;p35"/>
              <p:cNvCxnSpPr/>
              <p:nvPr/>
            </p:nvCxnSpPr>
            <p:spPr>
              <a:xfrm rot="10800000">
                <a:off x="547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31" name="Google Shape;1331;p35"/>
              <p:cNvCxnSpPr/>
              <p:nvPr/>
            </p:nvCxnSpPr>
            <p:spPr>
              <a:xfrm rot="10800000">
                <a:off x="5501"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32" name="Google Shape;1332;p35"/>
              <p:cNvCxnSpPr/>
              <p:nvPr/>
            </p:nvCxnSpPr>
            <p:spPr>
              <a:xfrm rot="10800000">
                <a:off x="5526" y="2778"/>
                <a:ext cx="0" cy="14"/>
              </a:xfrm>
              <a:prstGeom prst="straightConnector1">
                <a:avLst/>
              </a:prstGeom>
              <a:noFill/>
              <a:ln cap="flat" cmpd="sng" w="9525">
                <a:solidFill>
                  <a:srgbClr val="000000"/>
                </a:solidFill>
                <a:prstDash val="solid"/>
                <a:round/>
                <a:headEnd len="med" w="med" type="none"/>
                <a:tailEnd len="med" w="med" type="none"/>
              </a:ln>
            </p:spPr>
          </p:cxnSp>
          <p:cxnSp>
            <p:nvCxnSpPr>
              <p:cNvPr id="1333" name="Google Shape;1333;p35"/>
              <p:cNvCxnSpPr/>
              <p:nvPr/>
            </p:nvCxnSpPr>
            <p:spPr>
              <a:xfrm rot="10800000">
                <a:off x="5552" y="2778"/>
                <a:ext cx="0" cy="14"/>
              </a:xfrm>
              <a:prstGeom prst="straightConnector1">
                <a:avLst/>
              </a:prstGeom>
              <a:noFill/>
              <a:ln cap="flat" cmpd="sng" w="9525">
                <a:solidFill>
                  <a:srgbClr val="000000"/>
                </a:solidFill>
                <a:prstDash val="solid"/>
                <a:round/>
                <a:headEnd len="med" w="med" type="none"/>
                <a:tailEnd len="med" w="med" type="none"/>
              </a:ln>
            </p:spPr>
          </p:cxnSp>
          <p:sp>
            <p:nvSpPr>
              <p:cNvPr id="1334" name="Google Shape;1334;p35"/>
              <p:cNvSpPr/>
              <p:nvPr/>
            </p:nvSpPr>
            <p:spPr>
              <a:xfrm>
                <a:off x="3681"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19.55</a:t>
                </a:r>
                <a:endParaRPr b="0" i="0" sz="1800" u="none" cap="none" strike="noStrike">
                  <a:solidFill>
                    <a:schemeClr val="dk1"/>
                  </a:solidFill>
                  <a:latin typeface="Arial"/>
                  <a:ea typeface="Arial"/>
                  <a:cs typeface="Arial"/>
                  <a:sym typeface="Arial"/>
                </a:endParaRPr>
              </a:p>
            </p:txBody>
          </p:sp>
          <p:sp>
            <p:nvSpPr>
              <p:cNvPr id="1335" name="Google Shape;1335;p35"/>
              <p:cNvSpPr/>
              <p:nvPr/>
            </p:nvSpPr>
            <p:spPr>
              <a:xfrm>
                <a:off x="3807"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19.60</a:t>
                </a:r>
                <a:endParaRPr b="0" i="0" sz="1800" u="none" cap="none" strike="noStrike">
                  <a:solidFill>
                    <a:schemeClr val="dk1"/>
                  </a:solidFill>
                  <a:latin typeface="Arial"/>
                  <a:ea typeface="Arial"/>
                  <a:cs typeface="Arial"/>
                  <a:sym typeface="Arial"/>
                </a:endParaRPr>
              </a:p>
            </p:txBody>
          </p:sp>
          <p:sp>
            <p:nvSpPr>
              <p:cNvPr id="1336" name="Google Shape;1336;p35"/>
              <p:cNvSpPr/>
              <p:nvPr/>
            </p:nvSpPr>
            <p:spPr>
              <a:xfrm>
                <a:off x="3933"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19.65</a:t>
                </a:r>
                <a:endParaRPr b="0" i="0" sz="1800" u="none" cap="none" strike="noStrike">
                  <a:solidFill>
                    <a:schemeClr val="dk1"/>
                  </a:solidFill>
                  <a:latin typeface="Arial"/>
                  <a:ea typeface="Arial"/>
                  <a:cs typeface="Arial"/>
                  <a:sym typeface="Arial"/>
                </a:endParaRPr>
              </a:p>
            </p:txBody>
          </p:sp>
          <p:sp>
            <p:nvSpPr>
              <p:cNvPr id="1337" name="Google Shape;1337;p35"/>
              <p:cNvSpPr/>
              <p:nvPr/>
            </p:nvSpPr>
            <p:spPr>
              <a:xfrm>
                <a:off x="4059"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19.70</a:t>
                </a:r>
                <a:endParaRPr b="0" i="0" sz="1800" u="none" cap="none" strike="noStrike">
                  <a:solidFill>
                    <a:schemeClr val="dk1"/>
                  </a:solidFill>
                  <a:latin typeface="Arial"/>
                  <a:ea typeface="Arial"/>
                  <a:cs typeface="Arial"/>
                  <a:sym typeface="Arial"/>
                </a:endParaRPr>
              </a:p>
            </p:txBody>
          </p:sp>
          <p:sp>
            <p:nvSpPr>
              <p:cNvPr id="1338" name="Google Shape;1338;p35"/>
              <p:cNvSpPr/>
              <p:nvPr/>
            </p:nvSpPr>
            <p:spPr>
              <a:xfrm>
                <a:off x="4185"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19.75</a:t>
                </a:r>
                <a:endParaRPr b="0" i="0" sz="1800" u="none" cap="none" strike="noStrike">
                  <a:solidFill>
                    <a:schemeClr val="dk1"/>
                  </a:solidFill>
                  <a:latin typeface="Arial"/>
                  <a:ea typeface="Arial"/>
                  <a:cs typeface="Arial"/>
                  <a:sym typeface="Arial"/>
                </a:endParaRPr>
              </a:p>
            </p:txBody>
          </p:sp>
          <p:sp>
            <p:nvSpPr>
              <p:cNvPr id="1339" name="Google Shape;1339;p35"/>
              <p:cNvSpPr/>
              <p:nvPr/>
            </p:nvSpPr>
            <p:spPr>
              <a:xfrm>
                <a:off x="4310"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19.80</a:t>
                </a:r>
                <a:endParaRPr b="0" i="0" sz="1800" u="none" cap="none" strike="noStrike">
                  <a:solidFill>
                    <a:schemeClr val="dk1"/>
                  </a:solidFill>
                  <a:latin typeface="Arial"/>
                  <a:ea typeface="Arial"/>
                  <a:cs typeface="Arial"/>
                  <a:sym typeface="Arial"/>
                </a:endParaRPr>
              </a:p>
            </p:txBody>
          </p:sp>
          <p:sp>
            <p:nvSpPr>
              <p:cNvPr id="1340" name="Google Shape;1340;p35"/>
              <p:cNvSpPr/>
              <p:nvPr/>
            </p:nvSpPr>
            <p:spPr>
              <a:xfrm>
                <a:off x="4436"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19.85</a:t>
                </a:r>
                <a:endParaRPr b="0" i="0" sz="1800" u="none" cap="none" strike="noStrike">
                  <a:solidFill>
                    <a:schemeClr val="dk1"/>
                  </a:solidFill>
                  <a:latin typeface="Arial"/>
                  <a:ea typeface="Arial"/>
                  <a:cs typeface="Arial"/>
                  <a:sym typeface="Arial"/>
                </a:endParaRPr>
              </a:p>
            </p:txBody>
          </p:sp>
          <p:sp>
            <p:nvSpPr>
              <p:cNvPr id="1341" name="Google Shape;1341;p35"/>
              <p:cNvSpPr/>
              <p:nvPr/>
            </p:nvSpPr>
            <p:spPr>
              <a:xfrm>
                <a:off x="4562"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19.90</a:t>
                </a:r>
                <a:endParaRPr b="0" i="0" sz="1800" u="none" cap="none" strike="noStrike">
                  <a:solidFill>
                    <a:schemeClr val="dk1"/>
                  </a:solidFill>
                  <a:latin typeface="Arial"/>
                  <a:ea typeface="Arial"/>
                  <a:cs typeface="Arial"/>
                  <a:sym typeface="Arial"/>
                </a:endParaRPr>
              </a:p>
            </p:txBody>
          </p:sp>
          <p:sp>
            <p:nvSpPr>
              <p:cNvPr id="1342" name="Google Shape;1342;p35"/>
              <p:cNvSpPr/>
              <p:nvPr/>
            </p:nvSpPr>
            <p:spPr>
              <a:xfrm>
                <a:off x="4688"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19.95</a:t>
                </a:r>
                <a:endParaRPr b="0" i="0" sz="1800" u="none" cap="none" strike="noStrike">
                  <a:solidFill>
                    <a:schemeClr val="dk1"/>
                  </a:solidFill>
                  <a:latin typeface="Arial"/>
                  <a:ea typeface="Arial"/>
                  <a:cs typeface="Arial"/>
                  <a:sym typeface="Arial"/>
                </a:endParaRPr>
              </a:p>
            </p:txBody>
          </p:sp>
          <p:sp>
            <p:nvSpPr>
              <p:cNvPr id="1343" name="Google Shape;1343;p35"/>
              <p:cNvSpPr/>
              <p:nvPr/>
            </p:nvSpPr>
            <p:spPr>
              <a:xfrm>
                <a:off x="4814"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20.00</a:t>
                </a:r>
                <a:endParaRPr b="0" i="0" sz="1800" u="none" cap="none" strike="noStrike">
                  <a:solidFill>
                    <a:schemeClr val="dk1"/>
                  </a:solidFill>
                  <a:latin typeface="Arial"/>
                  <a:ea typeface="Arial"/>
                  <a:cs typeface="Arial"/>
                  <a:sym typeface="Arial"/>
                </a:endParaRPr>
              </a:p>
            </p:txBody>
          </p:sp>
          <p:sp>
            <p:nvSpPr>
              <p:cNvPr id="1344" name="Google Shape;1344;p35"/>
              <p:cNvSpPr/>
              <p:nvPr/>
            </p:nvSpPr>
            <p:spPr>
              <a:xfrm>
                <a:off x="4939"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20.05</a:t>
                </a:r>
                <a:endParaRPr b="0" i="0" sz="1800" u="none" cap="none" strike="noStrike">
                  <a:solidFill>
                    <a:schemeClr val="dk1"/>
                  </a:solidFill>
                  <a:latin typeface="Arial"/>
                  <a:ea typeface="Arial"/>
                  <a:cs typeface="Arial"/>
                  <a:sym typeface="Arial"/>
                </a:endParaRPr>
              </a:p>
            </p:txBody>
          </p:sp>
          <p:sp>
            <p:nvSpPr>
              <p:cNvPr id="1345" name="Google Shape;1345;p35"/>
              <p:cNvSpPr/>
              <p:nvPr/>
            </p:nvSpPr>
            <p:spPr>
              <a:xfrm>
                <a:off x="5065"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20.10</a:t>
                </a:r>
                <a:endParaRPr b="0" i="0" sz="1800" u="none" cap="none" strike="noStrike">
                  <a:solidFill>
                    <a:schemeClr val="dk1"/>
                  </a:solidFill>
                  <a:latin typeface="Arial"/>
                  <a:ea typeface="Arial"/>
                  <a:cs typeface="Arial"/>
                  <a:sym typeface="Arial"/>
                </a:endParaRPr>
              </a:p>
            </p:txBody>
          </p:sp>
          <p:sp>
            <p:nvSpPr>
              <p:cNvPr id="1346" name="Google Shape;1346;p35"/>
              <p:cNvSpPr/>
              <p:nvPr/>
            </p:nvSpPr>
            <p:spPr>
              <a:xfrm>
                <a:off x="5191"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20.15</a:t>
                </a:r>
                <a:endParaRPr b="0" i="0" sz="1800" u="none" cap="none" strike="noStrike">
                  <a:solidFill>
                    <a:schemeClr val="dk1"/>
                  </a:solidFill>
                  <a:latin typeface="Arial"/>
                  <a:ea typeface="Arial"/>
                  <a:cs typeface="Arial"/>
                  <a:sym typeface="Arial"/>
                </a:endParaRPr>
              </a:p>
            </p:txBody>
          </p:sp>
          <p:sp>
            <p:nvSpPr>
              <p:cNvPr id="1347" name="Google Shape;1347;p35"/>
              <p:cNvSpPr/>
              <p:nvPr/>
            </p:nvSpPr>
            <p:spPr>
              <a:xfrm>
                <a:off x="5317" y="2806"/>
                <a:ext cx="168"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20.20</a:t>
                </a:r>
                <a:endParaRPr b="0" i="0" sz="1800" u="none" cap="none" strike="noStrike">
                  <a:solidFill>
                    <a:schemeClr val="dk1"/>
                  </a:solidFill>
                  <a:latin typeface="Arial"/>
                  <a:ea typeface="Arial"/>
                  <a:cs typeface="Arial"/>
                  <a:sym typeface="Arial"/>
                </a:endParaRPr>
              </a:p>
            </p:txBody>
          </p:sp>
          <p:cxnSp>
            <p:nvCxnSpPr>
              <p:cNvPr id="1348" name="Google Shape;1348;p35"/>
              <p:cNvCxnSpPr/>
              <p:nvPr/>
            </p:nvCxnSpPr>
            <p:spPr>
              <a:xfrm rot="10800000">
                <a:off x="3765"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49" name="Google Shape;1349;p35"/>
              <p:cNvCxnSpPr/>
              <p:nvPr/>
            </p:nvCxnSpPr>
            <p:spPr>
              <a:xfrm rot="10800000">
                <a:off x="3891"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0" name="Google Shape;1350;p35"/>
              <p:cNvCxnSpPr/>
              <p:nvPr/>
            </p:nvCxnSpPr>
            <p:spPr>
              <a:xfrm rot="10800000">
                <a:off x="4017"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1" name="Google Shape;1351;p35"/>
              <p:cNvCxnSpPr/>
              <p:nvPr/>
            </p:nvCxnSpPr>
            <p:spPr>
              <a:xfrm rot="10800000">
                <a:off x="4143"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2" name="Google Shape;1352;p35"/>
              <p:cNvCxnSpPr/>
              <p:nvPr/>
            </p:nvCxnSpPr>
            <p:spPr>
              <a:xfrm rot="10800000">
                <a:off x="4269"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3" name="Google Shape;1353;p35"/>
              <p:cNvCxnSpPr/>
              <p:nvPr/>
            </p:nvCxnSpPr>
            <p:spPr>
              <a:xfrm rot="10800000">
                <a:off x="4394"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4" name="Google Shape;1354;p35"/>
              <p:cNvCxnSpPr/>
              <p:nvPr/>
            </p:nvCxnSpPr>
            <p:spPr>
              <a:xfrm rot="10800000">
                <a:off x="4520"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5" name="Google Shape;1355;p35"/>
              <p:cNvCxnSpPr/>
              <p:nvPr/>
            </p:nvCxnSpPr>
            <p:spPr>
              <a:xfrm rot="10800000">
                <a:off x="4646"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6" name="Google Shape;1356;p35"/>
              <p:cNvCxnSpPr/>
              <p:nvPr/>
            </p:nvCxnSpPr>
            <p:spPr>
              <a:xfrm rot="10800000">
                <a:off x="4772"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7" name="Google Shape;1357;p35"/>
              <p:cNvCxnSpPr/>
              <p:nvPr/>
            </p:nvCxnSpPr>
            <p:spPr>
              <a:xfrm rot="10800000">
                <a:off x="4898"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8" name="Google Shape;1358;p35"/>
              <p:cNvCxnSpPr/>
              <p:nvPr/>
            </p:nvCxnSpPr>
            <p:spPr>
              <a:xfrm rot="10800000">
                <a:off x="5023"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59" name="Google Shape;1359;p35"/>
              <p:cNvCxnSpPr/>
              <p:nvPr/>
            </p:nvCxnSpPr>
            <p:spPr>
              <a:xfrm rot="10800000">
                <a:off x="5149"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60" name="Google Shape;1360;p35"/>
              <p:cNvCxnSpPr/>
              <p:nvPr/>
            </p:nvCxnSpPr>
            <p:spPr>
              <a:xfrm rot="10800000">
                <a:off x="5275"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61" name="Google Shape;1361;p35"/>
              <p:cNvCxnSpPr/>
              <p:nvPr/>
            </p:nvCxnSpPr>
            <p:spPr>
              <a:xfrm rot="10800000">
                <a:off x="5401"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62" name="Google Shape;1362;p35"/>
              <p:cNvCxnSpPr/>
              <p:nvPr/>
            </p:nvCxnSpPr>
            <p:spPr>
              <a:xfrm rot="10800000">
                <a:off x="5526" y="2778"/>
                <a:ext cx="0" cy="28"/>
              </a:xfrm>
              <a:prstGeom prst="straightConnector1">
                <a:avLst/>
              </a:prstGeom>
              <a:noFill/>
              <a:ln cap="flat" cmpd="sng" w="9525">
                <a:solidFill>
                  <a:srgbClr val="000000"/>
                </a:solidFill>
                <a:prstDash val="solid"/>
                <a:round/>
                <a:headEnd len="med" w="med" type="none"/>
                <a:tailEnd len="med" w="med" type="none"/>
              </a:ln>
            </p:spPr>
          </p:cxnSp>
          <p:cxnSp>
            <p:nvCxnSpPr>
              <p:cNvPr id="1363" name="Google Shape;1363;p35"/>
              <p:cNvCxnSpPr/>
              <p:nvPr/>
            </p:nvCxnSpPr>
            <p:spPr>
              <a:xfrm rot="10800000">
                <a:off x="3672" y="1418"/>
                <a:ext cx="0" cy="1360"/>
              </a:xfrm>
              <a:prstGeom prst="straightConnector1">
                <a:avLst/>
              </a:prstGeom>
              <a:noFill/>
              <a:ln cap="flat" cmpd="sng" w="9525">
                <a:solidFill>
                  <a:srgbClr val="000000"/>
                </a:solidFill>
                <a:prstDash val="solid"/>
                <a:round/>
                <a:headEnd len="med" w="med" type="none"/>
                <a:tailEnd len="med" w="med" type="none"/>
              </a:ln>
            </p:spPr>
          </p:cxnSp>
          <p:cxnSp>
            <p:nvCxnSpPr>
              <p:cNvPr id="1364" name="Google Shape;1364;p35"/>
              <p:cNvCxnSpPr/>
              <p:nvPr/>
            </p:nvCxnSpPr>
            <p:spPr>
              <a:xfrm>
                <a:off x="3669" y="2778"/>
                <a:ext cx="3" cy="0"/>
              </a:xfrm>
              <a:prstGeom prst="straightConnector1">
                <a:avLst/>
              </a:prstGeom>
              <a:noFill/>
              <a:ln cap="flat" cmpd="sng" w="9525">
                <a:solidFill>
                  <a:srgbClr val="000000"/>
                </a:solidFill>
                <a:prstDash val="solid"/>
                <a:round/>
                <a:headEnd len="med" w="med" type="none"/>
                <a:tailEnd len="med" w="med" type="none"/>
              </a:ln>
            </p:spPr>
          </p:cxnSp>
          <p:cxnSp>
            <p:nvCxnSpPr>
              <p:cNvPr id="1365" name="Google Shape;1365;p35"/>
              <p:cNvCxnSpPr/>
              <p:nvPr/>
            </p:nvCxnSpPr>
            <p:spPr>
              <a:xfrm>
                <a:off x="3669" y="2758"/>
                <a:ext cx="3" cy="0"/>
              </a:xfrm>
              <a:prstGeom prst="straightConnector1">
                <a:avLst/>
              </a:prstGeom>
              <a:noFill/>
              <a:ln cap="flat" cmpd="sng" w="9525">
                <a:solidFill>
                  <a:srgbClr val="000000"/>
                </a:solidFill>
                <a:prstDash val="solid"/>
                <a:round/>
                <a:headEnd len="med" w="med" type="none"/>
                <a:tailEnd len="med" w="med" type="none"/>
              </a:ln>
            </p:spPr>
          </p:cxnSp>
          <p:cxnSp>
            <p:nvCxnSpPr>
              <p:cNvPr id="1366" name="Google Shape;1366;p35"/>
              <p:cNvCxnSpPr/>
              <p:nvPr/>
            </p:nvCxnSpPr>
            <p:spPr>
              <a:xfrm>
                <a:off x="3669" y="2738"/>
                <a:ext cx="3" cy="0"/>
              </a:xfrm>
              <a:prstGeom prst="straightConnector1">
                <a:avLst/>
              </a:prstGeom>
              <a:noFill/>
              <a:ln cap="flat" cmpd="sng" w="9525">
                <a:solidFill>
                  <a:srgbClr val="000000"/>
                </a:solidFill>
                <a:prstDash val="solid"/>
                <a:round/>
                <a:headEnd len="med" w="med" type="none"/>
                <a:tailEnd len="med" w="med" type="none"/>
              </a:ln>
            </p:spPr>
          </p:cxnSp>
          <p:cxnSp>
            <p:nvCxnSpPr>
              <p:cNvPr id="1367" name="Google Shape;1367;p35"/>
              <p:cNvCxnSpPr/>
              <p:nvPr/>
            </p:nvCxnSpPr>
            <p:spPr>
              <a:xfrm>
                <a:off x="3669" y="2717"/>
                <a:ext cx="3" cy="0"/>
              </a:xfrm>
              <a:prstGeom prst="straightConnector1">
                <a:avLst/>
              </a:prstGeom>
              <a:noFill/>
              <a:ln cap="flat" cmpd="sng" w="9525">
                <a:solidFill>
                  <a:srgbClr val="000000"/>
                </a:solidFill>
                <a:prstDash val="solid"/>
                <a:round/>
                <a:headEnd len="med" w="med" type="none"/>
                <a:tailEnd len="med" w="med" type="none"/>
              </a:ln>
            </p:spPr>
          </p:cxnSp>
          <p:cxnSp>
            <p:nvCxnSpPr>
              <p:cNvPr id="1368" name="Google Shape;1368;p35"/>
              <p:cNvCxnSpPr/>
              <p:nvPr/>
            </p:nvCxnSpPr>
            <p:spPr>
              <a:xfrm>
                <a:off x="3669" y="2697"/>
                <a:ext cx="3" cy="0"/>
              </a:xfrm>
              <a:prstGeom prst="straightConnector1">
                <a:avLst/>
              </a:prstGeom>
              <a:noFill/>
              <a:ln cap="flat" cmpd="sng" w="9525">
                <a:solidFill>
                  <a:srgbClr val="000000"/>
                </a:solidFill>
                <a:prstDash val="solid"/>
                <a:round/>
                <a:headEnd len="med" w="med" type="none"/>
                <a:tailEnd len="med" w="med" type="none"/>
              </a:ln>
            </p:spPr>
          </p:cxnSp>
          <p:cxnSp>
            <p:nvCxnSpPr>
              <p:cNvPr id="1369" name="Google Shape;1369;p35"/>
              <p:cNvCxnSpPr/>
              <p:nvPr/>
            </p:nvCxnSpPr>
            <p:spPr>
              <a:xfrm>
                <a:off x="3669" y="2676"/>
                <a:ext cx="3" cy="0"/>
              </a:xfrm>
              <a:prstGeom prst="straightConnector1">
                <a:avLst/>
              </a:prstGeom>
              <a:noFill/>
              <a:ln cap="flat" cmpd="sng" w="9525">
                <a:solidFill>
                  <a:srgbClr val="000000"/>
                </a:solidFill>
                <a:prstDash val="solid"/>
                <a:round/>
                <a:headEnd len="med" w="med" type="none"/>
                <a:tailEnd len="med" w="med" type="none"/>
              </a:ln>
            </p:spPr>
          </p:cxnSp>
          <p:cxnSp>
            <p:nvCxnSpPr>
              <p:cNvPr id="1370" name="Google Shape;1370;p35"/>
              <p:cNvCxnSpPr/>
              <p:nvPr/>
            </p:nvCxnSpPr>
            <p:spPr>
              <a:xfrm>
                <a:off x="3669" y="2656"/>
                <a:ext cx="3" cy="0"/>
              </a:xfrm>
              <a:prstGeom prst="straightConnector1">
                <a:avLst/>
              </a:prstGeom>
              <a:noFill/>
              <a:ln cap="flat" cmpd="sng" w="9525">
                <a:solidFill>
                  <a:srgbClr val="000000"/>
                </a:solidFill>
                <a:prstDash val="solid"/>
                <a:round/>
                <a:headEnd len="med" w="med" type="none"/>
                <a:tailEnd len="med" w="med" type="none"/>
              </a:ln>
            </p:spPr>
          </p:cxnSp>
          <p:cxnSp>
            <p:nvCxnSpPr>
              <p:cNvPr id="1371" name="Google Shape;1371;p35"/>
              <p:cNvCxnSpPr/>
              <p:nvPr/>
            </p:nvCxnSpPr>
            <p:spPr>
              <a:xfrm>
                <a:off x="3669" y="2636"/>
                <a:ext cx="3" cy="0"/>
              </a:xfrm>
              <a:prstGeom prst="straightConnector1">
                <a:avLst/>
              </a:prstGeom>
              <a:noFill/>
              <a:ln cap="flat" cmpd="sng" w="9525">
                <a:solidFill>
                  <a:srgbClr val="000000"/>
                </a:solidFill>
                <a:prstDash val="solid"/>
                <a:round/>
                <a:headEnd len="med" w="med" type="none"/>
                <a:tailEnd len="med" w="med" type="none"/>
              </a:ln>
            </p:spPr>
          </p:cxnSp>
          <p:cxnSp>
            <p:nvCxnSpPr>
              <p:cNvPr id="1372" name="Google Shape;1372;p35"/>
              <p:cNvCxnSpPr/>
              <p:nvPr/>
            </p:nvCxnSpPr>
            <p:spPr>
              <a:xfrm>
                <a:off x="3669" y="2615"/>
                <a:ext cx="3" cy="0"/>
              </a:xfrm>
              <a:prstGeom prst="straightConnector1">
                <a:avLst/>
              </a:prstGeom>
              <a:noFill/>
              <a:ln cap="flat" cmpd="sng" w="9525">
                <a:solidFill>
                  <a:srgbClr val="000000"/>
                </a:solidFill>
                <a:prstDash val="solid"/>
                <a:round/>
                <a:headEnd len="med" w="med" type="none"/>
                <a:tailEnd len="med" w="med" type="none"/>
              </a:ln>
            </p:spPr>
          </p:cxnSp>
          <p:cxnSp>
            <p:nvCxnSpPr>
              <p:cNvPr id="1373" name="Google Shape;1373;p35"/>
              <p:cNvCxnSpPr/>
              <p:nvPr/>
            </p:nvCxnSpPr>
            <p:spPr>
              <a:xfrm>
                <a:off x="3669" y="2595"/>
                <a:ext cx="3" cy="0"/>
              </a:xfrm>
              <a:prstGeom prst="straightConnector1">
                <a:avLst/>
              </a:prstGeom>
              <a:noFill/>
              <a:ln cap="flat" cmpd="sng" w="9525">
                <a:solidFill>
                  <a:srgbClr val="000000"/>
                </a:solidFill>
                <a:prstDash val="solid"/>
                <a:round/>
                <a:headEnd len="med" w="med" type="none"/>
                <a:tailEnd len="med" w="med" type="none"/>
              </a:ln>
            </p:spPr>
          </p:cxnSp>
          <p:cxnSp>
            <p:nvCxnSpPr>
              <p:cNvPr id="1374" name="Google Shape;1374;p35"/>
              <p:cNvCxnSpPr/>
              <p:nvPr/>
            </p:nvCxnSpPr>
            <p:spPr>
              <a:xfrm>
                <a:off x="3669" y="2574"/>
                <a:ext cx="3" cy="0"/>
              </a:xfrm>
              <a:prstGeom prst="straightConnector1">
                <a:avLst/>
              </a:prstGeom>
              <a:noFill/>
              <a:ln cap="flat" cmpd="sng" w="9525">
                <a:solidFill>
                  <a:srgbClr val="000000"/>
                </a:solidFill>
                <a:prstDash val="solid"/>
                <a:round/>
                <a:headEnd len="med" w="med" type="none"/>
                <a:tailEnd len="med" w="med" type="none"/>
              </a:ln>
            </p:spPr>
          </p:cxnSp>
          <p:cxnSp>
            <p:nvCxnSpPr>
              <p:cNvPr id="1375" name="Google Shape;1375;p35"/>
              <p:cNvCxnSpPr/>
              <p:nvPr/>
            </p:nvCxnSpPr>
            <p:spPr>
              <a:xfrm>
                <a:off x="3669" y="2554"/>
                <a:ext cx="3" cy="0"/>
              </a:xfrm>
              <a:prstGeom prst="straightConnector1">
                <a:avLst/>
              </a:prstGeom>
              <a:noFill/>
              <a:ln cap="flat" cmpd="sng" w="9525">
                <a:solidFill>
                  <a:srgbClr val="000000"/>
                </a:solidFill>
                <a:prstDash val="solid"/>
                <a:round/>
                <a:headEnd len="med" w="med" type="none"/>
                <a:tailEnd len="med" w="med" type="none"/>
              </a:ln>
            </p:spPr>
          </p:cxnSp>
          <p:cxnSp>
            <p:nvCxnSpPr>
              <p:cNvPr id="1376" name="Google Shape;1376;p35"/>
              <p:cNvCxnSpPr/>
              <p:nvPr/>
            </p:nvCxnSpPr>
            <p:spPr>
              <a:xfrm>
                <a:off x="3669" y="2534"/>
                <a:ext cx="3" cy="0"/>
              </a:xfrm>
              <a:prstGeom prst="straightConnector1">
                <a:avLst/>
              </a:prstGeom>
              <a:noFill/>
              <a:ln cap="flat" cmpd="sng" w="9525">
                <a:solidFill>
                  <a:srgbClr val="000000"/>
                </a:solidFill>
                <a:prstDash val="solid"/>
                <a:round/>
                <a:headEnd len="med" w="med" type="none"/>
                <a:tailEnd len="med" w="med" type="none"/>
              </a:ln>
            </p:spPr>
          </p:cxnSp>
          <p:cxnSp>
            <p:nvCxnSpPr>
              <p:cNvPr id="1377" name="Google Shape;1377;p35"/>
              <p:cNvCxnSpPr/>
              <p:nvPr/>
            </p:nvCxnSpPr>
            <p:spPr>
              <a:xfrm>
                <a:off x="3669" y="2513"/>
                <a:ext cx="3" cy="0"/>
              </a:xfrm>
              <a:prstGeom prst="straightConnector1">
                <a:avLst/>
              </a:prstGeom>
              <a:noFill/>
              <a:ln cap="flat" cmpd="sng" w="9525">
                <a:solidFill>
                  <a:srgbClr val="000000"/>
                </a:solidFill>
                <a:prstDash val="solid"/>
                <a:round/>
                <a:headEnd len="med" w="med" type="none"/>
                <a:tailEnd len="med" w="med" type="none"/>
              </a:ln>
            </p:spPr>
          </p:cxnSp>
          <p:cxnSp>
            <p:nvCxnSpPr>
              <p:cNvPr id="1378" name="Google Shape;1378;p35"/>
              <p:cNvCxnSpPr/>
              <p:nvPr/>
            </p:nvCxnSpPr>
            <p:spPr>
              <a:xfrm>
                <a:off x="3669" y="2493"/>
                <a:ext cx="3" cy="0"/>
              </a:xfrm>
              <a:prstGeom prst="straightConnector1">
                <a:avLst/>
              </a:prstGeom>
              <a:noFill/>
              <a:ln cap="flat" cmpd="sng" w="9525">
                <a:solidFill>
                  <a:srgbClr val="000000"/>
                </a:solidFill>
                <a:prstDash val="solid"/>
                <a:round/>
                <a:headEnd len="med" w="med" type="none"/>
                <a:tailEnd len="med" w="med" type="none"/>
              </a:ln>
            </p:spPr>
          </p:cxnSp>
          <p:cxnSp>
            <p:nvCxnSpPr>
              <p:cNvPr id="1379" name="Google Shape;1379;p35"/>
              <p:cNvCxnSpPr/>
              <p:nvPr/>
            </p:nvCxnSpPr>
            <p:spPr>
              <a:xfrm>
                <a:off x="3669" y="2472"/>
                <a:ext cx="3" cy="0"/>
              </a:xfrm>
              <a:prstGeom prst="straightConnector1">
                <a:avLst/>
              </a:prstGeom>
              <a:noFill/>
              <a:ln cap="flat" cmpd="sng" w="9525">
                <a:solidFill>
                  <a:srgbClr val="000000"/>
                </a:solidFill>
                <a:prstDash val="solid"/>
                <a:round/>
                <a:headEnd len="med" w="med" type="none"/>
                <a:tailEnd len="med" w="med" type="none"/>
              </a:ln>
            </p:spPr>
          </p:cxnSp>
          <p:cxnSp>
            <p:nvCxnSpPr>
              <p:cNvPr id="1380" name="Google Shape;1380;p35"/>
              <p:cNvCxnSpPr/>
              <p:nvPr/>
            </p:nvCxnSpPr>
            <p:spPr>
              <a:xfrm>
                <a:off x="3669" y="2452"/>
                <a:ext cx="3" cy="0"/>
              </a:xfrm>
              <a:prstGeom prst="straightConnector1">
                <a:avLst/>
              </a:prstGeom>
              <a:noFill/>
              <a:ln cap="flat" cmpd="sng" w="9525">
                <a:solidFill>
                  <a:srgbClr val="000000"/>
                </a:solidFill>
                <a:prstDash val="solid"/>
                <a:round/>
                <a:headEnd len="med" w="med" type="none"/>
                <a:tailEnd len="med" w="med" type="none"/>
              </a:ln>
            </p:spPr>
          </p:cxnSp>
          <p:cxnSp>
            <p:nvCxnSpPr>
              <p:cNvPr id="1381" name="Google Shape;1381;p35"/>
              <p:cNvCxnSpPr/>
              <p:nvPr/>
            </p:nvCxnSpPr>
            <p:spPr>
              <a:xfrm>
                <a:off x="3669" y="2431"/>
                <a:ext cx="3" cy="0"/>
              </a:xfrm>
              <a:prstGeom prst="straightConnector1">
                <a:avLst/>
              </a:prstGeom>
              <a:noFill/>
              <a:ln cap="flat" cmpd="sng" w="9525">
                <a:solidFill>
                  <a:srgbClr val="000000"/>
                </a:solidFill>
                <a:prstDash val="solid"/>
                <a:round/>
                <a:headEnd len="med" w="med" type="none"/>
                <a:tailEnd len="med" w="med" type="none"/>
              </a:ln>
            </p:spPr>
          </p:cxnSp>
          <p:cxnSp>
            <p:nvCxnSpPr>
              <p:cNvPr id="1382" name="Google Shape;1382;p35"/>
              <p:cNvCxnSpPr/>
              <p:nvPr/>
            </p:nvCxnSpPr>
            <p:spPr>
              <a:xfrm>
                <a:off x="3669" y="2411"/>
                <a:ext cx="3" cy="0"/>
              </a:xfrm>
              <a:prstGeom prst="straightConnector1">
                <a:avLst/>
              </a:prstGeom>
              <a:noFill/>
              <a:ln cap="flat" cmpd="sng" w="9525">
                <a:solidFill>
                  <a:srgbClr val="000000"/>
                </a:solidFill>
                <a:prstDash val="solid"/>
                <a:round/>
                <a:headEnd len="med" w="med" type="none"/>
                <a:tailEnd len="med" w="med" type="none"/>
              </a:ln>
            </p:spPr>
          </p:cxnSp>
          <p:cxnSp>
            <p:nvCxnSpPr>
              <p:cNvPr id="1383" name="Google Shape;1383;p35"/>
              <p:cNvCxnSpPr/>
              <p:nvPr/>
            </p:nvCxnSpPr>
            <p:spPr>
              <a:xfrm>
                <a:off x="3669" y="2391"/>
                <a:ext cx="3" cy="0"/>
              </a:xfrm>
              <a:prstGeom prst="straightConnector1">
                <a:avLst/>
              </a:prstGeom>
              <a:noFill/>
              <a:ln cap="flat" cmpd="sng" w="9525">
                <a:solidFill>
                  <a:srgbClr val="000000"/>
                </a:solidFill>
                <a:prstDash val="solid"/>
                <a:round/>
                <a:headEnd len="med" w="med" type="none"/>
                <a:tailEnd len="med" w="med" type="none"/>
              </a:ln>
            </p:spPr>
          </p:cxnSp>
          <p:cxnSp>
            <p:nvCxnSpPr>
              <p:cNvPr id="1384" name="Google Shape;1384;p35"/>
              <p:cNvCxnSpPr/>
              <p:nvPr/>
            </p:nvCxnSpPr>
            <p:spPr>
              <a:xfrm>
                <a:off x="3669" y="2370"/>
                <a:ext cx="3" cy="0"/>
              </a:xfrm>
              <a:prstGeom prst="straightConnector1">
                <a:avLst/>
              </a:prstGeom>
              <a:noFill/>
              <a:ln cap="flat" cmpd="sng" w="9525">
                <a:solidFill>
                  <a:srgbClr val="000000"/>
                </a:solidFill>
                <a:prstDash val="solid"/>
                <a:round/>
                <a:headEnd len="med" w="med" type="none"/>
                <a:tailEnd len="med" w="med" type="none"/>
              </a:ln>
            </p:spPr>
          </p:cxnSp>
          <p:cxnSp>
            <p:nvCxnSpPr>
              <p:cNvPr id="1385" name="Google Shape;1385;p35"/>
              <p:cNvCxnSpPr/>
              <p:nvPr/>
            </p:nvCxnSpPr>
            <p:spPr>
              <a:xfrm>
                <a:off x="3669" y="2350"/>
                <a:ext cx="3" cy="0"/>
              </a:xfrm>
              <a:prstGeom prst="straightConnector1">
                <a:avLst/>
              </a:prstGeom>
              <a:noFill/>
              <a:ln cap="flat" cmpd="sng" w="9525">
                <a:solidFill>
                  <a:srgbClr val="000000"/>
                </a:solidFill>
                <a:prstDash val="solid"/>
                <a:round/>
                <a:headEnd len="med" w="med" type="none"/>
                <a:tailEnd len="med" w="med" type="none"/>
              </a:ln>
            </p:spPr>
          </p:cxnSp>
          <p:cxnSp>
            <p:nvCxnSpPr>
              <p:cNvPr id="1386" name="Google Shape;1386;p35"/>
              <p:cNvCxnSpPr/>
              <p:nvPr/>
            </p:nvCxnSpPr>
            <p:spPr>
              <a:xfrm>
                <a:off x="3669" y="2329"/>
                <a:ext cx="3" cy="0"/>
              </a:xfrm>
              <a:prstGeom prst="straightConnector1">
                <a:avLst/>
              </a:prstGeom>
              <a:noFill/>
              <a:ln cap="flat" cmpd="sng" w="9525">
                <a:solidFill>
                  <a:srgbClr val="000000"/>
                </a:solidFill>
                <a:prstDash val="solid"/>
                <a:round/>
                <a:headEnd len="med" w="med" type="none"/>
                <a:tailEnd len="med" w="med" type="none"/>
              </a:ln>
            </p:spPr>
          </p:cxnSp>
          <p:cxnSp>
            <p:nvCxnSpPr>
              <p:cNvPr id="1387" name="Google Shape;1387;p35"/>
              <p:cNvCxnSpPr/>
              <p:nvPr/>
            </p:nvCxnSpPr>
            <p:spPr>
              <a:xfrm>
                <a:off x="3669" y="2309"/>
                <a:ext cx="3" cy="0"/>
              </a:xfrm>
              <a:prstGeom prst="straightConnector1">
                <a:avLst/>
              </a:prstGeom>
              <a:noFill/>
              <a:ln cap="flat" cmpd="sng" w="9525">
                <a:solidFill>
                  <a:srgbClr val="000000"/>
                </a:solidFill>
                <a:prstDash val="solid"/>
                <a:round/>
                <a:headEnd len="med" w="med" type="none"/>
                <a:tailEnd len="med" w="med" type="none"/>
              </a:ln>
            </p:spPr>
          </p:cxnSp>
          <p:cxnSp>
            <p:nvCxnSpPr>
              <p:cNvPr id="1388" name="Google Shape;1388;p35"/>
              <p:cNvCxnSpPr/>
              <p:nvPr/>
            </p:nvCxnSpPr>
            <p:spPr>
              <a:xfrm>
                <a:off x="3669" y="2289"/>
                <a:ext cx="3" cy="0"/>
              </a:xfrm>
              <a:prstGeom prst="straightConnector1">
                <a:avLst/>
              </a:prstGeom>
              <a:noFill/>
              <a:ln cap="flat" cmpd="sng" w="9525">
                <a:solidFill>
                  <a:srgbClr val="000000"/>
                </a:solidFill>
                <a:prstDash val="solid"/>
                <a:round/>
                <a:headEnd len="med" w="med" type="none"/>
                <a:tailEnd len="med" w="med" type="none"/>
              </a:ln>
            </p:spPr>
          </p:cxnSp>
          <p:cxnSp>
            <p:nvCxnSpPr>
              <p:cNvPr id="1389" name="Google Shape;1389;p35"/>
              <p:cNvCxnSpPr/>
              <p:nvPr/>
            </p:nvCxnSpPr>
            <p:spPr>
              <a:xfrm>
                <a:off x="3669" y="2268"/>
                <a:ext cx="3" cy="0"/>
              </a:xfrm>
              <a:prstGeom prst="straightConnector1">
                <a:avLst/>
              </a:prstGeom>
              <a:noFill/>
              <a:ln cap="flat" cmpd="sng" w="9525">
                <a:solidFill>
                  <a:srgbClr val="000000"/>
                </a:solidFill>
                <a:prstDash val="solid"/>
                <a:round/>
                <a:headEnd len="med" w="med" type="none"/>
                <a:tailEnd len="med" w="med" type="none"/>
              </a:ln>
            </p:spPr>
          </p:cxnSp>
          <p:cxnSp>
            <p:nvCxnSpPr>
              <p:cNvPr id="1390" name="Google Shape;1390;p35"/>
              <p:cNvCxnSpPr/>
              <p:nvPr/>
            </p:nvCxnSpPr>
            <p:spPr>
              <a:xfrm>
                <a:off x="3669" y="2248"/>
                <a:ext cx="3" cy="0"/>
              </a:xfrm>
              <a:prstGeom prst="straightConnector1">
                <a:avLst/>
              </a:prstGeom>
              <a:noFill/>
              <a:ln cap="flat" cmpd="sng" w="9525">
                <a:solidFill>
                  <a:srgbClr val="000000"/>
                </a:solidFill>
                <a:prstDash val="solid"/>
                <a:round/>
                <a:headEnd len="med" w="med" type="none"/>
                <a:tailEnd len="med" w="med" type="none"/>
              </a:ln>
            </p:spPr>
          </p:cxnSp>
          <p:cxnSp>
            <p:nvCxnSpPr>
              <p:cNvPr id="1391" name="Google Shape;1391;p35"/>
              <p:cNvCxnSpPr/>
              <p:nvPr/>
            </p:nvCxnSpPr>
            <p:spPr>
              <a:xfrm>
                <a:off x="3669" y="2227"/>
                <a:ext cx="3" cy="0"/>
              </a:xfrm>
              <a:prstGeom prst="straightConnector1">
                <a:avLst/>
              </a:prstGeom>
              <a:noFill/>
              <a:ln cap="flat" cmpd="sng" w="9525">
                <a:solidFill>
                  <a:srgbClr val="000000"/>
                </a:solidFill>
                <a:prstDash val="solid"/>
                <a:round/>
                <a:headEnd len="med" w="med" type="none"/>
                <a:tailEnd len="med" w="med" type="none"/>
              </a:ln>
            </p:spPr>
          </p:cxnSp>
          <p:cxnSp>
            <p:nvCxnSpPr>
              <p:cNvPr id="1392" name="Google Shape;1392;p35"/>
              <p:cNvCxnSpPr/>
              <p:nvPr/>
            </p:nvCxnSpPr>
            <p:spPr>
              <a:xfrm>
                <a:off x="3669" y="2207"/>
                <a:ext cx="3" cy="0"/>
              </a:xfrm>
              <a:prstGeom prst="straightConnector1">
                <a:avLst/>
              </a:prstGeom>
              <a:noFill/>
              <a:ln cap="flat" cmpd="sng" w="9525">
                <a:solidFill>
                  <a:srgbClr val="000000"/>
                </a:solidFill>
                <a:prstDash val="solid"/>
                <a:round/>
                <a:headEnd len="med" w="med" type="none"/>
                <a:tailEnd len="med" w="med" type="none"/>
              </a:ln>
            </p:spPr>
          </p:cxnSp>
          <p:cxnSp>
            <p:nvCxnSpPr>
              <p:cNvPr id="1393" name="Google Shape;1393;p35"/>
              <p:cNvCxnSpPr/>
              <p:nvPr/>
            </p:nvCxnSpPr>
            <p:spPr>
              <a:xfrm>
                <a:off x="3669" y="2187"/>
                <a:ext cx="3" cy="0"/>
              </a:xfrm>
              <a:prstGeom prst="straightConnector1">
                <a:avLst/>
              </a:prstGeom>
              <a:noFill/>
              <a:ln cap="flat" cmpd="sng" w="9525">
                <a:solidFill>
                  <a:srgbClr val="000000"/>
                </a:solidFill>
                <a:prstDash val="solid"/>
                <a:round/>
                <a:headEnd len="med" w="med" type="none"/>
                <a:tailEnd len="med" w="med" type="none"/>
              </a:ln>
            </p:spPr>
          </p:cxnSp>
          <p:cxnSp>
            <p:nvCxnSpPr>
              <p:cNvPr id="1394" name="Google Shape;1394;p35"/>
              <p:cNvCxnSpPr/>
              <p:nvPr/>
            </p:nvCxnSpPr>
            <p:spPr>
              <a:xfrm>
                <a:off x="3669" y="2166"/>
                <a:ext cx="3" cy="0"/>
              </a:xfrm>
              <a:prstGeom prst="straightConnector1">
                <a:avLst/>
              </a:prstGeom>
              <a:noFill/>
              <a:ln cap="flat" cmpd="sng" w="9525">
                <a:solidFill>
                  <a:srgbClr val="000000"/>
                </a:solidFill>
                <a:prstDash val="solid"/>
                <a:round/>
                <a:headEnd len="med" w="med" type="none"/>
                <a:tailEnd len="med" w="med" type="none"/>
              </a:ln>
            </p:spPr>
          </p:cxnSp>
          <p:cxnSp>
            <p:nvCxnSpPr>
              <p:cNvPr id="1395" name="Google Shape;1395;p35"/>
              <p:cNvCxnSpPr/>
              <p:nvPr/>
            </p:nvCxnSpPr>
            <p:spPr>
              <a:xfrm>
                <a:off x="3669" y="2146"/>
                <a:ext cx="3" cy="0"/>
              </a:xfrm>
              <a:prstGeom prst="straightConnector1">
                <a:avLst/>
              </a:prstGeom>
              <a:noFill/>
              <a:ln cap="flat" cmpd="sng" w="9525">
                <a:solidFill>
                  <a:srgbClr val="000000"/>
                </a:solidFill>
                <a:prstDash val="solid"/>
                <a:round/>
                <a:headEnd len="med" w="med" type="none"/>
                <a:tailEnd len="med" w="med" type="none"/>
              </a:ln>
            </p:spPr>
          </p:cxnSp>
          <p:cxnSp>
            <p:nvCxnSpPr>
              <p:cNvPr id="1396" name="Google Shape;1396;p35"/>
              <p:cNvCxnSpPr/>
              <p:nvPr/>
            </p:nvCxnSpPr>
            <p:spPr>
              <a:xfrm>
                <a:off x="3669" y="2125"/>
                <a:ext cx="3" cy="0"/>
              </a:xfrm>
              <a:prstGeom prst="straightConnector1">
                <a:avLst/>
              </a:prstGeom>
              <a:noFill/>
              <a:ln cap="flat" cmpd="sng" w="9525">
                <a:solidFill>
                  <a:srgbClr val="000000"/>
                </a:solidFill>
                <a:prstDash val="solid"/>
                <a:round/>
                <a:headEnd len="med" w="med" type="none"/>
                <a:tailEnd len="med" w="med" type="none"/>
              </a:ln>
            </p:spPr>
          </p:cxnSp>
          <p:cxnSp>
            <p:nvCxnSpPr>
              <p:cNvPr id="1397" name="Google Shape;1397;p35"/>
              <p:cNvCxnSpPr/>
              <p:nvPr/>
            </p:nvCxnSpPr>
            <p:spPr>
              <a:xfrm>
                <a:off x="3669" y="2105"/>
                <a:ext cx="3" cy="0"/>
              </a:xfrm>
              <a:prstGeom prst="straightConnector1">
                <a:avLst/>
              </a:prstGeom>
              <a:noFill/>
              <a:ln cap="flat" cmpd="sng" w="9525">
                <a:solidFill>
                  <a:srgbClr val="000000"/>
                </a:solidFill>
                <a:prstDash val="solid"/>
                <a:round/>
                <a:headEnd len="med" w="med" type="none"/>
                <a:tailEnd len="med" w="med" type="none"/>
              </a:ln>
            </p:spPr>
          </p:cxnSp>
          <p:cxnSp>
            <p:nvCxnSpPr>
              <p:cNvPr id="1398" name="Google Shape;1398;p35"/>
              <p:cNvCxnSpPr/>
              <p:nvPr/>
            </p:nvCxnSpPr>
            <p:spPr>
              <a:xfrm>
                <a:off x="3669" y="2084"/>
                <a:ext cx="3" cy="0"/>
              </a:xfrm>
              <a:prstGeom prst="straightConnector1">
                <a:avLst/>
              </a:prstGeom>
              <a:noFill/>
              <a:ln cap="flat" cmpd="sng" w="9525">
                <a:solidFill>
                  <a:srgbClr val="000000"/>
                </a:solidFill>
                <a:prstDash val="solid"/>
                <a:round/>
                <a:headEnd len="med" w="med" type="none"/>
                <a:tailEnd len="med" w="med" type="none"/>
              </a:ln>
            </p:spPr>
          </p:cxnSp>
          <p:cxnSp>
            <p:nvCxnSpPr>
              <p:cNvPr id="1399" name="Google Shape;1399;p35"/>
              <p:cNvCxnSpPr/>
              <p:nvPr/>
            </p:nvCxnSpPr>
            <p:spPr>
              <a:xfrm>
                <a:off x="3669" y="2064"/>
                <a:ext cx="3" cy="0"/>
              </a:xfrm>
              <a:prstGeom prst="straightConnector1">
                <a:avLst/>
              </a:prstGeom>
              <a:noFill/>
              <a:ln cap="flat" cmpd="sng" w="9525">
                <a:solidFill>
                  <a:srgbClr val="000000"/>
                </a:solidFill>
                <a:prstDash val="solid"/>
                <a:round/>
                <a:headEnd len="med" w="med" type="none"/>
                <a:tailEnd len="med" w="med" type="none"/>
              </a:ln>
            </p:spPr>
          </p:cxnSp>
          <p:cxnSp>
            <p:nvCxnSpPr>
              <p:cNvPr id="1400" name="Google Shape;1400;p35"/>
              <p:cNvCxnSpPr/>
              <p:nvPr/>
            </p:nvCxnSpPr>
            <p:spPr>
              <a:xfrm>
                <a:off x="3669" y="2044"/>
                <a:ext cx="3" cy="0"/>
              </a:xfrm>
              <a:prstGeom prst="straightConnector1">
                <a:avLst/>
              </a:prstGeom>
              <a:noFill/>
              <a:ln cap="flat" cmpd="sng" w="9525">
                <a:solidFill>
                  <a:srgbClr val="000000"/>
                </a:solidFill>
                <a:prstDash val="solid"/>
                <a:round/>
                <a:headEnd len="med" w="med" type="none"/>
                <a:tailEnd len="med" w="med" type="none"/>
              </a:ln>
            </p:spPr>
          </p:cxnSp>
          <p:cxnSp>
            <p:nvCxnSpPr>
              <p:cNvPr id="1401" name="Google Shape;1401;p35"/>
              <p:cNvCxnSpPr/>
              <p:nvPr/>
            </p:nvCxnSpPr>
            <p:spPr>
              <a:xfrm>
                <a:off x="3669" y="2023"/>
                <a:ext cx="3" cy="0"/>
              </a:xfrm>
              <a:prstGeom prst="straightConnector1">
                <a:avLst/>
              </a:prstGeom>
              <a:noFill/>
              <a:ln cap="flat" cmpd="sng" w="9525">
                <a:solidFill>
                  <a:srgbClr val="000000"/>
                </a:solidFill>
                <a:prstDash val="solid"/>
                <a:round/>
                <a:headEnd len="med" w="med" type="none"/>
                <a:tailEnd len="med" w="med" type="none"/>
              </a:ln>
            </p:spPr>
          </p:cxnSp>
          <p:cxnSp>
            <p:nvCxnSpPr>
              <p:cNvPr id="1402" name="Google Shape;1402;p35"/>
              <p:cNvCxnSpPr/>
              <p:nvPr/>
            </p:nvCxnSpPr>
            <p:spPr>
              <a:xfrm>
                <a:off x="3669" y="2003"/>
                <a:ext cx="3" cy="0"/>
              </a:xfrm>
              <a:prstGeom prst="straightConnector1">
                <a:avLst/>
              </a:prstGeom>
              <a:noFill/>
              <a:ln cap="flat" cmpd="sng" w="9525">
                <a:solidFill>
                  <a:srgbClr val="000000"/>
                </a:solidFill>
                <a:prstDash val="solid"/>
                <a:round/>
                <a:headEnd len="med" w="med" type="none"/>
                <a:tailEnd len="med" w="med" type="none"/>
              </a:ln>
            </p:spPr>
          </p:cxnSp>
          <p:cxnSp>
            <p:nvCxnSpPr>
              <p:cNvPr id="1403" name="Google Shape;1403;p35"/>
              <p:cNvCxnSpPr/>
              <p:nvPr/>
            </p:nvCxnSpPr>
            <p:spPr>
              <a:xfrm>
                <a:off x="3669" y="1982"/>
                <a:ext cx="3" cy="0"/>
              </a:xfrm>
              <a:prstGeom prst="straightConnector1">
                <a:avLst/>
              </a:prstGeom>
              <a:noFill/>
              <a:ln cap="flat" cmpd="sng" w="9525">
                <a:solidFill>
                  <a:srgbClr val="000000"/>
                </a:solidFill>
                <a:prstDash val="solid"/>
                <a:round/>
                <a:headEnd len="med" w="med" type="none"/>
                <a:tailEnd len="med" w="med" type="none"/>
              </a:ln>
            </p:spPr>
          </p:cxnSp>
          <p:cxnSp>
            <p:nvCxnSpPr>
              <p:cNvPr id="1404" name="Google Shape;1404;p35"/>
              <p:cNvCxnSpPr/>
              <p:nvPr/>
            </p:nvCxnSpPr>
            <p:spPr>
              <a:xfrm>
                <a:off x="3669" y="1962"/>
                <a:ext cx="3" cy="0"/>
              </a:xfrm>
              <a:prstGeom prst="straightConnector1">
                <a:avLst/>
              </a:prstGeom>
              <a:noFill/>
              <a:ln cap="flat" cmpd="sng" w="9525">
                <a:solidFill>
                  <a:srgbClr val="000000"/>
                </a:solidFill>
                <a:prstDash val="solid"/>
                <a:round/>
                <a:headEnd len="med" w="med" type="none"/>
                <a:tailEnd len="med" w="med" type="none"/>
              </a:ln>
            </p:spPr>
          </p:cxnSp>
          <p:cxnSp>
            <p:nvCxnSpPr>
              <p:cNvPr id="1405" name="Google Shape;1405;p35"/>
              <p:cNvCxnSpPr/>
              <p:nvPr/>
            </p:nvCxnSpPr>
            <p:spPr>
              <a:xfrm>
                <a:off x="3669" y="1942"/>
                <a:ext cx="3" cy="0"/>
              </a:xfrm>
              <a:prstGeom prst="straightConnector1">
                <a:avLst/>
              </a:prstGeom>
              <a:noFill/>
              <a:ln cap="flat" cmpd="sng" w="9525">
                <a:solidFill>
                  <a:srgbClr val="000000"/>
                </a:solidFill>
                <a:prstDash val="solid"/>
                <a:round/>
                <a:headEnd len="med" w="med" type="none"/>
                <a:tailEnd len="med" w="med" type="none"/>
              </a:ln>
            </p:spPr>
          </p:cxnSp>
          <p:cxnSp>
            <p:nvCxnSpPr>
              <p:cNvPr id="1406" name="Google Shape;1406;p35"/>
              <p:cNvCxnSpPr/>
              <p:nvPr/>
            </p:nvCxnSpPr>
            <p:spPr>
              <a:xfrm>
                <a:off x="3669" y="1921"/>
                <a:ext cx="3" cy="0"/>
              </a:xfrm>
              <a:prstGeom prst="straightConnector1">
                <a:avLst/>
              </a:prstGeom>
              <a:noFill/>
              <a:ln cap="flat" cmpd="sng" w="9525">
                <a:solidFill>
                  <a:srgbClr val="000000"/>
                </a:solidFill>
                <a:prstDash val="solid"/>
                <a:round/>
                <a:headEnd len="med" w="med" type="none"/>
                <a:tailEnd len="med" w="med" type="none"/>
              </a:ln>
            </p:spPr>
          </p:cxnSp>
          <p:cxnSp>
            <p:nvCxnSpPr>
              <p:cNvPr id="1407" name="Google Shape;1407;p35"/>
              <p:cNvCxnSpPr/>
              <p:nvPr/>
            </p:nvCxnSpPr>
            <p:spPr>
              <a:xfrm>
                <a:off x="3669" y="1901"/>
                <a:ext cx="3" cy="0"/>
              </a:xfrm>
              <a:prstGeom prst="straightConnector1">
                <a:avLst/>
              </a:prstGeom>
              <a:noFill/>
              <a:ln cap="flat" cmpd="sng" w="9525">
                <a:solidFill>
                  <a:srgbClr val="000000"/>
                </a:solidFill>
                <a:prstDash val="solid"/>
                <a:round/>
                <a:headEnd len="med" w="med" type="none"/>
                <a:tailEnd len="med" w="med" type="none"/>
              </a:ln>
            </p:spPr>
          </p:cxnSp>
          <p:cxnSp>
            <p:nvCxnSpPr>
              <p:cNvPr id="1408" name="Google Shape;1408;p35"/>
              <p:cNvCxnSpPr/>
              <p:nvPr/>
            </p:nvCxnSpPr>
            <p:spPr>
              <a:xfrm>
                <a:off x="3669" y="1880"/>
                <a:ext cx="3" cy="0"/>
              </a:xfrm>
              <a:prstGeom prst="straightConnector1">
                <a:avLst/>
              </a:prstGeom>
              <a:noFill/>
              <a:ln cap="flat" cmpd="sng" w="9525">
                <a:solidFill>
                  <a:srgbClr val="000000"/>
                </a:solidFill>
                <a:prstDash val="solid"/>
                <a:round/>
                <a:headEnd len="med" w="med" type="none"/>
                <a:tailEnd len="med" w="med" type="none"/>
              </a:ln>
            </p:spPr>
          </p:cxnSp>
          <p:cxnSp>
            <p:nvCxnSpPr>
              <p:cNvPr id="1409" name="Google Shape;1409;p35"/>
              <p:cNvCxnSpPr/>
              <p:nvPr/>
            </p:nvCxnSpPr>
            <p:spPr>
              <a:xfrm>
                <a:off x="3669" y="1860"/>
                <a:ext cx="3" cy="0"/>
              </a:xfrm>
              <a:prstGeom prst="straightConnector1">
                <a:avLst/>
              </a:prstGeom>
              <a:noFill/>
              <a:ln cap="flat" cmpd="sng" w="9525">
                <a:solidFill>
                  <a:srgbClr val="000000"/>
                </a:solidFill>
                <a:prstDash val="solid"/>
                <a:round/>
                <a:headEnd len="med" w="med" type="none"/>
                <a:tailEnd len="med" w="med" type="none"/>
              </a:ln>
            </p:spPr>
          </p:cxnSp>
          <p:cxnSp>
            <p:nvCxnSpPr>
              <p:cNvPr id="1410" name="Google Shape;1410;p35"/>
              <p:cNvCxnSpPr/>
              <p:nvPr/>
            </p:nvCxnSpPr>
            <p:spPr>
              <a:xfrm>
                <a:off x="3669" y="1840"/>
                <a:ext cx="3" cy="0"/>
              </a:xfrm>
              <a:prstGeom prst="straightConnector1">
                <a:avLst/>
              </a:prstGeom>
              <a:noFill/>
              <a:ln cap="flat" cmpd="sng" w="9525">
                <a:solidFill>
                  <a:srgbClr val="000000"/>
                </a:solidFill>
                <a:prstDash val="solid"/>
                <a:round/>
                <a:headEnd len="med" w="med" type="none"/>
                <a:tailEnd len="med" w="med" type="none"/>
              </a:ln>
            </p:spPr>
          </p:cxnSp>
          <p:cxnSp>
            <p:nvCxnSpPr>
              <p:cNvPr id="1411" name="Google Shape;1411;p35"/>
              <p:cNvCxnSpPr/>
              <p:nvPr/>
            </p:nvCxnSpPr>
            <p:spPr>
              <a:xfrm>
                <a:off x="3669" y="1819"/>
                <a:ext cx="3" cy="0"/>
              </a:xfrm>
              <a:prstGeom prst="straightConnector1">
                <a:avLst/>
              </a:prstGeom>
              <a:noFill/>
              <a:ln cap="flat" cmpd="sng" w="9525">
                <a:solidFill>
                  <a:srgbClr val="000000"/>
                </a:solidFill>
                <a:prstDash val="solid"/>
                <a:round/>
                <a:headEnd len="med" w="med" type="none"/>
                <a:tailEnd len="med" w="med" type="none"/>
              </a:ln>
            </p:spPr>
          </p:cxnSp>
          <p:cxnSp>
            <p:nvCxnSpPr>
              <p:cNvPr id="1412" name="Google Shape;1412;p35"/>
              <p:cNvCxnSpPr/>
              <p:nvPr/>
            </p:nvCxnSpPr>
            <p:spPr>
              <a:xfrm>
                <a:off x="3669" y="1799"/>
                <a:ext cx="3" cy="0"/>
              </a:xfrm>
              <a:prstGeom prst="straightConnector1">
                <a:avLst/>
              </a:prstGeom>
              <a:noFill/>
              <a:ln cap="flat" cmpd="sng" w="9525">
                <a:solidFill>
                  <a:srgbClr val="000000"/>
                </a:solidFill>
                <a:prstDash val="solid"/>
                <a:round/>
                <a:headEnd len="med" w="med" type="none"/>
                <a:tailEnd len="med" w="med" type="none"/>
              </a:ln>
            </p:spPr>
          </p:cxnSp>
          <p:cxnSp>
            <p:nvCxnSpPr>
              <p:cNvPr id="1413" name="Google Shape;1413;p35"/>
              <p:cNvCxnSpPr/>
              <p:nvPr/>
            </p:nvCxnSpPr>
            <p:spPr>
              <a:xfrm>
                <a:off x="3669" y="1778"/>
                <a:ext cx="3" cy="0"/>
              </a:xfrm>
              <a:prstGeom prst="straightConnector1">
                <a:avLst/>
              </a:prstGeom>
              <a:noFill/>
              <a:ln cap="flat" cmpd="sng" w="9525">
                <a:solidFill>
                  <a:srgbClr val="000000"/>
                </a:solidFill>
                <a:prstDash val="solid"/>
                <a:round/>
                <a:headEnd len="med" w="med" type="none"/>
                <a:tailEnd len="med" w="med" type="none"/>
              </a:ln>
            </p:spPr>
          </p:cxnSp>
          <p:cxnSp>
            <p:nvCxnSpPr>
              <p:cNvPr id="1414" name="Google Shape;1414;p35"/>
              <p:cNvCxnSpPr/>
              <p:nvPr/>
            </p:nvCxnSpPr>
            <p:spPr>
              <a:xfrm>
                <a:off x="3669" y="1758"/>
                <a:ext cx="3" cy="0"/>
              </a:xfrm>
              <a:prstGeom prst="straightConnector1">
                <a:avLst/>
              </a:prstGeom>
              <a:noFill/>
              <a:ln cap="flat" cmpd="sng" w="9525">
                <a:solidFill>
                  <a:srgbClr val="000000"/>
                </a:solidFill>
                <a:prstDash val="solid"/>
                <a:round/>
                <a:headEnd len="med" w="med" type="none"/>
                <a:tailEnd len="med" w="med" type="none"/>
              </a:ln>
            </p:spPr>
          </p:cxnSp>
          <p:cxnSp>
            <p:nvCxnSpPr>
              <p:cNvPr id="1415" name="Google Shape;1415;p35"/>
              <p:cNvCxnSpPr/>
              <p:nvPr/>
            </p:nvCxnSpPr>
            <p:spPr>
              <a:xfrm>
                <a:off x="3669" y="1737"/>
                <a:ext cx="3" cy="0"/>
              </a:xfrm>
              <a:prstGeom prst="straightConnector1">
                <a:avLst/>
              </a:prstGeom>
              <a:noFill/>
              <a:ln cap="flat" cmpd="sng" w="9525">
                <a:solidFill>
                  <a:srgbClr val="000000"/>
                </a:solidFill>
                <a:prstDash val="solid"/>
                <a:round/>
                <a:headEnd len="med" w="med" type="none"/>
                <a:tailEnd len="med" w="med" type="none"/>
              </a:ln>
            </p:spPr>
          </p:cxnSp>
          <p:cxnSp>
            <p:nvCxnSpPr>
              <p:cNvPr id="1416" name="Google Shape;1416;p35"/>
              <p:cNvCxnSpPr/>
              <p:nvPr/>
            </p:nvCxnSpPr>
            <p:spPr>
              <a:xfrm>
                <a:off x="3669" y="1717"/>
                <a:ext cx="3" cy="0"/>
              </a:xfrm>
              <a:prstGeom prst="straightConnector1">
                <a:avLst/>
              </a:prstGeom>
              <a:noFill/>
              <a:ln cap="flat" cmpd="sng" w="9525">
                <a:solidFill>
                  <a:srgbClr val="000000"/>
                </a:solidFill>
                <a:prstDash val="solid"/>
                <a:round/>
                <a:headEnd len="med" w="med" type="none"/>
                <a:tailEnd len="med" w="med" type="none"/>
              </a:ln>
            </p:spPr>
          </p:cxnSp>
          <p:cxnSp>
            <p:nvCxnSpPr>
              <p:cNvPr id="1417" name="Google Shape;1417;p35"/>
              <p:cNvCxnSpPr/>
              <p:nvPr/>
            </p:nvCxnSpPr>
            <p:spPr>
              <a:xfrm>
                <a:off x="3669" y="1697"/>
                <a:ext cx="3" cy="0"/>
              </a:xfrm>
              <a:prstGeom prst="straightConnector1">
                <a:avLst/>
              </a:prstGeom>
              <a:noFill/>
              <a:ln cap="flat" cmpd="sng" w="9525">
                <a:solidFill>
                  <a:srgbClr val="000000"/>
                </a:solidFill>
                <a:prstDash val="solid"/>
                <a:round/>
                <a:headEnd len="med" w="med" type="none"/>
                <a:tailEnd len="med" w="med" type="none"/>
              </a:ln>
            </p:spPr>
          </p:cxnSp>
          <p:cxnSp>
            <p:nvCxnSpPr>
              <p:cNvPr id="1418" name="Google Shape;1418;p35"/>
              <p:cNvCxnSpPr/>
              <p:nvPr/>
            </p:nvCxnSpPr>
            <p:spPr>
              <a:xfrm>
                <a:off x="3669" y="1676"/>
                <a:ext cx="3" cy="0"/>
              </a:xfrm>
              <a:prstGeom prst="straightConnector1">
                <a:avLst/>
              </a:prstGeom>
              <a:noFill/>
              <a:ln cap="flat" cmpd="sng" w="9525">
                <a:solidFill>
                  <a:srgbClr val="000000"/>
                </a:solidFill>
                <a:prstDash val="solid"/>
                <a:round/>
                <a:headEnd len="med" w="med" type="none"/>
                <a:tailEnd len="med" w="med" type="none"/>
              </a:ln>
            </p:spPr>
          </p:cxnSp>
          <p:cxnSp>
            <p:nvCxnSpPr>
              <p:cNvPr id="1419" name="Google Shape;1419;p35"/>
              <p:cNvCxnSpPr/>
              <p:nvPr/>
            </p:nvCxnSpPr>
            <p:spPr>
              <a:xfrm>
                <a:off x="3669" y="1656"/>
                <a:ext cx="3" cy="0"/>
              </a:xfrm>
              <a:prstGeom prst="straightConnector1">
                <a:avLst/>
              </a:prstGeom>
              <a:noFill/>
              <a:ln cap="flat" cmpd="sng" w="9525">
                <a:solidFill>
                  <a:srgbClr val="000000"/>
                </a:solidFill>
                <a:prstDash val="solid"/>
                <a:round/>
                <a:headEnd len="med" w="med" type="none"/>
                <a:tailEnd len="med" w="med" type="none"/>
              </a:ln>
            </p:spPr>
          </p:cxnSp>
          <p:cxnSp>
            <p:nvCxnSpPr>
              <p:cNvPr id="1420" name="Google Shape;1420;p35"/>
              <p:cNvCxnSpPr/>
              <p:nvPr/>
            </p:nvCxnSpPr>
            <p:spPr>
              <a:xfrm>
                <a:off x="3669" y="1635"/>
                <a:ext cx="3" cy="0"/>
              </a:xfrm>
              <a:prstGeom prst="straightConnector1">
                <a:avLst/>
              </a:prstGeom>
              <a:noFill/>
              <a:ln cap="flat" cmpd="sng" w="9525">
                <a:solidFill>
                  <a:srgbClr val="000000"/>
                </a:solidFill>
                <a:prstDash val="solid"/>
                <a:round/>
                <a:headEnd len="med" w="med" type="none"/>
                <a:tailEnd len="med" w="med" type="none"/>
              </a:ln>
            </p:spPr>
          </p:cxnSp>
          <p:cxnSp>
            <p:nvCxnSpPr>
              <p:cNvPr id="1421" name="Google Shape;1421;p35"/>
              <p:cNvCxnSpPr/>
              <p:nvPr/>
            </p:nvCxnSpPr>
            <p:spPr>
              <a:xfrm>
                <a:off x="3669" y="1615"/>
                <a:ext cx="3" cy="0"/>
              </a:xfrm>
              <a:prstGeom prst="straightConnector1">
                <a:avLst/>
              </a:prstGeom>
              <a:noFill/>
              <a:ln cap="flat" cmpd="sng" w="9525">
                <a:solidFill>
                  <a:srgbClr val="000000"/>
                </a:solidFill>
                <a:prstDash val="solid"/>
                <a:round/>
                <a:headEnd len="med" w="med" type="none"/>
                <a:tailEnd len="med" w="med" type="none"/>
              </a:ln>
            </p:spPr>
          </p:cxnSp>
          <p:cxnSp>
            <p:nvCxnSpPr>
              <p:cNvPr id="1422" name="Google Shape;1422;p35"/>
              <p:cNvCxnSpPr/>
              <p:nvPr/>
            </p:nvCxnSpPr>
            <p:spPr>
              <a:xfrm>
                <a:off x="3669" y="1595"/>
                <a:ext cx="3" cy="0"/>
              </a:xfrm>
              <a:prstGeom prst="straightConnector1">
                <a:avLst/>
              </a:prstGeom>
              <a:noFill/>
              <a:ln cap="flat" cmpd="sng" w="9525">
                <a:solidFill>
                  <a:srgbClr val="000000"/>
                </a:solidFill>
                <a:prstDash val="solid"/>
                <a:round/>
                <a:headEnd len="med" w="med" type="none"/>
                <a:tailEnd len="med" w="med" type="none"/>
              </a:ln>
            </p:spPr>
          </p:cxnSp>
          <p:cxnSp>
            <p:nvCxnSpPr>
              <p:cNvPr id="1423" name="Google Shape;1423;p35"/>
              <p:cNvCxnSpPr/>
              <p:nvPr/>
            </p:nvCxnSpPr>
            <p:spPr>
              <a:xfrm>
                <a:off x="3669" y="1574"/>
                <a:ext cx="3" cy="0"/>
              </a:xfrm>
              <a:prstGeom prst="straightConnector1">
                <a:avLst/>
              </a:prstGeom>
              <a:noFill/>
              <a:ln cap="flat" cmpd="sng" w="9525">
                <a:solidFill>
                  <a:srgbClr val="000000"/>
                </a:solidFill>
                <a:prstDash val="solid"/>
                <a:round/>
                <a:headEnd len="med" w="med" type="none"/>
                <a:tailEnd len="med" w="med" type="none"/>
              </a:ln>
            </p:spPr>
          </p:cxnSp>
          <p:cxnSp>
            <p:nvCxnSpPr>
              <p:cNvPr id="1424" name="Google Shape;1424;p35"/>
              <p:cNvCxnSpPr/>
              <p:nvPr/>
            </p:nvCxnSpPr>
            <p:spPr>
              <a:xfrm>
                <a:off x="3669" y="1554"/>
                <a:ext cx="3" cy="0"/>
              </a:xfrm>
              <a:prstGeom prst="straightConnector1">
                <a:avLst/>
              </a:prstGeom>
              <a:noFill/>
              <a:ln cap="flat" cmpd="sng" w="9525">
                <a:solidFill>
                  <a:srgbClr val="000000"/>
                </a:solidFill>
                <a:prstDash val="solid"/>
                <a:round/>
                <a:headEnd len="med" w="med" type="none"/>
                <a:tailEnd len="med" w="med" type="none"/>
              </a:ln>
            </p:spPr>
          </p:cxnSp>
          <p:cxnSp>
            <p:nvCxnSpPr>
              <p:cNvPr id="1425" name="Google Shape;1425;p35"/>
              <p:cNvCxnSpPr/>
              <p:nvPr/>
            </p:nvCxnSpPr>
            <p:spPr>
              <a:xfrm>
                <a:off x="3669" y="1533"/>
                <a:ext cx="3" cy="0"/>
              </a:xfrm>
              <a:prstGeom prst="straightConnector1">
                <a:avLst/>
              </a:prstGeom>
              <a:noFill/>
              <a:ln cap="flat" cmpd="sng" w="9525">
                <a:solidFill>
                  <a:srgbClr val="000000"/>
                </a:solidFill>
                <a:prstDash val="solid"/>
                <a:round/>
                <a:headEnd len="med" w="med" type="none"/>
                <a:tailEnd len="med" w="med" type="none"/>
              </a:ln>
            </p:spPr>
          </p:cxnSp>
          <p:cxnSp>
            <p:nvCxnSpPr>
              <p:cNvPr id="1426" name="Google Shape;1426;p35"/>
              <p:cNvCxnSpPr/>
              <p:nvPr/>
            </p:nvCxnSpPr>
            <p:spPr>
              <a:xfrm>
                <a:off x="3669" y="1513"/>
                <a:ext cx="3" cy="0"/>
              </a:xfrm>
              <a:prstGeom prst="straightConnector1">
                <a:avLst/>
              </a:prstGeom>
              <a:noFill/>
              <a:ln cap="flat" cmpd="sng" w="9525">
                <a:solidFill>
                  <a:srgbClr val="000000"/>
                </a:solidFill>
                <a:prstDash val="solid"/>
                <a:round/>
                <a:headEnd len="med" w="med" type="none"/>
                <a:tailEnd len="med" w="med" type="none"/>
              </a:ln>
            </p:spPr>
          </p:cxnSp>
          <p:cxnSp>
            <p:nvCxnSpPr>
              <p:cNvPr id="1427" name="Google Shape;1427;p35"/>
              <p:cNvCxnSpPr/>
              <p:nvPr/>
            </p:nvCxnSpPr>
            <p:spPr>
              <a:xfrm>
                <a:off x="3669" y="1493"/>
                <a:ext cx="3" cy="0"/>
              </a:xfrm>
              <a:prstGeom prst="straightConnector1">
                <a:avLst/>
              </a:prstGeom>
              <a:noFill/>
              <a:ln cap="flat" cmpd="sng" w="9525">
                <a:solidFill>
                  <a:srgbClr val="000000"/>
                </a:solidFill>
                <a:prstDash val="solid"/>
                <a:round/>
                <a:headEnd len="med" w="med" type="none"/>
                <a:tailEnd len="med" w="med" type="none"/>
              </a:ln>
            </p:spPr>
          </p:cxnSp>
          <p:cxnSp>
            <p:nvCxnSpPr>
              <p:cNvPr id="1428" name="Google Shape;1428;p35"/>
              <p:cNvCxnSpPr/>
              <p:nvPr/>
            </p:nvCxnSpPr>
            <p:spPr>
              <a:xfrm>
                <a:off x="3669" y="1472"/>
                <a:ext cx="3" cy="0"/>
              </a:xfrm>
              <a:prstGeom prst="straightConnector1">
                <a:avLst/>
              </a:prstGeom>
              <a:noFill/>
              <a:ln cap="flat" cmpd="sng" w="9525">
                <a:solidFill>
                  <a:srgbClr val="000000"/>
                </a:solidFill>
                <a:prstDash val="solid"/>
                <a:round/>
                <a:headEnd len="med" w="med" type="none"/>
                <a:tailEnd len="med" w="med" type="none"/>
              </a:ln>
            </p:spPr>
          </p:cxnSp>
          <p:cxnSp>
            <p:nvCxnSpPr>
              <p:cNvPr id="1429" name="Google Shape;1429;p35"/>
              <p:cNvCxnSpPr/>
              <p:nvPr/>
            </p:nvCxnSpPr>
            <p:spPr>
              <a:xfrm>
                <a:off x="3669" y="1452"/>
                <a:ext cx="3" cy="0"/>
              </a:xfrm>
              <a:prstGeom prst="straightConnector1">
                <a:avLst/>
              </a:prstGeom>
              <a:noFill/>
              <a:ln cap="flat" cmpd="sng" w="9525">
                <a:solidFill>
                  <a:srgbClr val="000000"/>
                </a:solidFill>
                <a:prstDash val="solid"/>
                <a:round/>
                <a:headEnd len="med" w="med" type="none"/>
                <a:tailEnd len="med" w="med" type="none"/>
              </a:ln>
            </p:spPr>
          </p:cxnSp>
          <p:cxnSp>
            <p:nvCxnSpPr>
              <p:cNvPr id="1430" name="Google Shape;1430;p35"/>
              <p:cNvCxnSpPr/>
              <p:nvPr/>
            </p:nvCxnSpPr>
            <p:spPr>
              <a:xfrm>
                <a:off x="3669" y="1431"/>
                <a:ext cx="3" cy="0"/>
              </a:xfrm>
              <a:prstGeom prst="straightConnector1">
                <a:avLst/>
              </a:prstGeom>
              <a:noFill/>
              <a:ln cap="flat" cmpd="sng" w="9525">
                <a:solidFill>
                  <a:srgbClr val="000000"/>
                </a:solidFill>
                <a:prstDash val="solid"/>
                <a:round/>
                <a:headEnd len="med" w="med" type="none"/>
                <a:tailEnd len="med" w="med" type="none"/>
              </a:ln>
            </p:spPr>
          </p:cxnSp>
          <p:cxnSp>
            <p:nvCxnSpPr>
              <p:cNvPr id="1431" name="Google Shape;1431;p35"/>
              <p:cNvCxnSpPr/>
              <p:nvPr/>
            </p:nvCxnSpPr>
            <p:spPr>
              <a:xfrm>
                <a:off x="3666" y="2778"/>
                <a:ext cx="6" cy="0"/>
              </a:xfrm>
              <a:prstGeom prst="straightConnector1">
                <a:avLst/>
              </a:prstGeom>
              <a:noFill/>
              <a:ln cap="flat" cmpd="sng" w="9525">
                <a:solidFill>
                  <a:srgbClr val="000000"/>
                </a:solidFill>
                <a:prstDash val="solid"/>
                <a:round/>
                <a:headEnd len="med" w="med" type="none"/>
                <a:tailEnd len="med" w="med" type="none"/>
              </a:ln>
            </p:spPr>
          </p:cxnSp>
          <p:sp>
            <p:nvSpPr>
              <p:cNvPr id="1432" name="Google Shape;1432;p35"/>
              <p:cNvSpPr/>
              <p:nvPr/>
            </p:nvSpPr>
            <p:spPr>
              <a:xfrm>
                <a:off x="3603" y="2751"/>
                <a:ext cx="57"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0</a:t>
                </a:r>
                <a:endParaRPr b="0" i="0" sz="1800" u="none" cap="none" strike="noStrike">
                  <a:solidFill>
                    <a:schemeClr val="dk1"/>
                  </a:solidFill>
                  <a:latin typeface="Arial"/>
                  <a:ea typeface="Arial"/>
                  <a:cs typeface="Arial"/>
                  <a:sym typeface="Arial"/>
                </a:endParaRPr>
              </a:p>
            </p:txBody>
          </p:sp>
          <p:cxnSp>
            <p:nvCxnSpPr>
              <p:cNvPr id="1433" name="Google Shape;1433;p35"/>
              <p:cNvCxnSpPr/>
              <p:nvPr/>
            </p:nvCxnSpPr>
            <p:spPr>
              <a:xfrm>
                <a:off x="3666" y="2676"/>
                <a:ext cx="6" cy="0"/>
              </a:xfrm>
              <a:prstGeom prst="straightConnector1">
                <a:avLst/>
              </a:prstGeom>
              <a:noFill/>
              <a:ln cap="flat" cmpd="sng" w="9525">
                <a:solidFill>
                  <a:srgbClr val="000000"/>
                </a:solidFill>
                <a:prstDash val="solid"/>
                <a:round/>
                <a:headEnd len="med" w="med" type="none"/>
                <a:tailEnd len="med" w="med" type="none"/>
              </a:ln>
            </p:spPr>
          </p:cxnSp>
          <p:sp>
            <p:nvSpPr>
              <p:cNvPr id="1434" name="Google Shape;1434;p35"/>
              <p:cNvSpPr/>
              <p:nvPr/>
            </p:nvSpPr>
            <p:spPr>
              <a:xfrm>
                <a:off x="3507" y="2649"/>
                <a:ext cx="153"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5000</a:t>
                </a:r>
                <a:endParaRPr b="0" i="0" sz="1800" u="none" cap="none" strike="noStrike">
                  <a:solidFill>
                    <a:schemeClr val="dk1"/>
                  </a:solidFill>
                  <a:latin typeface="Arial"/>
                  <a:ea typeface="Arial"/>
                  <a:cs typeface="Arial"/>
                  <a:sym typeface="Arial"/>
                </a:endParaRPr>
              </a:p>
            </p:txBody>
          </p:sp>
          <p:cxnSp>
            <p:nvCxnSpPr>
              <p:cNvPr id="1435" name="Google Shape;1435;p35"/>
              <p:cNvCxnSpPr/>
              <p:nvPr/>
            </p:nvCxnSpPr>
            <p:spPr>
              <a:xfrm>
                <a:off x="3666" y="2574"/>
                <a:ext cx="6" cy="0"/>
              </a:xfrm>
              <a:prstGeom prst="straightConnector1">
                <a:avLst/>
              </a:prstGeom>
              <a:noFill/>
              <a:ln cap="flat" cmpd="sng" w="9525">
                <a:solidFill>
                  <a:srgbClr val="000000"/>
                </a:solidFill>
                <a:prstDash val="solid"/>
                <a:round/>
                <a:headEnd len="med" w="med" type="none"/>
                <a:tailEnd len="med" w="med" type="none"/>
              </a:ln>
            </p:spPr>
          </p:cxnSp>
          <p:sp>
            <p:nvSpPr>
              <p:cNvPr id="1436" name="Google Shape;1436;p35"/>
              <p:cNvSpPr/>
              <p:nvPr/>
            </p:nvSpPr>
            <p:spPr>
              <a:xfrm>
                <a:off x="3475" y="2547"/>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10000</a:t>
                </a:r>
                <a:endParaRPr b="0" i="0" sz="1800" u="none" cap="none" strike="noStrike">
                  <a:solidFill>
                    <a:schemeClr val="dk1"/>
                  </a:solidFill>
                  <a:latin typeface="Arial"/>
                  <a:ea typeface="Arial"/>
                  <a:cs typeface="Arial"/>
                  <a:sym typeface="Arial"/>
                </a:endParaRPr>
              </a:p>
            </p:txBody>
          </p:sp>
          <p:cxnSp>
            <p:nvCxnSpPr>
              <p:cNvPr id="1437" name="Google Shape;1437;p35"/>
              <p:cNvCxnSpPr/>
              <p:nvPr/>
            </p:nvCxnSpPr>
            <p:spPr>
              <a:xfrm>
                <a:off x="3666" y="2472"/>
                <a:ext cx="6" cy="0"/>
              </a:xfrm>
              <a:prstGeom prst="straightConnector1">
                <a:avLst/>
              </a:prstGeom>
              <a:noFill/>
              <a:ln cap="flat" cmpd="sng" w="9525">
                <a:solidFill>
                  <a:srgbClr val="000000"/>
                </a:solidFill>
                <a:prstDash val="solid"/>
                <a:round/>
                <a:headEnd len="med" w="med" type="none"/>
                <a:tailEnd len="med" w="med" type="none"/>
              </a:ln>
            </p:spPr>
          </p:cxnSp>
          <p:sp>
            <p:nvSpPr>
              <p:cNvPr id="1438" name="Google Shape;1438;p35"/>
              <p:cNvSpPr/>
              <p:nvPr/>
            </p:nvSpPr>
            <p:spPr>
              <a:xfrm>
                <a:off x="3475" y="2445"/>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15000</a:t>
                </a:r>
                <a:endParaRPr b="0" i="0" sz="1800" u="none" cap="none" strike="noStrike">
                  <a:solidFill>
                    <a:schemeClr val="dk1"/>
                  </a:solidFill>
                  <a:latin typeface="Arial"/>
                  <a:ea typeface="Arial"/>
                  <a:cs typeface="Arial"/>
                  <a:sym typeface="Arial"/>
                </a:endParaRPr>
              </a:p>
            </p:txBody>
          </p:sp>
          <p:cxnSp>
            <p:nvCxnSpPr>
              <p:cNvPr id="1439" name="Google Shape;1439;p35"/>
              <p:cNvCxnSpPr/>
              <p:nvPr/>
            </p:nvCxnSpPr>
            <p:spPr>
              <a:xfrm>
                <a:off x="3666" y="2370"/>
                <a:ext cx="6" cy="0"/>
              </a:xfrm>
              <a:prstGeom prst="straightConnector1">
                <a:avLst/>
              </a:prstGeom>
              <a:noFill/>
              <a:ln cap="flat" cmpd="sng" w="9525">
                <a:solidFill>
                  <a:srgbClr val="000000"/>
                </a:solidFill>
                <a:prstDash val="solid"/>
                <a:round/>
                <a:headEnd len="med" w="med" type="none"/>
                <a:tailEnd len="med" w="med" type="none"/>
              </a:ln>
            </p:spPr>
          </p:cxnSp>
          <p:sp>
            <p:nvSpPr>
              <p:cNvPr id="1440" name="Google Shape;1440;p35"/>
              <p:cNvSpPr/>
              <p:nvPr/>
            </p:nvSpPr>
            <p:spPr>
              <a:xfrm>
                <a:off x="3475" y="2343"/>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20000</a:t>
                </a:r>
                <a:endParaRPr b="0" i="0" sz="1800" u="none" cap="none" strike="noStrike">
                  <a:solidFill>
                    <a:schemeClr val="dk1"/>
                  </a:solidFill>
                  <a:latin typeface="Arial"/>
                  <a:ea typeface="Arial"/>
                  <a:cs typeface="Arial"/>
                  <a:sym typeface="Arial"/>
                </a:endParaRPr>
              </a:p>
            </p:txBody>
          </p:sp>
          <p:cxnSp>
            <p:nvCxnSpPr>
              <p:cNvPr id="1441" name="Google Shape;1441;p35"/>
              <p:cNvCxnSpPr/>
              <p:nvPr/>
            </p:nvCxnSpPr>
            <p:spPr>
              <a:xfrm>
                <a:off x="3666" y="2268"/>
                <a:ext cx="6" cy="0"/>
              </a:xfrm>
              <a:prstGeom prst="straightConnector1">
                <a:avLst/>
              </a:prstGeom>
              <a:noFill/>
              <a:ln cap="flat" cmpd="sng" w="9525">
                <a:solidFill>
                  <a:srgbClr val="000000"/>
                </a:solidFill>
                <a:prstDash val="solid"/>
                <a:round/>
                <a:headEnd len="med" w="med" type="none"/>
                <a:tailEnd len="med" w="med" type="none"/>
              </a:ln>
            </p:spPr>
          </p:cxnSp>
          <p:sp>
            <p:nvSpPr>
              <p:cNvPr id="1442" name="Google Shape;1442;p35"/>
              <p:cNvSpPr/>
              <p:nvPr/>
            </p:nvSpPr>
            <p:spPr>
              <a:xfrm>
                <a:off x="3475" y="2241"/>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25000</a:t>
                </a:r>
                <a:endParaRPr b="0" i="0" sz="1800" u="none" cap="none" strike="noStrike">
                  <a:solidFill>
                    <a:schemeClr val="dk1"/>
                  </a:solidFill>
                  <a:latin typeface="Arial"/>
                  <a:ea typeface="Arial"/>
                  <a:cs typeface="Arial"/>
                  <a:sym typeface="Arial"/>
                </a:endParaRPr>
              </a:p>
            </p:txBody>
          </p:sp>
          <p:cxnSp>
            <p:nvCxnSpPr>
              <p:cNvPr id="1443" name="Google Shape;1443;p35"/>
              <p:cNvCxnSpPr/>
              <p:nvPr/>
            </p:nvCxnSpPr>
            <p:spPr>
              <a:xfrm>
                <a:off x="3666" y="2166"/>
                <a:ext cx="6" cy="0"/>
              </a:xfrm>
              <a:prstGeom prst="straightConnector1">
                <a:avLst/>
              </a:prstGeom>
              <a:noFill/>
              <a:ln cap="flat" cmpd="sng" w="9525">
                <a:solidFill>
                  <a:srgbClr val="000000"/>
                </a:solidFill>
                <a:prstDash val="solid"/>
                <a:round/>
                <a:headEnd len="med" w="med" type="none"/>
                <a:tailEnd len="med" w="med" type="none"/>
              </a:ln>
            </p:spPr>
          </p:cxnSp>
          <p:sp>
            <p:nvSpPr>
              <p:cNvPr id="1444" name="Google Shape;1444;p35"/>
              <p:cNvSpPr/>
              <p:nvPr/>
            </p:nvSpPr>
            <p:spPr>
              <a:xfrm>
                <a:off x="3475" y="2139"/>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30000</a:t>
                </a:r>
                <a:endParaRPr b="0" i="0" sz="1800" u="none" cap="none" strike="noStrike">
                  <a:solidFill>
                    <a:schemeClr val="dk1"/>
                  </a:solidFill>
                  <a:latin typeface="Arial"/>
                  <a:ea typeface="Arial"/>
                  <a:cs typeface="Arial"/>
                  <a:sym typeface="Arial"/>
                </a:endParaRPr>
              </a:p>
            </p:txBody>
          </p:sp>
          <p:cxnSp>
            <p:nvCxnSpPr>
              <p:cNvPr id="1445" name="Google Shape;1445;p35"/>
              <p:cNvCxnSpPr/>
              <p:nvPr/>
            </p:nvCxnSpPr>
            <p:spPr>
              <a:xfrm>
                <a:off x="3666" y="2064"/>
                <a:ext cx="6" cy="0"/>
              </a:xfrm>
              <a:prstGeom prst="straightConnector1">
                <a:avLst/>
              </a:prstGeom>
              <a:noFill/>
              <a:ln cap="flat" cmpd="sng" w="9525">
                <a:solidFill>
                  <a:srgbClr val="000000"/>
                </a:solidFill>
                <a:prstDash val="solid"/>
                <a:round/>
                <a:headEnd len="med" w="med" type="none"/>
                <a:tailEnd len="med" w="med" type="none"/>
              </a:ln>
            </p:spPr>
          </p:cxnSp>
          <p:sp>
            <p:nvSpPr>
              <p:cNvPr id="1446" name="Google Shape;1446;p35"/>
              <p:cNvSpPr/>
              <p:nvPr/>
            </p:nvSpPr>
            <p:spPr>
              <a:xfrm>
                <a:off x="3475" y="2037"/>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35000</a:t>
                </a:r>
                <a:endParaRPr b="0" i="0" sz="1800" u="none" cap="none" strike="noStrike">
                  <a:solidFill>
                    <a:schemeClr val="dk1"/>
                  </a:solidFill>
                  <a:latin typeface="Arial"/>
                  <a:ea typeface="Arial"/>
                  <a:cs typeface="Arial"/>
                  <a:sym typeface="Arial"/>
                </a:endParaRPr>
              </a:p>
            </p:txBody>
          </p:sp>
          <p:cxnSp>
            <p:nvCxnSpPr>
              <p:cNvPr id="1447" name="Google Shape;1447;p35"/>
              <p:cNvCxnSpPr/>
              <p:nvPr/>
            </p:nvCxnSpPr>
            <p:spPr>
              <a:xfrm>
                <a:off x="3666" y="1962"/>
                <a:ext cx="6" cy="0"/>
              </a:xfrm>
              <a:prstGeom prst="straightConnector1">
                <a:avLst/>
              </a:prstGeom>
              <a:noFill/>
              <a:ln cap="flat" cmpd="sng" w="9525">
                <a:solidFill>
                  <a:srgbClr val="000000"/>
                </a:solidFill>
                <a:prstDash val="solid"/>
                <a:round/>
                <a:headEnd len="med" w="med" type="none"/>
                <a:tailEnd len="med" w="med" type="none"/>
              </a:ln>
            </p:spPr>
          </p:cxnSp>
          <p:sp>
            <p:nvSpPr>
              <p:cNvPr id="1448" name="Google Shape;1448;p35"/>
              <p:cNvSpPr/>
              <p:nvPr/>
            </p:nvSpPr>
            <p:spPr>
              <a:xfrm>
                <a:off x="3475" y="1935"/>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40000</a:t>
                </a:r>
                <a:endParaRPr b="0" i="0" sz="1800" u="none" cap="none" strike="noStrike">
                  <a:solidFill>
                    <a:schemeClr val="dk1"/>
                  </a:solidFill>
                  <a:latin typeface="Arial"/>
                  <a:ea typeface="Arial"/>
                  <a:cs typeface="Arial"/>
                  <a:sym typeface="Arial"/>
                </a:endParaRPr>
              </a:p>
            </p:txBody>
          </p:sp>
          <p:cxnSp>
            <p:nvCxnSpPr>
              <p:cNvPr id="1449" name="Google Shape;1449;p35"/>
              <p:cNvCxnSpPr/>
              <p:nvPr/>
            </p:nvCxnSpPr>
            <p:spPr>
              <a:xfrm>
                <a:off x="3666" y="1860"/>
                <a:ext cx="6" cy="0"/>
              </a:xfrm>
              <a:prstGeom prst="straightConnector1">
                <a:avLst/>
              </a:prstGeom>
              <a:noFill/>
              <a:ln cap="flat" cmpd="sng" w="9525">
                <a:solidFill>
                  <a:srgbClr val="000000"/>
                </a:solidFill>
                <a:prstDash val="solid"/>
                <a:round/>
                <a:headEnd len="med" w="med" type="none"/>
                <a:tailEnd len="med" w="med" type="none"/>
              </a:ln>
            </p:spPr>
          </p:cxnSp>
          <p:sp>
            <p:nvSpPr>
              <p:cNvPr id="1450" name="Google Shape;1450;p35"/>
              <p:cNvSpPr/>
              <p:nvPr/>
            </p:nvSpPr>
            <p:spPr>
              <a:xfrm>
                <a:off x="3475" y="1833"/>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45000</a:t>
                </a:r>
                <a:endParaRPr b="0" i="0" sz="1800" u="none" cap="none" strike="noStrike">
                  <a:solidFill>
                    <a:schemeClr val="dk1"/>
                  </a:solidFill>
                  <a:latin typeface="Arial"/>
                  <a:ea typeface="Arial"/>
                  <a:cs typeface="Arial"/>
                  <a:sym typeface="Arial"/>
                </a:endParaRPr>
              </a:p>
            </p:txBody>
          </p:sp>
          <p:cxnSp>
            <p:nvCxnSpPr>
              <p:cNvPr id="1451" name="Google Shape;1451;p35"/>
              <p:cNvCxnSpPr/>
              <p:nvPr/>
            </p:nvCxnSpPr>
            <p:spPr>
              <a:xfrm>
                <a:off x="3666" y="1758"/>
                <a:ext cx="6" cy="0"/>
              </a:xfrm>
              <a:prstGeom prst="straightConnector1">
                <a:avLst/>
              </a:prstGeom>
              <a:noFill/>
              <a:ln cap="flat" cmpd="sng" w="9525">
                <a:solidFill>
                  <a:srgbClr val="000000"/>
                </a:solidFill>
                <a:prstDash val="solid"/>
                <a:round/>
                <a:headEnd len="med" w="med" type="none"/>
                <a:tailEnd len="med" w="med" type="none"/>
              </a:ln>
            </p:spPr>
          </p:cxnSp>
          <p:sp>
            <p:nvSpPr>
              <p:cNvPr id="1452" name="Google Shape;1452;p35"/>
              <p:cNvSpPr/>
              <p:nvPr/>
            </p:nvSpPr>
            <p:spPr>
              <a:xfrm>
                <a:off x="3475" y="1731"/>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50000</a:t>
                </a:r>
                <a:endParaRPr b="0" i="0" sz="1800" u="none" cap="none" strike="noStrike">
                  <a:solidFill>
                    <a:schemeClr val="dk1"/>
                  </a:solidFill>
                  <a:latin typeface="Arial"/>
                  <a:ea typeface="Arial"/>
                  <a:cs typeface="Arial"/>
                  <a:sym typeface="Arial"/>
                </a:endParaRPr>
              </a:p>
            </p:txBody>
          </p:sp>
          <p:cxnSp>
            <p:nvCxnSpPr>
              <p:cNvPr id="1453" name="Google Shape;1453;p35"/>
              <p:cNvCxnSpPr/>
              <p:nvPr/>
            </p:nvCxnSpPr>
            <p:spPr>
              <a:xfrm>
                <a:off x="3666" y="1656"/>
                <a:ext cx="6" cy="0"/>
              </a:xfrm>
              <a:prstGeom prst="straightConnector1">
                <a:avLst/>
              </a:prstGeom>
              <a:noFill/>
              <a:ln cap="flat" cmpd="sng" w="9525">
                <a:solidFill>
                  <a:srgbClr val="000000"/>
                </a:solidFill>
                <a:prstDash val="solid"/>
                <a:round/>
                <a:headEnd len="med" w="med" type="none"/>
                <a:tailEnd len="med" w="med" type="none"/>
              </a:ln>
            </p:spPr>
          </p:cxnSp>
          <p:sp>
            <p:nvSpPr>
              <p:cNvPr id="1454" name="Google Shape;1454;p35"/>
              <p:cNvSpPr/>
              <p:nvPr/>
            </p:nvSpPr>
            <p:spPr>
              <a:xfrm>
                <a:off x="3475" y="1629"/>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55000</a:t>
                </a:r>
                <a:endParaRPr b="0" i="0" sz="1800" u="none" cap="none" strike="noStrike">
                  <a:solidFill>
                    <a:schemeClr val="dk1"/>
                  </a:solidFill>
                  <a:latin typeface="Arial"/>
                  <a:ea typeface="Arial"/>
                  <a:cs typeface="Arial"/>
                  <a:sym typeface="Arial"/>
                </a:endParaRPr>
              </a:p>
            </p:txBody>
          </p:sp>
          <p:cxnSp>
            <p:nvCxnSpPr>
              <p:cNvPr id="1455" name="Google Shape;1455;p35"/>
              <p:cNvCxnSpPr/>
              <p:nvPr/>
            </p:nvCxnSpPr>
            <p:spPr>
              <a:xfrm>
                <a:off x="3666" y="1554"/>
                <a:ext cx="6" cy="0"/>
              </a:xfrm>
              <a:prstGeom prst="straightConnector1">
                <a:avLst/>
              </a:prstGeom>
              <a:noFill/>
              <a:ln cap="flat" cmpd="sng" w="9525">
                <a:solidFill>
                  <a:srgbClr val="000000"/>
                </a:solidFill>
                <a:prstDash val="solid"/>
                <a:round/>
                <a:headEnd len="med" w="med" type="none"/>
                <a:tailEnd len="med" w="med" type="none"/>
              </a:ln>
            </p:spPr>
          </p:cxnSp>
          <p:sp>
            <p:nvSpPr>
              <p:cNvPr id="1456" name="Google Shape;1456;p35"/>
              <p:cNvSpPr/>
              <p:nvPr/>
            </p:nvSpPr>
            <p:spPr>
              <a:xfrm>
                <a:off x="3475" y="1527"/>
                <a:ext cx="185" cy="6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60000</a:t>
                </a:r>
                <a:endParaRPr b="0" i="0" sz="1800" u="none" cap="none" strike="noStrike">
                  <a:solidFill>
                    <a:schemeClr val="dk1"/>
                  </a:solidFill>
                  <a:latin typeface="Arial"/>
                  <a:ea typeface="Arial"/>
                  <a:cs typeface="Arial"/>
                  <a:sym typeface="Arial"/>
                </a:endParaRPr>
              </a:p>
            </p:txBody>
          </p:sp>
          <p:cxnSp>
            <p:nvCxnSpPr>
              <p:cNvPr id="1457" name="Google Shape;1457;p35"/>
              <p:cNvCxnSpPr/>
              <p:nvPr/>
            </p:nvCxnSpPr>
            <p:spPr>
              <a:xfrm>
                <a:off x="3666" y="1452"/>
                <a:ext cx="6" cy="0"/>
              </a:xfrm>
              <a:prstGeom prst="straightConnector1">
                <a:avLst/>
              </a:prstGeom>
              <a:noFill/>
              <a:ln cap="flat" cmpd="sng" w="9525">
                <a:solidFill>
                  <a:srgbClr val="000000"/>
                </a:solidFill>
                <a:prstDash val="solid"/>
                <a:round/>
                <a:headEnd len="med" w="med" type="none"/>
                <a:tailEnd len="med" w="med" type="none"/>
              </a:ln>
            </p:spPr>
          </p:cxnSp>
        </p:grpSp>
        <p:sp>
          <p:nvSpPr>
            <p:cNvPr id="1458" name="Google Shape;1458;p35"/>
            <p:cNvSpPr/>
            <p:nvPr/>
          </p:nvSpPr>
          <p:spPr>
            <a:xfrm>
              <a:off x="3965612" y="2839289"/>
              <a:ext cx="368626" cy="1311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65000</a:t>
              </a:r>
              <a:endParaRPr b="0" i="0" sz="1800" u="none" cap="none" strike="noStrike">
                <a:solidFill>
                  <a:schemeClr val="dk1"/>
                </a:solidFill>
                <a:latin typeface="Arial"/>
                <a:ea typeface="Arial"/>
                <a:cs typeface="Arial"/>
                <a:sym typeface="Arial"/>
              </a:endParaRPr>
            </a:p>
          </p:txBody>
        </p:sp>
        <p:sp>
          <p:nvSpPr>
            <p:cNvPr id="1459" name="Google Shape;1459;p35"/>
            <p:cNvSpPr/>
            <p:nvPr/>
          </p:nvSpPr>
          <p:spPr>
            <a:xfrm>
              <a:off x="3965612" y="5553320"/>
              <a:ext cx="444344" cy="1311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Time--&gt;</a:t>
              </a:r>
              <a:endParaRPr b="0" i="0" sz="1800" u="none" cap="none" strike="noStrike">
                <a:solidFill>
                  <a:schemeClr val="dk1"/>
                </a:solidFill>
                <a:latin typeface="Arial"/>
                <a:ea typeface="Arial"/>
                <a:cs typeface="Arial"/>
                <a:sym typeface="Arial"/>
              </a:endParaRPr>
            </a:p>
          </p:txBody>
        </p:sp>
        <p:sp>
          <p:nvSpPr>
            <p:cNvPr id="1460" name="Google Shape;1460;p35"/>
            <p:cNvSpPr/>
            <p:nvPr/>
          </p:nvSpPr>
          <p:spPr>
            <a:xfrm>
              <a:off x="3760376" y="2666970"/>
              <a:ext cx="629653" cy="1311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Abundance</a:t>
              </a:r>
              <a:endParaRPr b="0" i="0" sz="1800" u="none" cap="none" strike="noStrike">
                <a:solidFill>
                  <a:schemeClr val="dk1"/>
                </a:solidFill>
                <a:latin typeface="Arial"/>
                <a:ea typeface="Arial"/>
                <a:cs typeface="Arial"/>
                <a:sym typeface="Arial"/>
              </a:endParaRPr>
            </a:p>
          </p:txBody>
        </p:sp>
        <p:sp>
          <p:nvSpPr>
            <p:cNvPr id="1461" name="Google Shape;1461;p35"/>
            <p:cNvSpPr/>
            <p:nvPr/>
          </p:nvSpPr>
          <p:spPr>
            <a:xfrm>
              <a:off x="6249101" y="5696267"/>
              <a:ext cx="1657821" cy="920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Ion 472.00 (471.70 to 472.70): 181129_02.D</a:t>
              </a:r>
              <a:endParaRPr b="0" i="0" sz="1600" u="none" cap="none" strike="noStrike">
                <a:solidFill>
                  <a:schemeClr val="dk1"/>
                </a:solidFill>
                <a:latin typeface="Arial"/>
                <a:ea typeface="Arial"/>
                <a:cs typeface="Arial"/>
                <a:sym typeface="Arial"/>
              </a:endParaRPr>
            </a:p>
          </p:txBody>
        </p:sp>
        <p:sp>
          <p:nvSpPr>
            <p:cNvPr id="1462" name="Google Shape;1462;p35"/>
            <p:cNvSpPr/>
            <p:nvPr/>
          </p:nvSpPr>
          <p:spPr>
            <a:xfrm flipH="1" rot="10800000">
              <a:off x="4358149" y="5163644"/>
              <a:ext cx="3761979" cy="325057"/>
            </a:xfrm>
            <a:custGeom>
              <a:rect b="b" l="l" r="r" t="t"/>
              <a:pathLst>
                <a:path extrusionOk="0" h="1019" w="11257">
                  <a:moveTo>
                    <a:pt x="0" y="5"/>
                  </a:moveTo>
                  <a:lnTo>
                    <a:pt x="59" y="19"/>
                  </a:lnTo>
                  <a:lnTo>
                    <a:pt x="139" y="42"/>
                  </a:lnTo>
                  <a:lnTo>
                    <a:pt x="220" y="0"/>
                  </a:lnTo>
                  <a:lnTo>
                    <a:pt x="300" y="0"/>
                  </a:lnTo>
                  <a:lnTo>
                    <a:pt x="381" y="0"/>
                  </a:lnTo>
                  <a:lnTo>
                    <a:pt x="461" y="0"/>
                  </a:lnTo>
                  <a:lnTo>
                    <a:pt x="542" y="16"/>
                  </a:lnTo>
                  <a:lnTo>
                    <a:pt x="622" y="33"/>
                  </a:lnTo>
                  <a:lnTo>
                    <a:pt x="703" y="29"/>
                  </a:lnTo>
                  <a:lnTo>
                    <a:pt x="783" y="0"/>
                  </a:lnTo>
                  <a:lnTo>
                    <a:pt x="863" y="0"/>
                  </a:lnTo>
                  <a:lnTo>
                    <a:pt x="944" y="0"/>
                  </a:lnTo>
                  <a:lnTo>
                    <a:pt x="1024" y="27"/>
                  </a:lnTo>
                  <a:lnTo>
                    <a:pt x="1105" y="0"/>
                  </a:lnTo>
                  <a:lnTo>
                    <a:pt x="1185" y="53"/>
                  </a:lnTo>
                  <a:lnTo>
                    <a:pt x="1266" y="22"/>
                  </a:lnTo>
                  <a:lnTo>
                    <a:pt x="1346" y="0"/>
                  </a:lnTo>
                  <a:lnTo>
                    <a:pt x="1427" y="14"/>
                  </a:lnTo>
                  <a:lnTo>
                    <a:pt x="1507" y="0"/>
                  </a:lnTo>
                  <a:lnTo>
                    <a:pt x="1588" y="0"/>
                  </a:lnTo>
                  <a:lnTo>
                    <a:pt x="1668" y="0"/>
                  </a:lnTo>
                  <a:lnTo>
                    <a:pt x="1748" y="32"/>
                  </a:lnTo>
                  <a:lnTo>
                    <a:pt x="1829" y="0"/>
                  </a:lnTo>
                  <a:lnTo>
                    <a:pt x="1909" y="0"/>
                  </a:lnTo>
                  <a:lnTo>
                    <a:pt x="1990" y="69"/>
                  </a:lnTo>
                  <a:lnTo>
                    <a:pt x="2070" y="0"/>
                  </a:lnTo>
                  <a:lnTo>
                    <a:pt x="2151" y="12"/>
                  </a:lnTo>
                  <a:lnTo>
                    <a:pt x="2231" y="8"/>
                  </a:lnTo>
                  <a:lnTo>
                    <a:pt x="2312" y="7"/>
                  </a:lnTo>
                  <a:lnTo>
                    <a:pt x="2392" y="0"/>
                  </a:lnTo>
                  <a:lnTo>
                    <a:pt x="2473" y="34"/>
                  </a:lnTo>
                  <a:lnTo>
                    <a:pt x="2553" y="0"/>
                  </a:lnTo>
                  <a:lnTo>
                    <a:pt x="2633" y="23"/>
                  </a:lnTo>
                  <a:lnTo>
                    <a:pt x="2714" y="0"/>
                  </a:lnTo>
                  <a:lnTo>
                    <a:pt x="2794" y="7"/>
                  </a:lnTo>
                  <a:lnTo>
                    <a:pt x="2875" y="35"/>
                  </a:lnTo>
                  <a:lnTo>
                    <a:pt x="2955" y="0"/>
                  </a:lnTo>
                  <a:lnTo>
                    <a:pt x="3036" y="27"/>
                  </a:lnTo>
                  <a:lnTo>
                    <a:pt x="3116" y="0"/>
                  </a:lnTo>
                  <a:lnTo>
                    <a:pt x="3197" y="7"/>
                  </a:lnTo>
                  <a:lnTo>
                    <a:pt x="3277" y="0"/>
                  </a:lnTo>
                  <a:lnTo>
                    <a:pt x="3358" y="53"/>
                  </a:lnTo>
                  <a:lnTo>
                    <a:pt x="3438" y="0"/>
                  </a:lnTo>
                  <a:lnTo>
                    <a:pt x="3518" y="13"/>
                  </a:lnTo>
                  <a:lnTo>
                    <a:pt x="3599" y="0"/>
                  </a:lnTo>
                  <a:lnTo>
                    <a:pt x="3679" y="6"/>
                  </a:lnTo>
                  <a:lnTo>
                    <a:pt x="3760" y="0"/>
                  </a:lnTo>
                  <a:lnTo>
                    <a:pt x="3840" y="10"/>
                  </a:lnTo>
                  <a:lnTo>
                    <a:pt x="3921" y="0"/>
                  </a:lnTo>
                  <a:lnTo>
                    <a:pt x="4001" y="144"/>
                  </a:lnTo>
                  <a:lnTo>
                    <a:pt x="4082" y="319"/>
                  </a:lnTo>
                  <a:lnTo>
                    <a:pt x="4162" y="512"/>
                  </a:lnTo>
                  <a:lnTo>
                    <a:pt x="4242" y="648"/>
                  </a:lnTo>
                  <a:lnTo>
                    <a:pt x="4323" y="1019"/>
                  </a:lnTo>
                  <a:lnTo>
                    <a:pt x="4403" y="805"/>
                  </a:lnTo>
                  <a:lnTo>
                    <a:pt x="4484" y="824"/>
                  </a:lnTo>
                  <a:lnTo>
                    <a:pt x="4564" y="818"/>
                  </a:lnTo>
                  <a:lnTo>
                    <a:pt x="4645" y="620"/>
                  </a:lnTo>
                  <a:lnTo>
                    <a:pt x="4725" y="656"/>
                  </a:lnTo>
                  <a:lnTo>
                    <a:pt x="4806" y="0"/>
                  </a:lnTo>
                  <a:lnTo>
                    <a:pt x="4886" y="0"/>
                  </a:lnTo>
                  <a:lnTo>
                    <a:pt x="4967" y="157"/>
                  </a:lnTo>
                  <a:lnTo>
                    <a:pt x="5047" y="95"/>
                  </a:lnTo>
                  <a:lnTo>
                    <a:pt x="5127" y="0"/>
                  </a:lnTo>
                  <a:lnTo>
                    <a:pt x="5208" y="0"/>
                  </a:lnTo>
                  <a:lnTo>
                    <a:pt x="5288" y="28"/>
                  </a:lnTo>
                  <a:lnTo>
                    <a:pt x="5369" y="89"/>
                  </a:lnTo>
                  <a:lnTo>
                    <a:pt x="5449" y="25"/>
                  </a:lnTo>
                  <a:lnTo>
                    <a:pt x="5530" y="0"/>
                  </a:lnTo>
                  <a:lnTo>
                    <a:pt x="5610" y="67"/>
                  </a:lnTo>
                  <a:lnTo>
                    <a:pt x="5691" y="64"/>
                  </a:lnTo>
                  <a:lnTo>
                    <a:pt x="5771" y="77"/>
                  </a:lnTo>
                  <a:lnTo>
                    <a:pt x="5852" y="23"/>
                  </a:lnTo>
                  <a:lnTo>
                    <a:pt x="5932" y="6"/>
                  </a:lnTo>
                  <a:lnTo>
                    <a:pt x="6012" y="34"/>
                  </a:lnTo>
                  <a:lnTo>
                    <a:pt x="6093" y="43"/>
                  </a:lnTo>
                  <a:lnTo>
                    <a:pt x="6173" y="58"/>
                  </a:lnTo>
                  <a:lnTo>
                    <a:pt x="6254" y="0"/>
                  </a:lnTo>
                  <a:lnTo>
                    <a:pt x="6334" y="53"/>
                  </a:lnTo>
                  <a:lnTo>
                    <a:pt x="6415" y="15"/>
                  </a:lnTo>
                  <a:lnTo>
                    <a:pt x="6495" y="83"/>
                  </a:lnTo>
                  <a:lnTo>
                    <a:pt x="6576" y="52"/>
                  </a:lnTo>
                  <a:lnTo>
                    <a:pt x="6656" y="0"/>
                  </a:lnTo>
                  <a:lnTo>
                    <a:pt x="6737" y="0"/>
                  </a:lnTo>
                  <a:lnTo>
                    <a:pt x="6817" y="7"/>
                  </a:lnTo>
                  <a:lnTo>
                    <a:pt x="6897" y="0"/>
                  </a:lnTo>
                  <a:lnTo>
                    <a:pt x="6978" y="0"/>
                  </a:lnTo>
                  <a:lnTo>
                    <a:pt x="7058" y="13"/>
                  </a:lnTo>
                  <a:lnTo>
                    <a:pt x="7139" y="0"/>
                  </a:lnTo>
                  <a:lnTo>
                    <a:pt x="7219" y="0"/>
                  </a:lnTo>
                  <a:lnTo>
                    <a:pt x="7300" y="81"/>
                  </a:lnTo>
                  <a:lnTo>
                    <a:pt x="7380" y="19"/>
                  </a:lnTo>
                  <a:lnTo>
                    <a:pt x="7461" y="0"/>
                  </a:lnTo>
                  <a:lnTo>
                    <a:pt x="7541" y="0"/>
                  </a:lnTo>
                  <a:lnTo>
                    <a:pt x="7622" y="0"/>
                  </a:lnTo>
                  <a:lnTo>
                    <a:pt x="7702" y="17"/>
                  </a:lnTo>
                  <a:lnTo>
                    <a:pt x="7782" y="34"/>
                  </a:lnTo>
                  <a:lnTo>
                    <a:pt x="7863" y="47"/>
                  </a:lnTo>
                  <a:lnTo>
                    <a:pt x="7943" y="0"/>
                  </a:lnTo>
                  <a:lnTo>
                    <a:pt x="8024" y="0"/>
                  </a:lnTo>
                  <a:lnTo>
                    <a:pt x="8104" y="0"/>
                  </a:lnTo>
                  <a:lnTo>
                    <a:pt x="8185" y="13"/>
                  </a:lnTo>
                  <a:lnTo>
                    <a:pt x="8265" y="0"/>
                  </a:lnTo>
                  <a:lnTo>
                    <a:pt x="8346" y="9"/>
                  </a:lnTo>
                  <a:lnTo>
                    <a:pt x="8426" y="0"/>
                  </a:lnTo>
                  <a:lnTo>
                    <a:pt x="8507" y="0"/>
                  </a:lnTo>
                  <a:lnTo>
                    <a:pt x="8587" y="23"/>
                  </a:lnTo>
                  <a:lnTo>
                    <a:pt x="8667" y="14"/>
                  </a:lnTo>
                  <a:lnTo>
                    <a:pt x="8748" y="0"/>
                  </a:lnTo>
                  <a:lnTo>
                    <a:pt x="8828" y="13"/>
                  </a:lnTo>
                  <a:lnTo>
                    <a:pt x="8909" y="0"/>
                  </a:lnTo>
                  <a:lnTo>
                    <a:pt x="8989" y="0"/>
                  </a:lnTo>
                  <a:lnTo>
                    <a:pt x="9070" y="0"/>
                  </a:lnTo>
                  <a:lnTo>
                    <a:pt x="9150" y="0"/>
                  </a:lnTo>
                  <a:lnTo>
                    <a:pt x="9231" y="26"/>
                  </a:lnTo>
                  <a:lnTo>
                    <a:pt x="9311" y="25"/>
                  </a:lnTo>
                  <a:lnTo>
                    <a:pt x="9392" y="0"/>
                  </a:lnTo>
                  <a:lnTo>
                    <a:pt x="9472" y="27"/>
                  </a:lnTo>
                  <a:lnTo>
                    <a:pt x="9552" y="13"/>
                  </a:lnTo>
                  <a:lnTo>
                    <a:pt x="9633" y="0"/>
                  </a:lnTo>
                  <a:lnTo>
                    <a:pt x="9713" y="46"/>
                  </a:lnTo>
                  <a:lnTo>
                    <a:pt x="9794" y="0"/>
                  </a:lnTo>
                  <a:lnTo>
                    <a:pt x="9874" y="0"/>
                  </a:lnTo>
                  <a:lnTo>
                    <a:pt x="9955" y="15"/>
                  </a:lnTo>
                  <a:lnTo>
                    <a:pt x="10035" y="77"/>
                  </a:lnTo>
                  <a:lnTo>
                    <a:pt x="10116" y="0"/>
                  </a:lnTo>
                  <a:lnTo>
                    <a:pt x="10196" y="0"/>
                  </a:lnTo>
                  <a:lnTo>
                    <a:pt x="10277" y="44"/>
                  </a:lnTo>
                  <a:lnTo>
                    <a:pt x="10357" y="0"/>
                  </a:lnTo>
                  <a:lnTo>
                    <a:pt x="10437" y="0"/>
                  </a:lnTo>
                  <a:lnTo>
                    <a:pt x="10518" y="10"/>
                  </a:lnTo>
                  <a:lnTo>
                    <a:pt x="10598" y="0"/>
                  </a:lnTo>
                  <a:lnTo>
                    <a:pt x="10679" y="0"/>
                  </a:lnTo>
                  <a:lnTo>
                    <a:pt x="10759" y="0"/>
                  </a:lnTo>
                  <a:lnTo>
                    <a:pt x="10840" y="29"/>
                  </a:lnTo>
                  <a:lnTo>
                    <a:pt x="10920" y="0"/>
                  </a:lnTo>
                  <a:lnTo>
                    <a:pt x="11001" y="0"/>
                  </a:lnTo>
                  <a:lnTo>
                    <a:pt x="11081" y="0"/>
                  </a:lnTo>
                  <a:lnTo>
                    <a:pt x="11162" y="9"/>
                  </a:lnTo>
                  <a:lnTo>
                    <a:pt x="11242" y="0"/>
                  </a:lnTo>
                  <a:lnTo>
                    <a:pt x="11257"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3" name="Google Shape;1463;p35"/>
            <p:cNvSpPr/>
            <p:nvPr/>
          </p:nvSpPr>
          <p:spPr>
            <a:xfrm>
              <a:off x="6249101" y="5772636"/>
              <a:ext cx="1657821" cy="920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00"/>
                </a:buClr>
                <a:buSzPts val="600"/>
                <a:buFont typeface="Open Sans"/>
                <a:buNone/>
              </a:pPr>
              <a:r>
                <a:rPr b="0" i="0" lang="en-US" sz="600" u="none" cap="none" strike="noStrike">
                  <a:solidFill>
                    <a:srgbClr val="007F00"/>
                  </a:solidFill>
                  <a:latin typeface="Open Sans"/>
                  <a:ea typeface="Open Sans"/>
                  <a:cs typeface="Open Sans"/>
                  <a:sym typeface="Open Sans"/>
                </a:rPr>
                <a:t>Ion 472.00 (471.70 to 472.70): 181129_04.D</a:t>
              </a:r>
              <a:endParaRPr b="0" i="0" sz="1600" u="none" cap="none" strike="noStrike">
                <a:solidFill>
                  <a:schemeClr val="dk1"/>
                </a:solidFill>
                <a:latin typeface="Arial"/>
                <a:ea typeface="Arial"/>
                <a:cs typeface="Arial"/>
                <a:sym typeface="Arial"/>
              </a:endParaRPr>
            </a:p>
          </p:txBody>
        </p:sp>
        <p:sp>
          <p:nvSpPr>
            <p:cNvPr id="1464" name="Google Shape;1464;p35"/>
            <p:cNvSpPr/>
            <p:nvPr/>
          </p:nvSpPr>
          <p:spPr>
            <a:xfrm flipH="1" rot="10800000">
              <a:off x="4358149" y="2825582"/>
              <a:ext cx="3761979" cy="2663118"/>
            </a:xfrm>
            <a:custGeom>
              <a:rect b="b" l="l" r="r" t="t"/>
              <a:pathLst>
                <a:path extrusionOk="0" h="8334" w="11256">
                  <a:moveTo>
                    <a:pt x="0" y="0"/>
                  </a:moveTo>
                  <a:lnTo>
                    <a:pt x="59" y="0"/>
                  </a:lnTo>
                  <a:lnTo>
                    <a:pt x="140" y="38"/>
                  </a:lnTo>
                  <a:lnTo>
                    <a:pt x="220" y="0"/>
                  </a:lnTo>
                  <a:lnTo>
                    <a:pt x="301" y="13"/>
                  </a:lnTo>
                  <a:lnTo>
                    <a:pt x="381" y="119"/>
                  </a:lnTo>
                  <a:lnTo>
                    <a:pt x="462" y="29"/>
                  </a:lnTo>
                  <a:lnTo>
                    <a:pt x="542" y="153"/>
                  </a:lnTo>
                  <a:lnTo>
                    <a:pt x="623" y="0"/>
                  </a:lnTo>
                  <a:lnTo>
                    <a:pt x="703" y="0"/>
                  </a:lnTo>
                  <a:lnTo>
                    <a:pt x="784" y="0"/>
                  </a:lnTo>
                  <a:lnTo>
                    <a:pt x="864" y="0"/>
                  </a:lnTo>
                  <a:lnTo>
                    <a:pt x="944" y="53"/>
                  </a:lnTo>
                  <a:lnTo>
                    <a:pt x="1025" y="0"/>
                  </a:lnTo>
                  <a:lnTo>
                    <a:pt x="1105" y="0"/>
                  </a:lnTo>
                  <a:lnTo>
                    <a:pt x="1186" y="57"/>
                  </a:lnTo>
                  <a:lnTo>
                    <a:pt x="1266" y="0"/>
                  </a:lnTo>
                  <a:lnTo>
                    <a:pt x="1347" y="0"/>
                  </a:lnTo>
                  <a:lnTo>
                    <a:pt x="1427" y="0"/>
                  </a:lnTo>
                  <a:lnTo>
                    <a:pt x="1508" y="22"/>
                  </a:lnTo>
                  <a:lnTo>
                    <a:pt x="1588" y="112"/>
                  </a:lnTo>
                  <a:lnTo>
                    <a:pt x="1668" y="0"/>
                  </a:lnTo>
                  <a:lnTo>
                    <a:pt x="1749" y="85"/>
                  </a:lnTo>
                  <a:lnTo>
                    <a:pt x="1829" y="0"/>
                  </a:lnTo>
                  <a:lnTo>
                    <a:pt x="1910" y="8"/>
                  </a:lnTo>
                  <a:lnTo>
                    <a:pt x="1990" y="52"/>
                  </a:lnTo>
                  <a:lnTo>
                    <a:pt x="2071" y="0"/>
                  </a:lnTo>
                  <a:lnTo>
                    <a:pt x="2151" y="0"/>
                  </a:lnTo>
                  <a:lnTo>
                    <a:pt x="2232" y="0"/>
                  </a:lnTo>
                  <a:lnTo>
                    <a:pt x="2312" y="38"/>
                  </a:lnTo>
                  <a:lnTo>
                    <a:pt x="2393" y="0"/>
                  </a:lnTo>
                  <a:lnTo>
                    <a:pt x="2473" y="0"/>
                  </a:lnTo>
                  <a:lnTo>
                    <a:pt x="2553" y="87"/>
                  </a:lnTo>
                  <a:lnTo>
                    <a:pt x="2634" y="0"/>
                  </a:lnTo>
                  <a:lnTo>
                    <a:pt x="2714" y="18"/>
                  </a:lnTo>
                  <a:lnTo>
                    <a:pt x="2795" y="37"/>
                  </a:lnTo>
                  <a:lnTo>
                    <a:pt x="2875" y="0"/>
                  </a:lnTo>
                  <a:lnTo>
                    <a:pt x="2956" y="10"/>
                  </a:lnTo>
                  <a:lnTo>
                    <a:pt x="3036" y="0"/>
                  </a:lnTo>
                  <a:lnTo>
                    <a:pt x="3117" y="0"/>
                  </a:lnTo>
                  <a:lnTo>
                    <a:pt x="3197" y="10"/>
                  </a:lnTo>
                  <a:lnTo>
                    <a:pt x="3278" y="0"/>
                  </a:lnTo>
                  <a:lnTo>
                    <a:pt x="3358" y="121"/>
                  </a:lnTo>
                  <a:lnTo>
                    <a:pt x="3438" y="0"/>
                  </a:lnTo>
                  <a:lnTo>
                    <a:pt x="3519" y="49"/>
                  </a:lnTo>
                  <a:lnTo>
                    <a:pt x="3599" y="76"/>
                  </a:lnTo>
                  <a:lnTo>
                    <a:pt x="3680" y="0"/>
                  </a:lnTo>
                  <a:lnTo>
                    <a:pt x="3760" y="57"/>
                  </a:lnTo>
                  <a:lnTo>
                    <a:pt x="3841" y="130"/>
                  </a:lnTo>
                  <a:lnTo>
                    <a:pt x="3921" y="810"/>
                  </a:lnTo>
                  <a:lnTo>
                    <a:pt x="4002" y="2503"/>
                  </a:lnTo>
                  <a:lnTo>
                    <a:pt x="4082" y="5618"/>
                  </a:lnTo>
                  <a:lnTo>
                    <a:pt x="4163" y="7162"/>
                  </a:lnTo>
                  <a:lnTo>
                    <a:pt x="4243" y="8334"/>
                  </a:lnTo>
                  <a:lnTo>
                    <a:pt x="4323" y="7650"/>
                  </a:lnTo>
                  <a:lnTo>
                    <a:pt x="4404" y="5320"/>
                  </a:lnTo>
                  <a:lnTo>
                    <a:pt x="4484" y="2152"/>
                  </a:lnTo>
                  <a:lnTo>
                    <a:pt x="4565" y="0"/>
                  </a:lnTo>
                  <a:lnTo>
                    <a:pt x="4645" y="895"/>
                  </a:lnTo>
                  <a:lnTo>
                    <a:pt x="4726" y="283"/>
                  </a:lnTo>
                  <a:lnTo>
                    <a:pt x="4806" y="418"/>
                  </a:lnTo>
                  <a:lnTo>
                    <a:pt x="4887" y="456"/>
                  </a:lnTo>
                  <a:lnTo>
                    <a:pt x="4967" y="265"/>
                  </a:lnTo>
                  <a:lnTo>
                    <a:pt x="5048" y="451"/>
                  </a:lnTo>
                  <a:lnTo>
                    <a:pt x="5128" y="396"/>
                  </a:lnTo>
                  <a:lnTo>
                    <a:pt x="5208" y="146"/>
                  </a:lnTo>
                  <a:lnTo>
                    <a:pt x="5289" y="373"/>
                  </a:lnTo>
                  <a:lnTo>
                    <a:pt x="5369" y="155"/>
                  </a:lnTo>
                  <a:lnTo>
                    <a:pt x="5450" y="245"/>
                  </a:lnTo>
                  <a:lnTo>
                    <a:pt x="5530" y="77"/>
                  </a:lnTo>
                  <a:lnTo>
                    <a:pt x="5611" y="92"/>
                  </a:lnTo>
                  <a:lnTo>
                    <a:pt x="5691" y="170"/>
                  </a:lnTo>
                  <a:lnTo>
                    <a:pt x="5772" y="188"/>
                  </a:lnTo>
                  <a:lnTo>
                    <a:pt x="5852" y="155"/>
                  </a:lnTo>
                  <a:lnTo>
                    <a:pt x="5933" y="34"/>
                  </a:lnTo>
                  <a:lnTo>
                    <a:pt x="6013" y="106"/>
                  </a:lnTo>
                  <a:lnTo>
                    <a:pt x="6093" y="52"/>
                  </a:lnTo>
                  <a:lnTo>
                    <a:pt x="6174" y="43"/>
                  </a:lnTo>
                  <a:lnTo>
                    <a:pt x="6254" y="0"/>
                  </a:lnTo>
                  <a:lnTo>
                    <a:pt x="6335" y="0"/>
                  </a:lnTo>
                  <a:lnTo>
                    <a:pt x="6415" y="169"/>
                  </a:lnTo>
                  <a:lnTo>
                    <a:pt x="6496" y="55"/>
                  </a:lnTo>
                  <a:lnTo>
                    <a:pt x="6576" y="228"/>
                  </a:lnTo>
                  <a:lnTo>
                    <a:pt x="6657" y="119"/>
                  </a:lnTo>
                  <a:lnTo>
                    <a:pt x="6737" y="19"/>
                  </a:lnTo>
                  <a:lnTo>
                    <a:pt x="6818" y="19"/>
                  </a:lnTo>
                  <a:lnTo>
                    <a:pt x="6898" y="101"/>
                  </a:lnTo>
                  <a:lnTo>
                    <a:pt x="6978" y="52"/>
                  </a:lnTo>
                  <a:lnTo>
                    <a:pt x="7059" y="66"/>
                  </a:lnTo>
                  <a:lnTo>
                    <a:pt x="7139" y="0"/>
                  </a:lnTo>
                  <a:lnTo>
                    <a:pt x="7220" y="0"/>
                  </a:lnTo>
                  <a:lnTo>
                    <a:pt x="7300" y="117"/>
                  </a:lnTo>
                  <a:lnTo>
                    <a:pt x="7381" y="0"/>
                  </a:lnTo>
                  <a:lnTo>
                    <a:pt x="7461" y="180"/>
                  </a:lnTo>
                  <a:lnTo>
                    <a:pt x="7542" y="0"/>
                  </a:lnTo>
                  <a:lnTo>
                    <a:pt x="7622" y="0"/>
                  </a:lnTo>
                  <a:lnTo>
                    <a:pt x="7703" y="0"/>
                  </a:lnTo>
                  <a:lnTo>
                    <a:pt x="7783" y="134"/>
                  </a:lnTo>
                  <a:lnTo>
                    <a:pt x="7863" y="93"/>
                  </a:lnTo>
                  <a:lnTo>
                    <a:pt x="7944" y="0"/>
                  </a:lnTo>
                  <a:lnTo>
                    <a:pt x="8024" y="11"/>
                  </a:lnTo>
                  <a:lnTo>
                    <a:pt x="8105" y="0"/>
                  </a:lnTo>
                  <a:lnTo>
                    <a:pt x="8185" y="18"/>
                  </a:lnTo>
                  <a:lnTo>
                    <a:pt x="8266" y="0"/>
                  </a:lnTo>
                  <a:lnTo>
                    <a:pt x="8346" y="31"/>
                  </a:lnTo>
                  <a:lnTo>
                    <a:pt x="8427" y="6"/>
                  </a:lnTo>
                  <a:lnTo>
                    <a:pt x="8507" y="23"/>
                  </a:lnTo>
                  <a:lnTo>
                    <a:pt x="8588" y="23"/>
                  </a:lnTo>
                  <a:lnTo>
                    <a:pt x="8668" y="152"/>
                  </a:lnTo>
                  <a:lnTo>
                    <a:pt x="8748" y="75"/>
                  </a:lnTo>
                  <a:lnTo>
                    <a:pt x="8829" y="0"/>
                  </a:lnTo>
                  <a:lnTo>
                    <a:pt x="8909" y="63"/>
                  </a:lnTo>
                  <a:lnTo>
                    <a:pt x="8990" y="7"/>
                  </a:lnTo>
                  <a:lnTo>
                    <a:pt x="9070" y="0"/>
                  </a:lnTo>
                  <a:lnTo>
                    <a:pt x="9151" y="0"/>
                  </a:lnTo>
                  <a:lnTo>
                    <a:pt x="9231" y="0"/>
                  </a:lnTo>
                  <a:lnTo>
                    <a:pt x="9312" y="63"/>
                  </a:lnTo>
                  <a:lnTo>
                    <a:pt x="9392" y="57"/>
                  </a:lnTo>
                  <a:lnTo>
                    <a:pt x="9473" y="0"/>
                  </a:lnTo>
                  <a:lnTo>
                    <a:pt x="9553" y="0"/>
                  </a:lnTo>
                  <a:lnTo>
                    <a:pt x="9633" y="0"/>
                  </a:lnTo>
                  <a:lnTo>
                    <a:pt x="9714" y="145"/>
                  </a:lnTo>
                  <a:lnTo>
                    <a:pt x="9794" y="0"/>
                  </a:lnTo>
                  <a:lnTo>
                    <a:pt x="9875" y="0"/>
                  </a:lnTo>
                  <a:lnTo>
                    <a:pt x="9955" y="7"/>
                  </a:lnTo>
                  <a:lnTo>
                    <a:pt x="10036" y="20"/>
                  </a:lnTo>
                  <a:lnTo>
                    <a:pt x="10116" y="70"/>
                  </a:lnTo>
                  <a:lnTo>
                    <a:pt x="10197" y="0"/>
                  </a:lnTo>
                  <a:lnTo>
                    <a:pt x="10277" y="19"/>
                  </a:lnTo>
                  <a:lnTo>
                    <a:pt x="10357" y="0"/>
                  </a:lnTo>
                  <a:lnTo>
                    <a:pt x="10438" y="0"/>
                  </a:lnTo>
                  <a:lnTo>
                    <a:pt x="10518" y="31"/>
                  </a:lnTo>
                  <a:lnTo>
                    <a:pt x="10599" y="0"/>
                  </a:lnTo>
                  <a:lnTo>
                    <a:pt x="10679" y="20"/>
                  </a:lnTo>
                  <a:lnTo>
                    <a:pt x="10760" y="32"/>
                  </a:lnTo>
                  <a:lnTo>
                    <a:pt x="10840" y="29"/>
                  </a:lnTo>
                  <a:lnTo>
                    <a:pt x="10921" y="19"/>
                  </a:lnTo>
                  <a:lnTo>
                    <a:pt x="11001" y="38"/>
                  </a:lnTo>
                  <a:lnTo>
                    <a:pt x="11082" y="0"/>
                  </a:lnTo>
                  <a:lnTo>
                    <a:pt x="11162" y="7"/>
                  </a:lnTo>
                  <a:lnTo>
                    <a:pt x="11242" y="0"/>
                  </a:lnTo>
                  <a:lnTo>
                    <a:pt x="11256" y="0"/>
                  </a:lnTo>
                </a:path>
              </a:pathLst>
            </a:custGeom>
            <a:noFill/>
            <a:ln cap="flat" cmpd="sng" w="9525">
              <a:solidFill>
                <a:srgbClr val="00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5" name="Google Shape;1465;p35"/>
            <p:cNvSpPr/>
            <p:nvPr/>
          </p:nvSpPr>
          <p:spPr>
            <a:xfrm>
              <a:off x="6249101" y="5849005"/>
              <a:ext cx="1657821" cy="920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7F"/>
                </a:buClr>
                <a:buSzPts val="600"/>
                <a:buFont typeface="Open Sans"/>
                <a:buNone/>
              </a:pPr>
              <a:r>
                <a:rPr b="0" i="0" lang="en-US" sz="600" u="none" cap="none" strike="noStrike">
                  <a:solidFill>
                    <a:srgbClr val="007F7F"/>
                  </a:solidFill>
                  <a:latin typeface="Open Sans"/>
                  <a:ea typeface="Open Sans"/>
                  <a:cs typeface="Open Sans"/>
                  <a:sym typeface="Open Sans"/>
                </a:rPr>
                <a:t>Ion 472.00 (471.70 to 472.70): 181129_10.D</a:t>
              </a:r>
              <a:endParaRPr b="0" i="0" sz="1600" u="none" cap="none" strike="noStrike">
                <a:solidFill>
                  <a:schemeClr val="dk1"/>
                </a:solidFill>
                <a:latin typeface="Arial"/>
                <a:ea typeface="Arial"/>
                <a:cs typeface="Arial"/>
                <a:sym typeface="Arial"/>
              </a:endParaRPr>
            </a:p>
          </p:txBody>
        </p:sp>
        <p:sp>
          <p:nvSpPr>
            <p:cNvPr id="1466" name="Google Shape;1466;p35"/>
            <p:cNvSpPr/>
            <p:nvPr/>
          </p:nvSpPr>
          <p:spPr>
            <a:xfrm flipH="1" rot="10800000">
              <a:off x="4358149" y="4425411"/>
              <a:ext cx="3761979" cy="1063289"/>
            </a:xfrm>
            <a:custGeom>
              <a:rect b="b" l="l" r="r" t="t"/>
              <a:pathLst>
                <a:path extrusionOk="0" h="3327" w="11257">
                  <a:moveTo>
                    <a:pt x="0" y="19"/>
                  </a:moveTo>
                  <a:lnTo>
                    <a:pt x="57" y="0"/>
                  </a:lnTo>
                  <a:lnTo>
                    <a:pt x="138" y="14"/>
                  </a:lnTo>
                  <a:lnTo>
                    <a:pt x="218" y="0"/>
                  </a:lnTo>
                  <a:lnTo>
                    <a:pt x="299" y="50"/>
                  </a:lnTo>
                  <a:lnTo>
                    <a:pt x="379" y="54"/>
                  </a:lnTo>
                  <a:lnTo>
                    <a:pt x="460" y="0"/>
                  </a:lnTo>
                  <a:lnTo>
                    <a:pt x="540" y="32"/>
                  </a:lnTo>
                  <a:lnTo>
                    <a:pt x="621" y="0"/>
                  </a:lnTo>
                  <a:lnTo>
                    <a:pt x="701" y="0"/>
                  </a:lnTo>
                  <a:lnTo>
                    <a:pt x="782" y="0"/>
                  </a:lnTo>
                  <a:lnTo>
                    <a:pt x="862" y="0"/>
                  </a:lnTo>
                  <a:lnTo>
                    <a:pt x="942" y="6"/>
                  </a:lnTo>
                  <a:lnTo>
                    <a:pt x="1023" y="48"/>
                  </a:lnTo>
                  <a:lnTo>
                    <a:pt x="1103" y="39"/>
                  </a:lnTo>
                  <a:lnTo>
                    <a:pt x="1184" y="0"/>
                  </a:lnTo>
                  <a:lnTo>
                    <a:pt x="1264" y="22"/>
                  </a:lnTo>
                  <a:lnTo>
                    <a:pt x="1345" y="0"/>
                  </a:lnTo>
                  <a:lnTo>
                    <a:pt x="1425" y="0"/>
                  </a:lnTo>
                  <a:lnTo>
                    <a:pt x="1506" y="0"/>
                  </a:lnTo>
                  <a:lnTo>
                    <a:pt x="1586" y="0"/>
                  </a:lnTo>
                  <a:lnTo>
                    <a:pt x="1667" y="0"/>
                  </a:lnTo>
                  <a:lnTo>
                    <a:pt x="1747" y="26"/>
                  </a:lnTo>
                  <a:lnTo>
                    <a:pt x="1827" y="0"/>
                  </a:lnTo>
                  <a:lnTo>
                    <a:pt x="1908" y="68"/>
                  </a:lnTo>
                  <a:lnTo>
                    <a:pt x="1988" y="0"/>
                  </a:lnTo>
                  <a:lnTo>
                    <a:pt x="2069" y="0"/>
                  </a:lnTo>
                  <a:lnTo>
                    <a:pt x="2149" y="81"/>
                  </a:lnTo>
                  <a:lnTo>
                    <a:pt x="2230" y="0"/>
                  </a:lnTo>
                  <a:lnTo>
                    <a:pt x="2310" y="0"/>
                  </a:lnTo>
                  <a:lnTo>
                    <a:pt x="2391" y="0"/>
                  </a:lnTo>
                  <a:lnTo>
                    <a:pt x="2471" y="0"/>
                  </a:lnTo>
                  <a:lnTo>
                    <a:pt x="2552" y="16"/>
                  </a:lnTo>
                  <a:lnTo>
                    <a:pt x="2632" y="77"/>
                  </a:lnTo>
                  <a:lnTo>
                    <a:pt x="2712" y="0"/>
                  </a:lnTo>
                  <a:lnTo>
                    <a:pt x="2793" y="0"/>
                  </a:lnTo>
                  <a:lnTo>
                    <a:pt x="2873" y="0"/>
                  </a:lnTo>
                  <a:lnTo>
                    <a:pt x="2954" y="0"/>
                  </a:lnTo>
                  <a:lnTo>
                    <a:pt x="3034" y="0"/>
                  </a:lnTo>
                  <a:lnTo>
                    <a:pt x="3115" y="60"/>
                  </a:lnTo>
                  <a:lnTo>
                    <a:pt x="3195" y="15"/>
                  </a:lnTo>
                  <a:lnTo>
                    <a:pt x="3276" y="0"/>
                  </a:lnTo>
                  <a:lnTo>
                    <a:pt x="3356" y="32"/>
                  </a:lnTo>
                  <a:lnTo>
                    <a:pt x="3437" y="0"/>
                  </a:lnTo>
                  <a:lnTo>
                    <a:pt x="3517" y="0"/>
                  </a:lnTo>
                  <a:lnTo>
                    <a:pt x="3597" y="47"/>
                  </a:lnTo>
                  <a:lnTo>
                    <a:pt x="3678" y="0"/>
                  </a:lnTo>
                  <a:lnTo>
                    <a:pt x="3758" y="24"/>
                  </a:lnTo>
                  <a:lnTo>
                    <a:pt x="3839" y="44"/>
                  </a:lnTo>
                  <a:lnTo>
                    <a:pt x="3919" y="0"/>
                  </a:lnTo>
                  <a:lnTo>
                    <a:pt x="4000" y="178"/>
                  </a:lnTo>
                  <a:lnTo>
                    <a:pt x="4080" y="967"/>
                  </a:lnTo>
                  <a:lnTo>
                    <a:pt x="4161" y="1495"/>
                  </a:lnTo>
                  <a:lnTo>
                    <a:pt x="4241" y="3327"/>
                  </a:lnTo>
                  <a:lnTo>
                    <a:pt x="4322" y="3008"/>
                  </a:lnTo>
                  <a:lnTo>
                    <a:pt x="4402" y="2607"/>
                  </a:lnTo>
                  <a:lnTo>
                    <a:pt x="4482" y="888"/>
                  </a:lnTo>
                  <a:lnTo>
                    <a:pt x="4563" y="1143"/>
                  </a:lnTo>
                  <a:lnTo>
                    <a:pt x="4643" y="670"/>
                  </a:lnTo>
                  <a:lnTo>
                    <a:pt x="4724" y="457"/>
                  </a:lnTo>
                  <a:lnTo>
                    <a:pt x="4804" y="143"/>
                  </a:lnTo>
                  <a:lnTo>
                    <a:pt x="4885" y="266"/>
                  </a:lnTo>
                  <a:lnTo>
                    <a:pt x="4965" y="212"/>
                  </a:lnTo>
                  <a:lnTo>
                    <a:pt x="5046" y="0"/>
                  </a:lnTo>
                  <a:lnTo>
                    <a:pt x="5126" y="196"/>
                  </a:lnTo>
                  <a:lnTo>
                    <a:pt x="5206" y="308"/>
                  </a:lnTo>
                  <a:lnTo>
                    <a:pt x="5287" y="0"/>
                  </a:lnTo>
                  <a:lnTo>
                    <a:pt x="5367" y="102"/>
                  </a:lnTo>
                  <a:lnTo>
                    <a:pt x="5448" y="75"/>
                  </a:lnTo>
                  <a:lnTo>
                    <a:pt x="5528" y="51"/>
                  </a:lnTo>
                  <a:lnTo>
                    <a:pt x="5609" y="20"/>
                  </a:lnTo>
                  <a:lnTo>
                    <a:pt x="5689" y="194"/>
                  </a:lnTo>
                  <a:lnTo>
                    <a:pt x="5770" y="132"/>
                  </a:lnTo>
                  <a:lnTo>
                    <a:pt x="5850" y="73"/>
                  </a:lnTo>
                  <a:lnTo>
                    <a:pt x="5931" y="28"/>
                  </a:lnTo>
                  <a:lnTo>
                    <a:pt x="6011" y="0"/>
                  </a:lnTo>
                  <a:lnTo>
                    <a:pt x="6091" y="67"/>
                  </a:lnTo>
                  <a:lnTo>
                    <a:pt x="6172" y="18"/>
                  </a:lnTo>
                  <a:lnTo>
                    <a:pt x="6252" y="0"/>
                  </a:lnTo>
                  <a:lnTo>
                    <a:pt x="6333" y="182"/>
                  </a:lnTo>
                  <a:lnTo>
                    <a:pt x="6413" y="0"/>
                  </a:lnTo>
                  <a:lnTo>
                    <a:pt x="6494" y="0"/>
                  </a:lnTo>
                  <a:lnTo>
                    <a:pt x="6574" y="116"/>
                  </a:lnTo>
                  <a:lnTo>
                    <a:pt x="6655" y="42"/>
                  </a:lnTo>
                  <a:lnTo>
                    <a:pt x="6735" y="0"/>
                  </a:lnTo>
                  <a:lnTo>
                    <a:pt x="6816" y="162"/>
                  </a:lnTo>
                  <a:lnTo>
                    <a:pt x="6896" y="0"/>
                  </a:lnTo>
                  <a:lnTo>
                    <a:pt x="6976" y="0"/>
                  </a:lnTo>
                  <a:lnTo>
                    <a:pt x="7057" y="0"/>
                  </a:lnTo>
                  <a:lnTo>
                    <a:pt x="7137" y="0"/>
                  </a:lnTo>
                  <a:lnTo>
                    <a:pt x="7218" y="12"/>
                  </a:lnTo>
                  <a:lnTo>
                    <a:pt x="7298" y="0"/>
                  </a:lnTo>
                  <a:lnTo>
                    <a:pt x="7379" y="21"/>
                  </a:lnTo>
                  <a:lnTo>
                    <a:pt x="7459" y="0"/>
                  </a:lnTo>
                  <a:lnTo>
                    <a:pt x="7540" y="0"/>
                  </a:lnTo>
                  <a:lnTo>
                    <a:pt x="7620" y="0"/>
                  </a:lnTo>
                  <a:lnTo>
                    <a:pt x="7701" y="60"/>
                  </a:lnTo>
                  <a:lnTo>
                    <a:pt x="7781" y="14"/>
                  </a:lnTo>
                  <a:lnTo>
                    <a:pt x="7861" y="0"/>
                  </a:lnTo>
                  <a:lnTo>
                    <a:pt x="7942" y="24"/>
                  </a:lnTo>
                  <a:lnTo>
                    <a:pt x="8022" y="49"/>
                  </a:lnTo>
                  <a:lnTo>
                    <a:pt x="8103" y="77"/>
                  </a:lnTo>
                  <a:lnTo>
                    <a:pt x="8183" y="0"/>
                  </a:lnTo>
                  <a:lnTo>
                    <a:pt x="8264" y="46"/>
                  </a:lnTo>
                  <a:lnTo>
                    <a:pt x="8344" y="19"/>
                  </a:lnTo>
                  <a:lnTo>
                    <a:pt x="8425" y="0"/>
                  </a:lnTo>
                  <a:lnTo>
                    <a:pt x="8505" y="74"/>
                  </a:lnTo>
                  <a:lnTo>
                    <a:pt x="8586" y="0"/>
                  </a:lnTo>
                  <a:lnTo>
                    <a:pt x="8666" y="0"/>
                  </a:lnTo>
                  <a:lnTo>
                    <a:pt x="8746" y="68"/>
                  </a:lnTo>
                  <a:lnTo>
                    <a:pt x="8827" y="0"/>
                  </a:lnTo>
                  <a:lnTo>
                    <a:pt x="8907" y="0"/>
                  </a:lnTo>
                  <a:lnTo>
                    <a:pt x="8988" y="54"/>
                  </a:lnTo>
                  <a:lnTo>
                    <a:pt x="9068" y="0"/>
                  </a:lnTo>
                  <a:lnTo>
                    <a:pt x="9149" y="10"/>
                  </a:lnTo>
                  <a:lnTo>
                    <a:pt x="9229" y="6"/>
                  </a:lnTo>
                  <a:lnTo>
                    <a:pt x="9310" y="0"/>
                  </a:lnTo>
                  <a:lnTo>
                    <a:pt x="9390" y="23"/>
                  </a:lnTo>
                  <a:lnTo>
                    <a:pt x="9471" y="7"/>
                  </a:lnTo>
                  <a:lnTo>
                    <a:pt x="9551" y="62"/>
                  </a:lnTo>
                  <a:lnTo>
                    <a:pt x="9631" y="0"/>
                  </a:lnTo>
                  <a:lnTo>
                    <a:pt x="9712" y="21"/>
                  </a:lnTo>
                  <a:lnTo>
                    <a:pt x="9792" y="0"/>
                  </a:lnTo>
                  <a:lnTo>
                    <a:pt x="9873" y="0"/>
                  </a:lnTo>
                  <a:lnTo>
                    <a:pt x="9953" y="30"/>
                  </a:lnTo>
                  <a:lnTo>
                    <a:pt x="10034" y="49"/>
                  </a:lnTo>
                  <a:lnTo>
                    <a:pt x="10114" y="0"/>
                  </a:lnTo>
                  <a:lnTo>
                    <a:pt x="10195" y="7"/>
                  </a:lnTo>
                  <a:lnTo>
                    <a:pt x="10275" y="24"/>
                  </a:lnTo>
                  <a:lnTo>
                    <a:pt x="10356" y="0"/>
                  </a:lnTo>
                  <a:lnTo>
                    <a:pt x="10436" y="23"/>
                  </a:lnTo>
                  <a:lnTo>
                    <a:pt x="10516" y="30"/>
                  </a:lnTo>
                  <a:lnTo>
                    <a:pt x="10597" y="0"/>
                  </a:lnTo>
                  <a:lnTo>
                    <a:pt x="10677" y="69"/>
                  </a:lnTo>
                  <a:lnTo>
                    <a:pt x="10758" y="0"/>
                  </a:lnTo>
                  <a:lnTo>
                    <a:pt x="10838" y="38"/>
                  </a:lnTo>
                  <a:lnTo>
                    <a:pt x="10919" y="61"/>
                  </a:lnTo>
                  <a:lnTo>
                    <a:pt x="10999" y="0"/>
                  </a:lnTo>
                  <a:lnTo>
                    <a:pt x="11080" y="0"/>
                  </a:lnTo>
                  <a:lnTo>
                    <a:pt x="11160" y="0"/>
                  </a:lnTo>
                  <a:lnTo>
                    <a:pt x="11241" y="0"/>
                  </a:lnTo>
                  <a:lnTo>
                    <a:pt x="11257" y="0"/>
                  </a:lnTo>
                </a:path>
              </a:pathLst>
            </a:custGeom>
            <a:noFill/>
            <a:ln cap="flat" cmpd="sng" w="9525">
              <a:solidFill>
                <a:srgbClr val="007F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7" name="Google Shape;1467;p35"/>
            <p:cNvSpPr/>
            <p:nvPr/>
          </p:nvSpPr>
          <p:spPr>
            <a:xfrm>
              <a:off x="6249101" y="5925374"/>
              <a:ext cx="1657821" cy="920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007F"/>
                </a:buClr>
                <a:buSzPts val="600"/>
                <a:buFont typeface="Open Sans"/>
                <a:buNone/>
              </a:pPr>
              <a:r>
                <a:rPr b="0" i="0" lang="en-US" sz="600" u="none" cap="none" strike="noStrike">
                  <a:solidFill>
                    <a:srgbClr val="7F007F"/>
                  </a:solidFill>
                  <a:latin typeface="Open Sans"/>
                  <a:ea typeface="Open Sans"/>
                  <a:cs typeface="Open Sans"/>
                  <a:sym typeface="Open Sans"/>
                </a:rPr>
                <a:t>Ion 472.00 (471.70 to 472.70): 181129_13.D</a:t>
              </a:r>
              <a:endParaRPr b="0" i="0" sz="1600" u="none" cap="none" strike="noStrike">
                <a:solidFill>
                  <a:schemeClr val="dk1"/>
                </a:solidFill>
                <a:latin typeface="Arial"/>
                <a:ea typeface="Arial"/>
                <a:cs typeface="Arial"/>
                <a:sym typeface="Arial"/>
              </a:endParaRPr>
            </a:p>
          </p:txBody>
        </p:sp>
        <p:sp>
          <p:nvSpPr>
            <p:cNvPr id="1468" name="Google Shape;1468;p35"/>
            <p:cNvSpPr/>
            <p:nvPr/>
          </p:nvSpPr>
          <p:spPr>
            <a:xfrm flipH="1" rot="10800000">
              <a:off x="4358149" y="5363377"/>
              <a:ext cx="3761979" cy="125323"/>
            </a:xfrm>
            <a:custGeom>
              <a:rect b="b" l="l" r="r" t="t"/>
              <a:pathLst>
                <a:path extrusionOk="0" h="393" w="11256">
                  <a:moveTo>
                    <a:pt x="0" y="25"/>
                  </a:moveTo>
                  <a:lnTo>
                    <a:pt x="57" y="86"/>
                  </a:lnTo>
                  <a:lnTo>
                    <a:pt x="138" y="0"/>
                  </a:lnTo>
                  <a:lnTo>
                    <a:pt x="218" y="32"/>
                  </a:lnTo>
                  <a:lnTo>
                    <a:pt x="299" y="0"/>
                  </a:lnTo>
                  <a:lnTo>
                    <a:pt x="379" y="19"/>
                  </a:lnTo>
                  <a:lnTo>
                    <a:pt x="460" y="40"/>
                  </a:lnTo>
                  <a:lnTo>
                    <a:pt x="540" y="17"/>
                  </a:lnTo>
                  <a:lnTo>
                    <a:pt x="620" y="27"/>
                  </a:lnTo>
                  <a:lnTo>
                    <a:pt x="701" y="0"/>
                  </a:lnTo>
                  <a:lnTo>
                    <a:pt x="781" y="0"/>
                  </a:lnTo>
                  <a:lnTo>
                    <a:pt x="862" y="0"/>
                  </a:lnTo>
                  <a:lnTo>
                    <a:pt x="942" y="69"/>
                  </a:lnTo>
                  <a:lnTo>
                    <a:pt x="1023" y="0"/>
                  </a:lnTo>
                  <a:lnTo>
                    <a:pt x="1103" y="12"/>
                  </a:lnTo>
                  <a:lnTo>
                    <a:pt x="1184" y="0"/>
                  </a:lnTo>
                  <a:lnTo>
                    <a:pt x="1264" y="0"/>
                  </a:lnTo>
                  <a:lnTo>
                    <a:pt x="1345" y="0"/>
                  </a:lnTo>
                  <a:lnTo>
                    <a:pt x="1425" y="50"/>
                  </a:lnTo>
                  <a:lnTo>
                    <a:pt x="1505" y="0"/>
                  </a:lnTo>
                  <a:lnTo>
                    <a:pt x="1586" y="0"/>
                  </a:lnTo>
                  <a:lnTo>
                    <a:pt x="1666" y="0"/>
                  </a:lnTo>
                  <a:lnTo>
                    <a:pt x="1747" y="0"/>
                  </a:lnTo>
                  <a:lnTo>
                    <a:pt x="1827" y="0"/>
                  </a:lnTo>
                  <a:lnTo>
                    <a:pt x="1908" y="36"/>
                  </a:lnTo>
                  <a:lnTo>
                    <a:pt x="1988" y="10"/>
                  </a:lnTo>
                  <a:lnTo>
                    <a:pt x="2069" y="66"/>
                  </a:lnTo>
                  <a:lnTo>
                    <a:pt x="2149" y="0"/>
                  </a:lnTo>
                  <a:lnTo>
                    <a:pt x="2230" y="0"/>
                  </a:lnTo>
                  <a:lnTo>
                    <a:pt x="2310" y="13"/>
                  </a:lnTo>
                  <a:lnTo>
                    <a:pt x="2390" y="0"/>
                  </a:lnTo>
                  <a:lnTo>
                    <a:pt x="2471" y="0"/>
                  </a:lnTo>
                  <a:lnTo>
                    <a:pt x="2551" y="0"/>
                  </a:lnTo>
                  <a:lnTo>
                    <a:pt x="2632" y="56"/>
                  </a:lnTo>
                  <a:lnTo>
                    <a:pt x="2712" y="29"/>
                  </a:lnTo>
                  <a:lnTo>
                    <a:pt x="2793" y="113"/>
                  </a:lnTo>
                  <a:lnTo>
                    <a:pt x="2873" y="0"/>
                  </a:lnTo>
                  <a:lnTo>
                    <a:pt x="2954" y="0"/>
                  </a:lnTo>
                  <a:lnTo>
                    <a:pt x="3034" y="125"/>
                  </a:lnTo>
                  <a:lnTo>
                    <a:pt x="3115" y="57"/>
                  </a:lnTo>
                  <a:lnTo>
                    <a:pt x="3195" y="54"/>
                  </a:lnTo>
                  <a:lnTo>
                    <a:pt x="3275" y="0"/>
                  </a:lnTo>
                  <a:lnTo>
                    <a:pt x="3356" y="20"/>
                  </a:lnTo>
                  <a:lnTo>
                    <a:pt x="3436" y="63"/>
                  </a:lnTo>
                  <a:lnTo>
                    <a:pt x="3517" y="17"/>
                  </a:lnTo>
                  <a:lnTo>
                    <a:pt x="3597" y="39"/>
                  </a:lnTo>
                  <a:lnTo>
                    <a:pt x="3678" y="177"/>
                  </a:lnTo>
                  <a:lnTo>
                    <a:pt x="3758" y="0"/>
                  </a:lnTo>
                  <a:lnTo>
                    <a:pt x="3839" y="0"/>
                  </a:lnTo>
                  <a:lnTo>
                    <a:pt x="3919" y="0"/>
                  </a:lnTo>
                  <a:lnTo>
                    <a:pt x="3999" y="122"/>
                  </a:lnTo>
                  <a:lnTo>
                    <a:pt x="4080" y="27"/>
                  </a:lnTo>
                  <a:lnTo>
                    <a:pt x="4160" y="393"/>
                  </a:lnTo>
                  <a:lnTo>
                    <a:pt x="4241" y="390"/>
                  </a:lnTo>
                  <a:lnTo>
                    <a:pt x="4321" y="0"/>
                  </a:lnTo>
                  <a:lnTo>
                    <a:pt x="4402" y="112"/>
                  </a:lnTo>
                  <a:lnTo>
                    <a:pt x="4482" y="158"/>
                  </a:lnTo>
                  <a:lnTo>
                    <a:pt x="4563" y="129"/>
                  </a:lnTo>
                  <a:lnTo>
                    <a:pt x="4643" y="38"/>
                  </a:lnTo>
                  <a:lnTo>
                    <a:pt x="4724" y="65"/>
                  </a:lnTo>
                  <a:lnTo>
                    <a:pt x="4804" y="0"/>
                  </a:lnTo>
                  <a:lnTo>
                    <a:pt x="4884" y="78"/>
                  </a:lnTo>
                  <a:lnTo>
                    <a:pt x="4965" y="11"/>
                  </a:lnTo>
                  <a:lnTo>
                    <a:pt x="5045" y="0"/>
                  </a:lnTo>
                  <a:lnTo>
                    <a:pt x="5126" y="186"/>
                  </a:lnTo>
                  <a:lnTo>
                    <a:pt x="5206" y="0"/>
                  </a:lnTo>
                  <a:lnTo>
                    <a:pt x="5287" y="93"/>
                  </a:lnTo>
                  <a:lnTo>
                    <a:pt x="5367" y="0"/>
                  </a:lnTo>
                  <a:lnTo>
                    <a:pt x="5448" y="0"/>
                  </a:lnTo>
                  <a:lnTo>
                    <a:pt x="5528" y="0"/>
                  </a:lnTo>
                  <a:lnTo>
                    <a:pt x="5609" y="0"/>
                  </a:lnTo>
                  <a:lnTo>
                    <a:pt x="5689" y="0"/>
                  </a:lnTo>
                  <a:lnTo>
                    <a:pt x="5769" y="0"/>
                  </a:lnTo>
                  <a:lnTo>
                    <a:pt x="5850" y="0"/>
                  </a:lnTo>
                  <a:lnTo>
                    <a:pt x="5930" y="6"/>
                  </a:lnTo>
                  <a:lnTo>
                    <a:pt x="6011" y="0"/>
                  </a:lnTo>
                  <a:lnTo>
                    <a:pt x="6091" y="63"/>
                  </a:lnTo>
                  <a:lnTo>
                    <a:pt x="6172" y="10"/>
                  </a:lnTo>
                  <a:lnTo>
                    <a:pt x="6252" y="0"/>
                  </a:lnTo>
                  <a:lnTo>
                    <a:pt x="6333" y="0"/>
                  </a:lnTo>
                  <a:lnTo>
                    <a:pt x="6413" y="26"/>
                  </a:lnTo>
                  <a:lnTo>
                    <a:pt x="6494" y="8"/>
                  </a:lnTo>
                  <a:lnTo>
                    <a:pt x="6574" y="0"/>
                  </a:lnTo>
                  <a:lnTo>
                    <a:pt x="6654" y="0"/>
                  </a:lnTo>
                  <a:lnTo>
                    <a:pt x="6735" y="97"/>
                  </a:lnTo>
                  <a:lnTo>
                    <a:pt x="6815" y="0"/>
                  </a:lnTo>
                  <a:lnTo>
                    <a:pt x="6896" y="0"/>
                  </a:lnTo>
                  <a:lnTo>
                    <a:pt x="6976" y="19"/>
                  </a:lnTo>
                  <a:lnTo>
                    <a:pt x="7057" y="0"/>
                  </a:lnTo>
                  <a:lnTo>
                    <a:pt x="7137" y="0"/>
                  </a:lnTo>
                  <a:lnTo>
                    <a:pt x="7218" y="6"/>
                  </a:lnTo>
                  <a:lnTo>
                    <a:pt x="7298" y="6"/>
                  </a:lnTo>
                  <a:lnTo>
                    <a:pt x="7379" y="14"/>
                  </a:lnTo>
                  <a:lnTo>
                    <a:pt x="7459" y="151"/>
                  </a:lnTo>
                  <a:lnTo>
                    <a:pt x="7539" y="0"/>
                  </a:lnTo>
                  <a:lnTo>
                    <a:pt x="7620" y="0"/>
                  </a:lnTo>
                  <a:lnTo>
                    <a:pt x="7700" y="13"/>
                  </a:lnTo>
                  <a:lnTo>
                    <a:pt x="7781" y="35"/>
                  </a:lnTo>
                  <a:lnTo>
                    <a:pt x="7861" y="0"/>
                  </a:lnTo>
                  <a:lnTo>
                    <a:pt x="7942" y="0"/>
                  </a:lnTo>
                  <a:lnTo>
                    <a:pt x="8022" y="0"/>
                  </a:lnTo>
                  <a:lnTo>
                    <a:pt x="8103" y="0"/>
                  </a:lnTo>
                  <a:lnTo>
                    <a:pt x="8183" y="20"/>
                  </a:lnTo>
                  <a:lnTo>
                    <a:pt x="8264" y="12"/>
                  </a:lnTo>
                  <a:lnTo>
                    <a:pt x="8344" y="22"/>
                  </a:lnTo>
                  <a:lnTo>
                    <a:pt x="8424" y="0"/>
                  </a:lnTo>
                  <a:lnTo>
                    <a:pt x="8505" y="0"/>
                  </a:lnTo>
                  <a:lnTo>
                    <a:pt x="8585" y="0"/>
                  </a:lnTo>
                  <a:lnTo>
                    <a:pt x="8666" y="0"/>
                  </a:lnTo>
                  <a:lnTo>
                    <a:pt x="8746" y="29"/>
                  </a:lnTo>
                  <a:lnTo>
                    <a:pt x="8827" y="0"/>
                  </a:lnTo>
                  <a:lnTo>
                    <a:pt x="8907" y="0"/>
                  </a:lnTo>
                  <a:lnTo>
                    <a:pt x="8988" y="41"/>
                  </a:lnTo>
                  <a:lnTo>
                    <a:pt x="9068" y="0"/>
                  </a:lnTo>
                  <a:lnTo>
                    <a:pt x="9149" y="0"/>
                  </a:lnTo>
                  <a:lnTo>
                    <a:pt x="9229" y="16"/>
                  </a:lnTo>
                  <a:lnTo>
                    <a:pt x="9309" y="0"/>
                  </a:lnTo>
                  <a:lnTo>
                    <a:pt x="9390" y="125"/>
                  </a:lnTo>
                  <a:lnTo>
                    <a:pt x="9470" y="0"/>
                  </a:lnTo>
                  <a:lnTo>
                    <a:pt x="9551" y="0"/>
                  </a:lnTo>
                  <a:lnTo>
                    <a:pt x="9631" y="0"/>
                  </a:lnTo>
                  <a:lnTo>
                    <a:pt x="9712" y="0"/>
                  </a:lnTo>
                  <a:lnTo>
                    <a:pt x="9792" y="8"/>
                  </a:lnTo>
                  <a:lnTo>
                    <a:pt x="9873" y="0"/>
                  </a:lnTo>
                  <a:lnTo>
                    <a:pt x="9953" y="7"/>
                  </a:lnTo>
                  <a:lnTo>
                    <a:pt x="10034" y="0"/>
                  </a:lnTo>
                  <a:lnTo>
                    <a:pt x="10114" y="31"/>
                  </a:lnTo>
                  <a:lnTo>
                    <a:pt x="10194" y="9"/>
                  </a:lnTo>
                  <a:lnTo>
                    <a:pt x="10275" y="0"/>
                  </a:lnTo>
                  <a:lnTo>
                    <a:pt x="10355" y="0"/>
                  </a:lnTo>
                  <a:lnTo>
                    <a:pt x="10436" y="0"/>
                  </a:lnTo>
                  <a:lnTo>
                    <a:pt x="10516" y="0"/>
                  </a:lnTo>
                  <a:lnTo>
                    <a:pt x="10597" y="10"/>
                  </a:lnTo>
                  <a:lnTo>
                    <a:pt x="10677" y="0"/>
                  </a:lnTo>
                  <a:lnTo>
                    <a:pt x="10758" y="0"/>
                  </a:lnTo>
                  <a:lnTo>
                    <a:pt x="10838" y="0"/>
                  </a:lnTo>
                  <a:lnTo>
                    <a:pt x="10919" y="18"/>
                  </a:lnTo>
                  <a:lnTo>
                    <a:pt x="10999" y="0"/>
                  </a:lnTo>
                  <a:lnTo>
                    <a:pt x="11079" y="22"/>
                  </a:lnTo>
                  <a:lnTo>
                    <a:pt x="11160" y="0"/>
                  </a:lnTo>
                  <a:lnTo>
                    <a:pt x="11240" y="0"/>
                  </a:lnTo>
                  <a:lnTo>
                    <a:pt x="11256" y="5"/>
                  </a:lnTo>
                </a:path>
              </a:pathLst>
            </a:custGeom>
            <a:noFill/>
            <a:ln cap="flat" cmpd="sng" w="9525">
              <a:solidFill>
                <a:srgbClr val="7F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69" name="Google Shape;1469;p35"/>
          <p:cNvGrpSpPr/>
          <p:nvPr/>
        </p:nvGrpSpPr>
        <p:grpSpPr>
          <a:xfrm>
            <a:off x="7502856" y="2573669"/>
            <a:ext cx="2711436" cy="2356951"/>
            <a:chOff x="6276975" y="2573669"/>
            <a:chExt cx="2711436" cy="2356951"/>
          </a:xfrm>
        </p:grpSpPr>
        <p:sp>
          <p:nvSpPr>
            <p:cNvPr id="1470" name="Google Shape;1470;p35"/>
            <p:cNvSpPr/>
            <p:nvPr/>
          </p:nvSpPr>
          <p:spPr>
            <a:xfrm>
              <a:off x="6276975" y="2573669"/>
              <a:ext cx="2711436" cy="23569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600">
                <a:solidFill>
                  <a:schemeClr val="dk1"/>
                </a:solidFill>
                <a:latin typeface="Arial"/>
                <a:ea typeface="Arial"/>
                <a:cs typeface="Arial"/>
                <a:sym typeface="Arial"/>
              </a:endParaRPr>
            </a:p>
          </p:txBody>
        </p:sp>
        <p:grpSp>
          <p:nvGrpSpPr>
            <p:cNvPr id="1471" name="Google Shape;1471;p35"/>
            <p:cNvGrpSpPr/>
            <p:nvPr/>
          </p:nvGrpSpPr>
          <p:grpSpPr>
            <a:xfrm>
              <a:off x="6288288" y="2649091"/>
              <a:ext cx="2637899" cy="1061571"/>
              <a:chOff x="4273" y="912"/>
              <a:chExt cx="1399" cy="563"/>
            </a:xfrm>
          </p:grpSpPr>
          <p:cxnSp>
            <p:nvCxnSpPr>
              <p:cNvPr id="1472" name="Google Shape;1472;p35"/>
              <p:cNvCxnSpPr/>
              <p:nvPr/>
            </p:nvCxnSpPr>
            <p:spPr>
              <a:xfrm>
                <a:off x="4474" y="1419"/>
                <a:ext cx="1198" cy="0"/>
              </a:xfrm>
              <a:prstGeom prst="straightConnector1">
                <a:avLst/>
              </a:prstGeom>
              <a:noFill/>
              <a:ln cap="flat" cmpd="sng" w="9525">
                <a:solidFill>
                  <a:srgbClr val="000000"/>
                </a:solidFill>
                <a:prstDash val="solid"/>
                <a:round/>
                <a:headEnd len="med" w="med" type="none"/>
                <a:tailEnd len="med" w="med" type="none"/>
              </a:ln>
            </p:spPr>
          </p:cxnSp>
          <p:cxnSp>
            <p:nvCxnSpPr>
              <p:cNvPr id="1473" name="Google Shape;1473;p35"/>
              <p:cNvCxnSpPr/>
              <p:nvPr/>
            </p:nvCxnSpPr>
            <p:spPr>
              <a:xfrm rot="10800000">
                <a:off x="449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4" name="Google Shape;1474;p35"/>
              <p:cNvCxnSpPr/>
              <p:nvPr/>
            </p:nvCxnSpPr>
            <p:spPr>
              <a:xfrm rot="10800000">
                <a:off x="451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5" name="Google Shape;1475;p35"/>
              <p:cNvCxnSpPr/>
              <p:nvPr/>
            </p:nvCxnSpPr>
            <p:spPr>
              <a:xfrm rot="10800000">
                <a:off x="454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6" name="Google Shape;1476;p35"/>
              <p:cNvCxnSpPr/>
              <p:nvPr/>
            </p:nvCxnSpPr>
            <p:spPr>
              <a:xfrm rot="10800000">
                <a:off x="456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7" name="Google Shape;1477;p35"/>
              <p:cNvCxnSpPr/>
              <p:nvPr/>
            </p:nvCxnSpPr>
            <p:spPr>
              <a:xfrm rot="10800000">
                <a:off x="458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8" name="Google Shape;1478;p35"/>
              <p:cNvCxnSpPr/>
              <p:nvPr/>
            </p:nvCxnSpPr>
            <p:spPr>
              <a:xfrm rot="10800000">
                <a:off x="461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79" name="Google Shape;1479;p35"/>
              <p:cNvCxnSpPr/>
              <p:nvPr/>
            </p:nvCxnSpPr>
            <p:spPr>
              <a:xfrm rot="10800000">
                <a:off x="463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0" name="Google Shape;1480;p35"/>
              <p:cNvCxnSpPr/>
              <p:nvPr/>
            </p:nvCxnSpPr>
            <p:spPr>
              <a:xfrm rot="10800000">
                <a:off x="466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1" name="Google Shape;1481;p35"/>
              <p:cNvCxnSpPr/>
              <p:nvPr/>
            </p:nvCxnSpPr>
            <p:spPr>
              <a:xfrm rot="10800000">
                <a:off x="468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2" name="Google Shape;1482;p35"/>
              <p:cNvCxnSpPr/>
              <p:nvPr/>
            </p:nvCxnSpPr>
            <p:spPr>
              <a:xfrm rot="10800000">
                <a:off x="470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3" name="Google Shape;1483;p35"/>
              <p:cNvCxnSpPr/>
              <p:nvPr/>
            </p:nvCxnSpPr>
            <p:spPr>
              <a:xfrm rot="10800000">
                <a:off x="473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4" name="Google Shape;1484;p35"/>
              <p:cNvCxnSpPr/>
              <p:nvPr/>
            </p:nvCxnSpPr>
            <p:spPr>
              <a:xfrm rot="10800000">
                <a:off x="475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5" name="Google Shape;1485;p35"/>
              <p:cNvCxnSpPr/>
              <p:nvPr/>
            </p:nvCxnSpPr>
            <p:spPr>
              <a:xfrm rot="10800000">
                <a:off x="478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6" name="Google Shape;1486;p35"/>
              <p:cNvCxnSpPr/>
              <p:nvPr/>
            </p:nvCxnSpPr>
            <p:spPr>
              <a:xfrm rot="10800000">
                <a:off x="480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7" name="Google Shape;1487;p35"/>
              <p:cNvCxnSpPr/>
              <p:nvPr/>
            </p:nvCxnSpPr>
            <p:spPr>
              <a:xfrm rot="10800000">
                <a:off x="4827"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8" name="Google Shape;1488;p35"/>
              <p:cNvCxnSpPr/>
              <p:nvPr/>
            </p:nvCxnSpPr>
            <p:spPr>
              <a:xfrm rot="10800000">
                <a:off x="4851"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89" name="Google Shape;1489;p35"/>
              <p:cNvCxnSpPr/>
              <p:nvPr/>
            </p:nvCxnSpPr>
            <p:spPr>
              <a:xfrm rot="10800000">
                <a:off x="4875"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0" name="Google Shape;1490;p35"/>
              <p:cNvCxnSpPr/>
              <p:nvPr/>
            </p:nvCxnSpPr>
            <p:spPr>
              <a:xfrm rot="10800000">
                <a:off x="4899"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1" name="Google Shape;1491;p35"/>
              <p:cNvCxnSpPr/>
              <p:nvPr/>
            </p:nvCxnSpPr>
            <p:spPr>
              <a:xfrm rot="10800000">
                <a:off x="4923"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2" name="Google Shape;1492;p35"/>
              <p:cNvCxnSpPr/>
              <p:nvPr/>
            </p:nvCxnSpPr>
            <p:spPr>
              <a:xfrm rot="10800000">
                <a:off x="4947"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3" name="Google Shape;1493;p35"/>
              <p:cNvCxnSpPr/>
              <p:nvPr/>
            </p:nvCxnSpPr>
            <p:spPr>
              <a:xfrm rot="10800000">
                <a:off x="4971"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4" name="Google Shape;1494;p35"/>
              <p:cNvCxnSpPr/>
              <p:nvPr/>
            </p:nvCxnSpPr>
            <p:spPr>
              <a:xfrm rot="10800000">
                <a:off x="4995"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5" name="Google Shape;1495;p35"/>
              <p:cNvCxnSpPr/>
              <p:nvPr/>
            </p:nvCxnSpPr>
            <p:spPr>
              <a:xfrm rot="10800000">
                <a:off x="5019"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6" name="Google Shape;1496;p35"/>
              <p:cNvCxnSpPr/>
              <p:nvPr/>
            </p:nvCxnSpPr>
            <p:spPr>
              <a:xfrm rot="10800000">
                <a:off x="5043"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7" name="Google Shape;1497;p35"/>
              <p:cNvCxnSpPr/>
              <p:nvPr/>
            </p:nvCxnSpPr>
            <p:spPr>
              <a:xfrm rot="10800000">
                <a:off x="5067"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8" name="Google Shape;1498;p35"/>
              <p:cNvCxnSpPr/>
              <p:nvPr/>
            </p:nvCxnSpPr>
            <p:spPr>
              <a:xfrm rot="10800000">
                <a:off x="5091"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499" name="Google Shape;1499;p35"/>
              <p:cNvCxnSpPr/>
              <p:nvPr/>
            </p:nvCxnSpPr>
            <p:spPr>
              <a:xfrm rot="10800000">
                <a:off x="5115"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0" name="Google Shape;1500;p35"/>
              <p:cNvCxnSpPr/>
              <p:nvPr/>
            </p:nvCxnSpPr>
            <p:spPr>
              <a:xfrm rot="10800000">
                <a:off x="5139"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1" name="Google Shape;1501;p35"/>
              <p:cNvCxnSpPr/>
              <p:nvPr/>
            </p:nvCxnSpPr>
            <p:spPr>
              <a:xfrm rot="10800000">
                <a:off x="5163"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2" name="Google Shape;1502;p35"/>
              <p:cNvCxnSpPr/>
              <p:nvPr/>
            </p:nvCxnSpPr>
            <p:spPr>
              <a:xfrm rot="10800000">
                <a:off x="5187"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3" name="Google Shape;1503;p35"/>
              <p:cNvCxnSpPr/>
              <p:nvPr/>
            </p:nvCxnSpPr>
            <p:spPr>
              <a:xfrm rot="10800000">
                <a:off x="5211"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4" name="Google Shape;1504;p35"/>
              <p:cNvCxnSpPr/>
              <p:nvPr/>
            </p:nvCxnSpPr>
            <p:spPr>
              <a:xfrm rot="10800000">
                <a:off x="5235"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5" name="Google Shape;1505;p35"/>
              <p:cNvCxnSpPr/>
              <p:nvPr/>
            </p:nvCxnSpPr>
            <p:spPr>
              <a:xfrm rot="10800000">
                <a:off x="525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6" name="Google Shape;1506;p35"/>
              <p:cNvCxnSpPr/>
              <p:nvPr/>
            </p:nvCxnSpPr>
            <p:spPr>
              <a:xfrm rot="10800000">
                <a:off x="528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7" name="Google Shape;1507;p35"/>
              <p:cNvCxnSpPr/>
              <p:nvPr/>
            </p:nvCxnSpPr>
            <p:spPr>
              <a:xfrm rot="10800000">
                <a:off x="530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8" name="Google Shape;1508;p35"/>
              <p:cNvCxnSpPr/>
              <p:nvPr/>
            </p:nvCxnSpPr>
            <p:spPr>
              <a:xfrm rot="10800000">
                <a:off x="533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09" name="Google Shape;1509;p35"/>
              <p:cNvCxnSpPr/>
              <p:nvPr/>
            </p:nvCxnSpPr>
            <p:spPr>
              <a:xfrm rot="10800000">
                <a:off x="535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0" name="Google Shape;1510;p35"/>
              <p:cNvCxnSpPr/>
              <p:nvPr/>
            </p:nvCxnSpPr>
            <p:spPr>
              <a:xfrm rot="10800000">
                <a:off x="537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1" name="Google Shape;1511;p35"/>
              <p:cNvCxnSpPr/>
              <p:nvPr/>
            </p:nvCxnSpPr>
            <p:spPr>
              <a:xfrm rot="10800000">
                <a:off x="540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2" name="Google Shape;1512;p35"/>
              <p:cNvCxnSpPr/>
              <p:nvPr/>
            </p:nvCxnSpPr>
            <p:spPr>
              <a:xfrm rot="10800000">
                <a:off x="542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3" name="Google Shape;1513;p35"/>
              <p:cNvCxnSpPr/>
              <p:nvPr/>
            </p:nvCxnSpPr>
            <p:spPr>
              <a:xfrm rot="10800000">
                <a:off x="545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4" name="Google Shape;1514;p35"/>
              <p:cNvCxnSpPr/>
              <p:nvPr/>
            </p:nvCxnSpPr>
            <p:spPr>
              <a:xfrm rot="10800000">
                <a:off x="547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5" name="Google Shape;1515;p35"/>
              <p:cNvCxnSpPr/>
              <p:nvPr/>
            </p:nvCxnSpPr>
            <p:spPr>
              <a:xfrm rot="10800000">
                <a:off x="549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6" name="Google Shape;1516;p35"/>
              <p:cNvCxnSpPr/>
              <p:nvPr/>
            </p:nvCxnSpPr>
            <p:spPr>
              <a:xfrm rot="10800000">
                <a:off x="552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7" name="Google Shape;1517;p35"/>
              <p:cNvCxnSpPr/>
              <p:nvPr/>
            </p:nvCxnSpPr>
            <p:spPr>
              <a:xfrm rot="10800000">
                <a:off x="5546"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8" name="Google Shape;1518;p35"/>
              <p:cNvCxnSpPr/>
              <p:nvPr/>
            </p:nvCxnSpPr>
            <p:spPr>
              <a:xfrm rot="10800000">
                <a:off x="5570"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19" name="Google Shape;1519;p35"/>
              <p:cNvCxnSpPr/>
              <p:nvPr/>
            </p:nvCxnSpPr>
            <p:spPr>
              <a:xfrm rot="10800000">
                <a:off x="5594"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20" name="Google Shape;1520;p35"/>
              <p:cNvCxnSpPr/>
              <p:nvPr/>
            </p:nvCxnSpPr>
            <p:spPr>
              <a:xfrm rot="10800000">
                <a:off x="5618"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21" name="Google Shape;1521;p35"/>
              <p:cNvCxnSpPr/>
              <p:nvPr/>
            </p:nvCxnSpPr>
            <p:spPr>
              <a:xfrm rot="10800000">
                <a:off x="5642" y="1419"/>
                <a:ext cx="0" cy="6"/>
              </a:xfrm>
              <a:prstGeom prst="straightConnector1">
                <a:avLst/>
              </a:prstGeom>
              <a:noFill/>
              <a:ln cap="flat" cmpd="sng" w="9525">
                <a:solidFill>
                  <a:srgbClr val="000000"/>
                </a:solidFill>
                <a:prstDash val="solid"/>
                <a:round/>
                <a:headEnd len="med" w="med" type="none"/>
                <a:tailEnd len="med" w="med" type="none"/>
              </a:ln>
            </p:spPr>
          </p:cxnSp>
          <p:cxnSp>
            <p:nvCxnSpPr>
              <p:cNvPr id="1522" name="Google Shape;1522;p35"/>
              <p:cNvCxnSpPr/>
              <p:nvPr/>
            </p:nvCxnSpPr>
            <p:spPr>
              <a:xfrm rot="10800000">
                <a:off x="5665" y="1419"/>
                <a:ext cx="0" cy="6"/>
              </a:xfrm>
              <a:prstGeom prst="straightConnector1">
                <a:avLst/>
              </a:prstGeom>
              <a:noFill/>
              <a:ln cap="flat" cmpd="sng" w="9525">
                <a:solidFill>
                  <a:srgbClr val="000000"/>
                </a:solidFill>
                <a:prstDash val="solid"/>
                <a:round/>
                <a:headEnd len="med" w="med" type="none"/>
                <a:tailEnd len="med" w="med" type="none"/>
              </a:ln>
            </p:spPr>
          </p:cxnSp>
          <p:sp>
            <p:nvSpPr>
              <p:cNvPr id="1523" name="Google Shape;1523;p35"/>
              <p:cNvSpPr/>
              <p:nvPr/>
            </p:nvSpPr>
            <p:spPr>
              <a:xfrm>
                <a:off x="4536" y="1432"/>
                <a:ext cx="4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a:t>
                </a:r>
                <a:endParaRPr b="0" i="0" sz="600" u="none" cap="none" strike="noStrike">
                  <a:solidFill>
                    <a:schemeClr val="dk1"/>
                  </a:solidFill>
                  <a:latin typeface="Arial"/>
                  <a:ea typeface="Arial"/>
                  <a:cs typeface="Arial"/>
                  <a:sym typeface="Arial"/>
                </a:endParaRPr>
              </a:p>
            </p:txBody>
          </p:sp>
          <p:sp>
            <p:nvSpPr>
              <p:cNvPr id="1524" name="Google Shape;1524;p35"/>
              <p:cNvSpPr/>
              <p:nvPr/>
            </p:nvSpPr>
            <p:spPr>
              <a:xfrm>
                <a:off x="4646"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100</a:t>
                </a:r>
                <a:endParaRPr b="0" i="0" sz="600" u="none" cap="none" strike="noStrike">
                  <a:solidFill>
                    <a:schemeClr val="dk1"/>
                  </a:solidFill>
                  <a:latin typeface="Arial"/>
                  <a:ea typeface="Arial"/>
                  <a:cs typeface="Arial"/>
                  <a:sym typeface="Arial"/>
                </a:endParaRPr>
              </a:p>
            </p:txBody>
          </p:sp>
          <p:sp>
            <p:nvSpPr>
              <p:cNvPr id="1525" name="Google Shape;1525;p35"/>
              <p:cNvSpPr/>
              <p:nvPr/>
            </p:nvSpPr>
            <p:spPr>
              <a:xfrm>
                <a:off x="4766"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150</a:t>
                </a:r>
                <a:endParaRPr b="0" i="0" sz="600" u="none" cap="none" strike="noStrike">
                  <a:solidFill>
                    <a:schemeClr val="dk1"/>
                  </a:solidFill>
                  <a:latin typeface="Arial"/>
                  <a:ea typeface="Arial"/>
                  <a:cs typeface="Arial"/>
                  <a:sym typeface="Arial"/>
                </a:endParaRPr>
              </a:p>
            </p:txBody>
          </p:sp>
          <p:sp>
            <p:nvSpPr>
              <p:cNvPr id="1526" name="Google Shape;1526;p35"/>
              <p:cNvSpPr/>
              <p:nvPr/>
            </p:nvSpPr>
            <p:spPr>
              <a:xfrm>
                <a:off x="4885"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200</a:t>
                </a:r>
                <a:endParaRPr b="0" i="0" sz="600" u="none" cap="none" strike="noStrike">
                  <a:solidFill>
                    <a:schemeClr val="dk1"/>
                  </a:solidFill>
                  <a:latin typeface="Arial"/>
                  <a:ea typeface="Arial"/>
                  <a:cs typeface="Arial"/>
                  <a:sym typeface="Arial"/>
                </a:endParaRPr>
              </a:p>
            </p:txBody>
          </p:sp>
          <p:sp>
            <p:nvSpPr>
              <p:cNvPr id="1527" name="Google Shape;1527;p35"/>
              <p:cNvSpPr/>
              <p:nvPr/>
            </p:nvSpPr>
            <p:spPr>
              <a:xfrm>
                <a:off x="5005"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250</a:t>
                </a:r>
                <a:endParaRPr b="0" i="0" sz="600" u="none" cap="none" strike="noStrike">
                  <a:solidFill>
                    <a:schemeClr val="dk1"/>
                  </a:solidFill>
                  <a:latin typeface="Arial"/>
                  <a:ea typeface="Arial"/>
                  <a:cs typeface="Arial"/>
                  <a:sym typeface="Arial"/>
                </a:endParaRPr>
              </a:p>
            </p:txBody>
          </p:sp>
          <p:sp>
            <p:nvSpPr>
              <p:cNvPr id="1528" name="Google Shape;1528;p35"/>
              <p:cNvSpPr/>
              <p:nvPr/>
            </p:nvSpPr>
            <p:spPr>
              <a:xfrm>
                <a:off x="5125"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300</a:t>
                </a:r>
                <a:endParaRPr b="0" i="0" sz="600" u="none" cap="none" strike="noStrike">
                  <a:solidFill>
                    <a:schemeClr val="dk1"/>
                  </a:solidFill>
                  <a:latin typeface="Arial"/>
                  <a:ea typeface="Arial"/>
                  <a:cs typeface="Arial"/>
                  <a:sym typeface="Arial"/>
                </a:endParaRPr>
              </a:p>
            </p:txBody>
          </p:sp>
          <p:sp>
            <p:nvSpPr>
              <p:cNvPr id="1529" name="Google Shape;1529;p35"/>
              <p:cNvSpPr/>
              <p:nvPr/>
            </p:nvSpPr>
            <p:spPr>
              <a:xfrm>
                <a:off x="5244"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350</a:t>
                </a:r>
                <a:endParaRPr b="0" i="0" sz="600" u="none" cap="none" strike="noStrike">
                  <a:solidFill>
                    <a:schemeClr val="dk1"/>
                  </a:solidFill>
                  <a:latin typeface="Arial"/>
                  <a:ea typeface="Arial"/>
                  <a:cs typeface="Arial"/>
                  <a:sym typeface="Arial"/>
                </a:endParaRPr>
              </a:p>
            </p:txBody>
          </p:sp>
          <p:sp>
            <p:nvSpPr>
              <p:cNvPr id="1530" name="Google Shape;1530;p35"/>
              <p:cNvSpPr/>
              <p:nvPr/>
            </p:nvSpPr>
            <p:spPr>
              <a:xfrm>
                <a:off x="5364"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400</a:t>
                </a:r>
                <a:endParaRPr b="0" i="0" sz="600" u="none" cap="none" strike="noStrike">
                  <a:solidFill>
                    <a:schemeClr val="dk1"/>
                  </a:solidFill>
                  <a:latin typeface="Arial"/>
                  <a:ea typeface="Arial"/>
                  <a:cs typeface="Arial"/>
                  <a:sym typeface="Arial"/>
                </a:endParaRPr>
              </a:p>
            </p:txBody>
          </p:sp>
          <p:sp>
            <p:nvSpPr>
              <p:cNvPr id="1531" name="Google Shape;1531;p35"/>
              <p:cNvSpPr/>
              <p:nvPr/>
            </p:nvSpPr>
            <p:spPr>
              <a:xfrm>
                <a:off x="5484"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450</a:t>
                </a:r>
                <a:endParaRPr b="0" i="0" sz="600" u="none" cap="none" strike="noStrike">
                  <a:solidFill>
                    <a:schemeClr val="dk1"/>
                  </a:solidFill>
                  <a:latin typeface="Arial"/>
                  <a:ea typeface="Arial"/>
                  <a:cs typeface="Arial"/>
                  <a:sym typeface="Arial"/>
                </a:endParaRPr>
              </a:p>
            </p:txBody>
          </p:sp>
          <p:sp>
            <p:nvSpPr>
              <p:cNvPr id="1532" name="Google Shape;1532;p35"/>
              <p:cNvSpPr/>
              <p:nvPr/>
            </p:nvSpPr>
            <p:spPr>
              <a:xfrm>
                <a:off x="5604" y="143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500</a:t>
                </a:r>
                <a:endParaRPr b="0" i="0" sz="600" u="none" cap="none" strike="noStrike">
                  <a:solidFill>
                    <a:schemeClr val="dk1"/>
                  </a:solidFill>
                  <a:latin typeface="Arial"/>
                  <a:ea typeface="Arial"/>
                  <a:cs typeface="Arial"/>
                  <a:sym typeface="Arial"/>
                </a:endParaRPr>
              </a:p>
            </p:txBody>
          </p:sp>
          <p:cxnSp>
            <p:nvCxnSpPr>
              <p:cNvPr id="1533" name="Google Shape;1533;p35"/>
              <p:cNvCxnSpPr/>
              <p:nvPr/>
            </p:nvCxnSpPr>
            <p:spPr>
              <a:xfrm rot="10800000">
                <a:off x="4564"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4" name="Google Shape;1534;p35"/>
              <p:cNvCxnSpPr/>
              <p:nvPr/>
            </p:nvCxnSpPr>
            <p:spPr>
              <a:xfrm rot="10800000">
                <a:off x="4684"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5" name="Google Shape;1535;p35"/>
              <p:cNvCxnSpPr/>
              <p:nvPr/>
            </p:nvCxnSpPr>
            <p:spPr>
              <a:xfrm rot="10800000">
                <a:off x="4804"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6" name="Google Shape;1536;p35"/>
              <p:cNvCxnSpPr/>
              <p:nvPr/>
            </p:nvCxnSpPr>
            <p:spPr>
              <a:xfrm rot="10800000">
                <a:off x="4923"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7" name="Google Shape;1537;p35"/>
              <p:cNvCxnSpPr/>
              <p:nvPr/>
            </p:nvCxnSpPr>
            <p:spPr>
              <a:xfrm rot="10800000">
                <a:off x="5043"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8" name="Google Shape;1538;p35"/>
              <p:cNvCxnSpPr/>
              <p:nvPr/>
            </p:nvCxnSpPr>
            <p:spPr>
              <a:xfrm rot="10800000">
                <a:off x="5163"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39" name="Google Shape;1539;p35"/>
              <p:cNvCxnSpPr/>
              <p:nvPr/>
            </p:nvCxnSpPr>
            <p:spPr>
              <a:xfrm rot="10800000">
                <a:off x="5282"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40" name="Google Shape;1540;p35"/>
              <p:cNvCxnSpPr/>
              <p:nvPr/>
            </p:nvCxnSpPr>
            <p:spPr>
              <a:xfrm rot="10800000">
                <a:off x="5402"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41" name="Google Shape;1541;p35"/>
              <p:cNvCxnSpPr/>
              <p:nvPr/>
            </p:nvCxnSpPr>
            <p:spPr>
              <a:xfrm rot="10800000">
                <a:off x="5522"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42" name="Google Shape;1542;p35"/>
              <p:cNvCxnSpPr/>
              <p:nvPr/>
            </p:nvCxnSpPr>
            <p:spPr>
              <a:xfrm rot="10800000">
                <a:off x="5642" y="1419"/>
                <a:ext cx="0" cy="13"/>
              </a:xfrm>
              <a:prstGeom prst="straightConnector1">
                <a:avLst/>
              </a:prstGeom>
              <a:noFill/>
              <a:ln cap="flat" cmpd="sng" w="9525">
                <a:solidFill>
                  <a:srgbClr val="000000"/>
                </a:solidFill>
                <a:prstDash val="solid"/>
                <a:round/>
                <a:headEnd len="med" w="med" type="none"/>
                <a:tailEnd len="med" w="med" type="none"/>
              </a:ln>
            </p:spPr>
          </p:cxnSp>
          <p:cxnSp>
            <p:nvCxnSpPr>
              <p:cNvPr id="1543" name="Google Shape;1543;p35"/>
              <p:cNvCxnSpPr/>
              <p:nvPr/>
            </p:nvCxnSpPr>
            <p:spPr>
              <a:xfrm rot="10800000">
                <a:off x="4474" y="976"/>
                <a:ext cx="0" cy="443"/>
              </a:xfrm>
              <a:prstGeom prst="straightConnector1">
                <a:avLst/>
              </a:prstGeom>
              <a:noFill/>
              <a:ln cap="flat" cmpd="sng" w="9525">
                <a:solidFill>
                  <a:srgbClr val="000000"/>
                </a:solidFill>
                <a:prstDash val="solid"/>
                <a:round/>
                <a:headEnd len="med" w="med" type="none"/>
                <a:tailEnd len="med" w="med" type="none"/>
              </a:ln>
            </p:spPr>
          </p:cxnSp>
          <p:cxnSp>
            <p:nvCxnSpPr>
              <p:cNvPr id="1544" name="Google Shape;1544;p35"/>
              <p:cNvCxnSpPr/>
              <p:nvPr/>
            </p:nvCxnSpPr>
            <p:spPr>
              <a:xfrm>
                <a:off x="4472" y="1419"/>
                <a:ext cx="2" cy="0"/>
              </a:xfrm>
              <a:prstGeom prst="straightConnector1">
                <a:avLst/>
              </a:prstGeom>
              <a:noFill/>
              <a:ln cap="flat" cmpd="sng" w="9525">
                <a:solidFill>
                  <a:srgbClr val="000000"/>
                </a:solidFill>
                <a:prstDash val="solid"/>
                <a:round/>
                <a:headEnd len="med" w="med" type="none"/>
                <a:tailEnd len="med" w="med" type="none"/>
              </a:ln>
            </p:spPr>
          </p:cxnSp>
          <p:cxnSp>
            <p:nvCxnSpPr>
              <p:cNvPr id="1545" name="Google Shape;1545;p35"/>
              <p:cNvCxnSpPr/>
              <p:nvPr/>
            </p:nvCxnSpPr>
            <p:spPr>
              <a:xfrm>
                <a:off x="4472" y="1410"/>
                <a:ext cx="2" cy="0"/>
              </a:xfrm>
              <a:prstGeom prst="straightConnector1">
                <a:avLst/>
              </a:prstGeom>
              <a:noFill/>
              <a:ln cap="flat" cmpd="sng" w="9525">
                <a:solidFill>
                  <a:srgbClr val="000000"/>
                </a:solidFill>
                <a:prstDash val="solid"/>
                <a:round/>
                <a:headEnd len="med" w="med" type="none"/>
                <a:tailEnd len="med" w="med" type="none"/>
              </a:ln>
            </p:spPr>
          </p:cxnSp>
          <p:cxnSp>
            <p:nvCxnSpPr>
              <p:cNvPr id="1546" name="Google Shape;1546;p35"/>
              <p:cNvCxnSpPr/>
              <p:nvPr/>
            </p:nvCxnSpPr>
            <p:spPr>
              <a:xfrm>
                <a:off x="4472" y="1401"/>
                <a:ext cx="2" cy="0"/>
              </a:xfrm>
              <a:prstGeom prst="straightConnector1">
                <a:avLst/>
              </a:prstGeom>
              <a:noFill/>
              <a:ln cap="flat" cmpd="sng" w="9525">
                <a:solidFill>
                  <a:srgbClr val="000000"/>
                </a:solidFill>
                <a:prstDash val="solid"/>
                <a:round/>
                <a:headEnd len="med" w="med" type="none"/>
                <a:tailEnd len="med" w="med" type="none"/>
              </a:ln>
            </p:spPr>
          </p:cxnSp>
          <p:cxnSp>
            <p:nvCxnSpPr>
              <p:cNvPr id="1547" name="Google Shape;1547;p35"/>
              <p:cNvCxnSpPr/>
              <p:nvPr/>
            </p:nvCxnSpPr>
            <p:spPr>
              <a:xfrm>
                <a:off x="4472" y="1392"/>
                <a:ext cx="2" cy="0"/>
              </a:xfrm>
              <a:prstGeom prst="straightConnector1">
                <a:avLst/>
              </a:prstGeom>
              <a:noFill/>
              <a:ln cap="flat" cmpd="sng" w="9525">
                <a:solidFill>
                  <a:srgbClr val="000000"/>
                </a:solidFill>
                <a:prstDash val="solid"/>
                <a:round/>
                <a:headEnd len="med" w="med" type="none"/>
                <a:tailEnd len="med" w="med" type="none"/>
              </a:ln>
            </p:spPr>
          </p:cxnSp>
          <p:cxnSp>
            <p:nvCxnSpPr>
              <p:cNvPr id="1548" name="Google Shape;1548;p35"/>
              <p:cNvCxnSpPr/>
              <p:nvPr/>
            </p:nvCxnSpPr>
            <p:spPr>
              <a:xfrm>
                <a:off x="4472" y="1383"/>
                <a:ext cx="2" cy="0"/>
              </a:xfrm>
              <a:prstGeom prst="straightConnector1">
                <a:avLst/>
              </a:prstGeom>
              <a:noFill/>
              <a:ln cap="flat" cmpd="sng" w="9525">
                <a:solidFill>
                  <a:srgbClr val="000000"/>
                </a:solidFill>
                <a:prstDash val="solid"/>
                <a:round/>
                <a:headEnd len="med" w="med" type="none"/>
                <a:tailEnd len="med" w="med" type="none"/>
              </a:ln>
            </p:spPr>
          </p:cxnSp>
          <p:cxnSp>
            <p:nvCxnSpPr>
              <p:cNvPr id="1549" name="Google Shape;1549;p35"/>
              <p:cNvCxnSpPr/>
              <p:nvPr/>
            </p:nvCxnSpPr>
            <p:spPr>
              <a:xfrm>
                <a:off x="4472" y="1374"/>
                <a:ext cx="2" cy="0"/>
              </a:xfrm>
              <a:prstGeom prst="straightConnector1">
                <a:avLst/>
              </a:prstGeom>
              <a:noFill/>
              <a:ln cap="flat" cmpd="sng" w="9525">
                <a:solidFill>
                  <a:srgbClr val="000000"/>
                </a:solidFill>
                <a:prstDash val="solid"/>
                <a:round/>
                <a:headEnd len="med" w="med" type="none"/>
                <a:tailEnd len="med" w="med" type="none"/>
              </a:ln>
            </p:spPr>
          </p:cxnSp>
          <p:cxnSp>
            <p:nvCxnSpPr>
              <p:cNvPr id="1550" name="Google Shape;1550;p35"/>
              <p:cNvCxnSpPr/>
              <p:nvPr/>
            </p:nvCxnSpPr>
            <p:spPr>
              <a:xfrm>
                <a:off x="4472" y="1366"/>
                <a:ext cx="2" cy="0"/>
              </a:xfrm>
              <a:prstGeom prst="straightConnector1">
                <a:avLst/>
              </a:prstGeom>
              <a:noFill/>
              <a:ln cap="flat" cmpd="sng" w="9525">
                <a:solidFill>
                  <a:srgbClr val="000000"/>
                </a:solidFill>
                <a:prstDash val="solid"/>
                <a:round/>
                <a:headEnd len="med" w="med" type="none"/>
                <a:tailEnd len="med" w="med" type="none"/>
              </a:ln>
            </p:spPr>
          </p:cxnSp>
          <p:cxnSp>
            <p:nvCxnSpPr>
              <p:cNvPr id="1551" name="Google Shape;1551;p35"/>
              <p:cNvCxnSpPr/>
              <p:nvPr/>
            </p:nvCxnSpPr>
            <p:spPr>
              <a:xfrm>
                <a:off x="4472" y="1357"/>
                <a:ext cx="2" cy="0"/>
              </a:xfrm>
              <a:prstGeom prst="straightConnector1">
                <a:avLst/>
              </a:prstGeom>
              <a:noFill/>
              <a:ln cap="flat" cmpd="sng" w="9525">
                <a:solidFill>
                  <a:srgbClr val="000000"/>
                </a:solidFill>
                <a:prstDash val="solid"/>
                <a:round/>
                <a:headEnd len="med" w="med" type="none"/>
                <a:tailEnd len="med" w="med" type="none"/>
              </a:ln>
            </p:spPr>
          </p:cxnSp>
          <p:cxnSp>
            <p:nvCxnSpPr>
              <p:cNvPr id="1552" name="Google Shape;1552;p35"/>
              <p:cNvCxnSpPr/>
              <p:nvPr/>
            </p:nvCxnSpPr>
            <p:spPr>
              <a:xfrm>
                <a:off x="4472" y="1348"/>
                <a:ext cx="2" cy="0"/>
              </a:xfrm>
              <a:prstGeom prst="straightConnector1">
                <a:avLst/>
              </a:prstGeom>
              <a:noFill/>
              <a:ln cap="flat" cmpd="sng" w="9525">
                <a:solidFill>
                  <a:srgbClr val="000000"/>
                </a:solidFill>
                <a:prstDash val="solid"/>
                <a:round/>
                <a:headEnd len="med" w="med" type="none"/>
                <a:tailEnd len="med" w="med" type="none"/>
              </a:ln>
            </p:spPr>
          </p:cxnSp>
          <p:cxnSp>
            <p:nvCxnSpPr>
              <p:cNvPr id="1553" name="Google Shape;1553;p35"/>
              <p:cNvCxnSpPr/>
              <p:nvPr/>
            </p:nvCxnSpPr>
            <p:spPr>
              <a:xfrm>
                <a:off x="4472" y="1339"/>
                <a:ext cx="2" cy="0"/>
              </a:xfrm>
              <a:prstGeom prst="straightConnector1">
                <a:avLst/>
              </a:prstGeom>
              <a:noFill/>
              <a:ln cap="flat" cmpd="sng" w="9525">
                <a:solidFill>
                  <a:srgbClr val="000000"/>
                </a:solidFill>
                <a:prstDash val="solid"/>
                <a:round/>
                <a:headEnd len="med" w="med" type="none"/>
                <a:tailEnd len="med" w="med" type="none"/>
              </a:ln>
            </p:spPr>
          </p:cxnSp>
          <p:cxnSp>
            <p:nvCxnSpPr>
              <p:cNvPr id="1554" name="Google Shape;1554;p35"/>
              <p:cNvCxnSpPr/>
              <p:nvPr/>
            </p:nvCxnSpPr>
            <p:spPr>
              <a:xfrm>
                <a:off x="4472" y="1330"/>
                <a:ext cx="2" cy="0"/>
              </a:xfrm>
              <a:prstGeom prst="straightConnector1">
                <a:avLst/>
              </a:prstGeom>
              <a:noFill/>
              <a:ln cap="flat" cmpd="sng" w="9525">
                <a:solidFill>
                  <a:srgbClr val="000000"/>
                </a:solidFill>
                <a:prstDash val="solid"/>
                <a:round/>
                <a:headEnd len="med" w="med" type="none"/>
                <a:tailEnd len="med" w="med" type="none"/>
              </a:ln>
            </p:spPr>
          </p:cxnSp>
          <p:cxnSp>
            <p:nvCxnSpPr>
              <p:cNvPr id="1555" name="Google Shape;1555;p35"/>
              <p:cNvCxnSpPr/>
              <p:nvPr/>
            </p:nvCxnSpPr>
            <p:spPr>
              <a:xfrm>
                <a:off x="4472" y="1321"/>
                <a:ext cx="2" cy="0"/>
              </a:xfrm>
              <a:prstGeom prst="straightConnector1">
                <a:avLst/>
              </a:prstGeom>
              <a:noFill/>
              <a:ln cap="flat" cmpd="sng" w="9525">
                <a:solidFill>
                  <a:srgbClr val="000000"/>
                </a:solidFill>
                <a:prstDash val="solid"/>
                <a:round/>
                <a:headEnd len="med" w="med" type="none"/>
                <a:tailEnd len="med" w="med" type="none"/>
              </a:ln>
            </p:spPr>
          </p:cxnSp>
          <p:cxnSp>
            <p:nvCxnSpPr>
              <p:cNvPr id="1556" name="Google Shape;1556;p35"/>
              <p:cNvCxnSpPr/>
              <p:nvPr/>
            </p:nvCxnSpPr>
            <p:spPr>
              <a:xfrm>
                <a:off x="4472" y="1313"/>
                <a:ext cx="2" cy="0"/>
              </a:xfrm>
              <a:prstGeom prst="straightConnector1">
                <a:avLst/>
              </a:prstGeom>
              <a:noFill/>
              <a:ln cap="flat" cmpd="sng" w="9525">
                <a:solidFill>
                  <a:srgbClr val="000000"/>
                </a:solidFill>
                <a:prstDash val="solid"/>
                <a:round/>
                <a:headEnd len="med" w="med" type="none"/>
                <a:tailEnd len="med" w="med" type="none"/>
              </a:ln>
            </p:spPr>
          </p:cxnSp>
          <p:cxnSp>
            <p:nvCxnSpPr>
              <p:cNvPr id="1557" name="Google Shape;1557;p35"/>
              <p:cNvCxnSpPr/>
              <p:nvPr/>
            </p:nvCxnSpPr>
            <p:spPr>
              <a:xfrm>
                <a:off x="4472" y="1304"/>
                <a:ext cx="2" cy="0"/>
              </a:xfrm>
              <a:prstGeom prst="straightConnector1">
                <a:avLst/>
              </a:prstGeom>
              <a:noFill/>
              <a:ln cap="flat" cmpd="sng" w="9525">
                <a:solidFill>
                  <a:srgbClr val="000000"/>
                </a:solidFill>
                <a:prstDash val="solid"/>
                <a:round/>
                <a:headEnd len="med" w="med" type="none"/>
                <a:tailEnd len="med" w="med" type="none"/>
              </a:ln>
            </p:spPr>
          </p:cxnSp>
          <p:cxnSp>
            <p:nvCxnSpPr>
              <p:cNvPr id="1558" name="Google Shape;1558;p35"/>
              <p:cNvCxnSpPr/>
              <p:nvPr/>
            </p:nvCxnSpPr>
            <p:spPr>
              <a:xfrm>
                <a:off x="4472" y="1295"/>
                <a:ext cx="2" cy="0"/>
              </a:xfrm>
              <a:prstGeom prst="straightConnector1">
                <a:avLst/>
              </a:prstGeom>
              <a:noFill/>
              <a:ln cap="flat" cmpd="sng" w="9525">
                <a:solidFill>
                  <a:srgbClr val="000000"/>
                </a:solidFill>
                <a:prstDash val="solid"/>
                <a:round/>
                <a:headEnd len="med" w="med" type="none"/>
                <a:tailEnd len="med" w="med" type="none"/>
              </a:ln>
            </p:spPr>
          </p:cxnSp>
          <p:cxnSp>
            <p:nvCxnSpPr>
              <p:cNvPr id="1559" name="Google Shape;1559;p35"/>
              <p:cNvCxnSpPr/>
              <p:nvPr/>
            </p:nvCxnSpPr>
            <p:spPr>
              <a:xfrm>
                <a:off x="4472" y="1286"/>
                <a:ext cx="2" cy="0"/>
              </a:xfrm>
              <a:prstGeom prst="straightConnector1">
                <a:avLst/>
              </a:prstGeom>
              <a:noFill/>
              <a:ln cap="flat" cmpd="sng" w="9525">
                <a:solidFill>
                  <a:srgbClr val="000000"/>
                </a:solidFill>
                <a:prstDash val="solid"/>
                <a:round/>
                <a:headEnd len="med" w="med" type="none"/>
                <a:tailEnd len="med" w="med" type="none"/>
              </a:ln>
            </p:spPr>
          </p:cxnSp>
          <p:cxnSp>
            <p:nvCxnSpPr>
              <p:cNvPr id="1560" name="Google Shape;1560;p35"/>
              <p:cNvCxnSpPr/>
              <p:nvPr/>
            </p:nvCxnSpPr>
            <p:spPr>
              <a:xfrm>
                <a:off x="4472" y="1277"/>
                <a:ext cx="2" cy="0"/>
              </a:xfrm>
              <a:prstGeom prst="straightConnector1">
                <a:avLst/>
              </a:prstGeom>
              <a:noFill/>
              <a:ln cap="flat" cmpd="sng" w="9525">
                <a:solidFill>
                  <a:srgbClr val="000000"/>
                </a:solidFill>
                <a:prstDash val="solid"/>
                <a:round/>
                <a:headEnd len="med" w="med" type="none"/>
                <a:tailEnd len="med" w="med" type="none"/>
              </a:ln>
            </p:spPr>
          </p:cxnSp>
          <p:cxnSp>
            <p:nvCxnSpPr>
              <p:cNvPr id="1561" name="Google Shape;1561;p35"/>
              <p:cNvCxnSpPr/>
              <p:nvPr/>
            </p:nvCxnSpPr>
            <p:spPr>
              <a:xfrm>
                <a:off x="4472" y="1268"/>
                <a:ext cx="2" cy="0"/>
              </a:xfrm>
              <a:prstGeom prst="straightConnector1">
                <a:avLst/>
              </a:prstGeom>
              <a:noFill/>
              <a:ln cap="flat" cmpd="sng" w="9525">
                <a:solidFill>
                  <a:srgbClr val="000000"/>
                </a:solidFill>
                <a:prstDash val="solid"/>
                <a:round/>
                <a:headEnd len="med" w="med" type="none"/>
                <a:tailEnd len="med" w="med" type="none"/>
              </a:ln>
            </p:spPr>
          </p:cxnSp>
          <p:cxnSp>
            <p:nvCxnSpPr>
              <p:cNvPr id="1562" name="Google Shape;1562;p35"/>
              <p:cNvCxnSpPr/>
              <p:nvPr/>
            </p:nvCxnSpPr>
            <p:spPr>
              <a:xfrm>
                <a:off x="4472" y="1259"/>
                <a:ext cx="2" cy="0"/>
              </a:xfrm>
              <a:prstGeom prst="straightConnector1">
                <a:avLst/>
              </a:prstGeom>
              <a:noFill/>
              <a:ln cap="flat" cmpd="sng" w="9525">
                <a:solidFill>
                  <a:srgbClr val="000000"/>
                </a:solidFill>
                <a:prstDash val="solid"/>
                <a:round/>
                <a:headEnd len="med" w="med" type="none"/>
                <a:tailEnd len="med" w="med" type="none"/>
              </a:ln>
            </p:spPr>
          </p:cxnSp>
          <p:cxnSp>
            <p:nvCxnSpPr>
              <p:cNvPr id="1563" name="Google Shape;1563;p35"/>
              <p:cNvCxnSpPr/>
              <p:nvPr/>
            </p:nvCxnSpPr>
            <p:spPr>
              <a:xfrm>
                <a:off x="4472" y="1251"/>
                <a:ext cx="2" cy="0"/>
              </a:xfrm>
              <a:prstGeom prst="straightConnector1">
                <a:avLst/>
              </a:prstGeom>
              <a:noFill/>
              <a:ln cap="flat" cmpd="sng" w="9525">
                <a:solidFill>
                  <a:srgbClr val="000000"/>
                </a:solidFill>
                <a:prstDash val="solid"/>
                <a:round/>
                <a:headEnd len="med" w="med" type="none"/>
                <a:tailEnd len="med" w="med" type="none"/>
              </a:ln>
            </p:spPr>
          </p:cxnSp>
          <p:cxnSp>
            <p:nvCxnSpPr>
              <p:cNvPr id="1564" name="Google Shape;1564;p35"/>
              <p:cNvCxnSpPr/>
              <p:nvPr/>
            </p:nvCxnSpPr>
            <p:spPr>
              <a:xfrm>
                <a:off x="4472" y="1242"/>
                <a:ext cx="2" cy="0"/>
              </a:xfrm>
              <a:prstGeom prst="straightConnector1">
                <a:avLst/>
              </a:prstGeom>
              <a:noFill/>
              <a:ln cap="flat" cmpd="sng" w="9525">
                <a:solidFill>
                  <a:srgbClr val="000000"/>
                </a:solidFill>
                <a:prstDash val="solid"/>
                <a:round/>
                <a:headEnd len="med" w="med" type="none"/>
                <a:tailEnd len="med" w="med" type="none"/>
              </a:ln>
            </p:spPr>
          </p:cxnSp>
          <p:cxnSp>
            <p:nvCxnSpPr>
              <p:cNvPr id="1565" name="Google Shape;1565;p35"/>
              <p:cNvCxnSpPr/>
              <p:nvPr/>
            </p:nvCxnSpPr>
            <p:spPr>
              <a:xfrm>
                <a:off x="4472" y="1233"/>
                <a:ext cx="2" cy="0"/>
              </a:xfrm>
              <a:prstGeom prst="straightConnector1">
                <a:avLst/>
              </a:prstGeom>
              <a:noFill/>
              <a:ln cap="flat" cmpd="sng" w="9525">
                <a:solidFill>
                  <a:srgbClr val="000000"/>
                </a:solidFill>
                <a:prstDash val="solid"/>
                <a:round/>
                <a:headEnd len="med" w="med" type="none"/>
                <a:tailEnd len="med" w="med" type="none"/>
              </a:ln>
            </p:spPr>
          </p:cxnSp>
          <p:cxnSp>
            <p:nvCxnSpPr>
              <p:cNvPr id="1566" name="Google Shape;1566;p35"/>
              <p:cNvCxnSpPr/>
              <p:nvPr/>
            </p:nvCxnSpPr>
            <p:spPr>
              <a:xfrm>
                <a:off x="4472" y="1224"/>
                <a:ext cx="2" cy="0"/>
              </a:xfrm>
              <a:prstGeom prst="straightConnector1">
                <a:avLst/>
              </a:prstGeom>
              <a:noFill/>
              <a:ln cap="flat" cmpd="sng" w="9525">
                <a:solidFill>
                  <a:srgbClr val="000000"/>
                </a:solidFill>
                <a:prstDash val="solid"/>
                <a:round/>
                <a:headEnd len="med" w="med" type="none"/>
                <a:tailEnd len="med" w="med" type="none"/>
              </a:ln>
            </p:spPr>
          </p:cxnSp>
          <p:cxnSp>
            <p:nvCxnSpPr>
              <p:cNvPr id="1567" name="Google Shape;1567;p35"/>
              <p:cNvCxnSpPr/>
              <p:nvPr/>
            </p:nvCxnSpPr>
            <p:spPr>
              <a:xfrm>
                <a:off x="4472" y="1215"/>
                <a:ext cx="2" cy="0"/>
              </a:xfrm>
              <a:prstGeom prst="straightConnector1">
                <a:avLst/>
              </a:prstGeom>
              <a:noFill/>
              <a:ln cap="flat" cmpd="sng" w="9525">
                <a:solidFill>
                  <a:srgbClr val="000000"/>
                </a:solidFill>
                <a:prstDash val="solid"/>
                <a:round/>
                <a:headEnd len="med" w="med" type="none"/>
                <a:tailEnd len="med" w="med" type="none"/>
              </a:ln>
            </p:spPr>
          </p:cxnSp>
          <p:cxnSp>
            <p:nvCxnSpPr>
              <p:cNvPr id="1568" name="Google Shape;1568;p35"/>
              <p:cNvCxnSpPr/>
              <p:nvPr/>
            </p:nvCxnSpPr>
            <p:spPr>
              <a:xfrm>
                <a:off x="4472" y="1206"/>
                <a:ext cx="2" cy="0"/>
              </a:xfrm>
              <a:prstGeom prst="straightConnector1">
                <a:avLst/>
              </a:prstGeom>
              <a:noFill/>
              <a:ln cap="flat" cmpd="sng" w="9525">
                <a:solidFill>
                  <a:srgbClr val="000000"/>
                </a:solidFill>
                <a:prstDash val="solid"/>
                <a:round/>
                <a:headEnd len="med" w="med" type="none"/>
                <a:tailEnd len="med" w="med" type="none"/>
              </a:ln>
            </p:spPr>
          </p:cxnSp>
          <p:cxnSp>
            <p:nvCxnSpPr>
              <p:cNvPr id="1569" name="Google Shape;1569;p35"/>
              <p:cNvCxnSpPr/>
              <p:nvPr/>
            </p:nvCxnSpPr>
            <p:spPr>
              <a:xfrm>
                <a:off x="4472" y="1198"/>
                <a:ext cx="2" cy="0"/>
              </a:xfrm>
              <a:prstGeom prst="straightConnector1">
                <a:avLst/>
              </a:prstGeom>
              <a:noFill/>
              <a:ln cap="flat" cmpd="sng" w="9525">
                <a:solidFill>
                  <a:srgbClr val="000000"/>
                </a:solidFill>
                <a:prstDash val="solid"/>
                <a:round/>
                <a:headEnd len="med" w="med" type="none"/>
                <a:tailEnd len="med" w="med" type="none"/>
              </a:ln>
            </p:spPr>
          </p:cxnSp>
          <p:cxnSp>
            <p:nvCxnSpPr>
              <p:cNvPr id="1570" name="Google Shape;1570;p35"/>
              <p:cNvCxnSpPr/>
              <p:nvPr/>
            </p:nvCxnSpPr>
            <p:spPr>
              <a:xfrm>
                <a:off x="4472" y="1189"/>
                <a:ext cx="2" cy="0"/>
              </a:xfrm>
              <a:prstGeom prst="straightConnector1">
                <a:avLst/>
              </a:prstGeom>
              <a:noFill/>
              <a:ln cap="flat" cmpd="sng" w="9525">
                <a:solidFill>
                  <a:srgbClr val="000000"/>
                </a:solidFill>
                <a:prstDash val="solid"/>
                <a:round/>
                <a:headEnd len="med" w="med" type="none"/>
                <a:tailEnd len="med" w="med" type="none"/>
              </a:ln>
            </p:spPr>
          </p:cxnSp>
          <p:cxnSp>
            <p:nvCxnSpPr>
              <p:cNvPr id="1571" name="Google Shape;1571;p35"/>
              <p:cNvCxnSpPr/>
              <p:nvPr/>
            </p:nvCxnSpPr>
            <p:spPr>
              <a:xfrm>
                <a:off x="4472" y="1180"/>
                <a:ext cx="2" cy="0"/>
              </a:xfrm>
              <a:prstGeom prst="straightConnector1">
                <a:avLst/>
              </a:prstGeom>
              <a:noFill/>
              <a:ln cap="flat" cmpd="sng" w="9525">
                <a:solidFill>
                  <a:srgbClr val="000000"/>
                </a:solidFill>
                <a:prstDash val="solid"/>
                <a:round/>
                <a:headEnd len="med" w="med" type="none"/>
                <a:tailEnd len="med" w="med" type="none"/>
              </a:ln>
            </p:spPr>
          </p:cxnSp>
          <p:cxnSp>
            <p:nvCxnSpPr>
              <p:cNvPr id="1572" name="Google Shape;1572;p35"/>
              <p:cNvCxnSpPr/>
              <p:nvPr/>
            </p:nvCxnSpPr>
            <p:spPr>
              <a:xfrm>
                <a:off x="4472" y="1171"/>
                <a:ext cx="2" cy="0"/>
              </a:xfrm>
              <a:prstGeom prst="straightConnector1">
                <a:avLst/>
              </a:prstGeom>
              <a:noFill/>
              <a:ln cap="flat" cmpd="sng" w="9525">
                <a:solidFill>
                  <a:srgbClr val="000000"/>
                </a:solidFill>
                <a:prstDash val="solid"/>
                <a:round/>
                <a:headEnd len="med" w="med" type="none"/>
                <a:tailEnd len="med" w="med" type="none"/>
              </a:ln>
            </p:spPr>
          </p:cxnSp>
          <p:cxnSp>
            <p:nvCxnSpPr>
              <p:cNvPr id="1573" name="Google Shape;1573;p35"/>
              <p:cNvCxnSpPr/>
              <p:nvPr/>
            </p:nvCxnSpPr>
            <p:spPr>
              <a:xfrm>
                <a:off x="4472" y="1162"/>
                <a:ext cx="2" cy="0"/>
              </a:xfrm>
              <a:prstGeom prst="straightConnector1">
                <a:avLst/>
              </a:prstGeom>
              <a:noFill/>
              <a:ln cap="flat" cmpd="sng" w="9525">
                <a:solidFill>
                  <a:srgbClr val="000000"/>
                </a:solidFill>
                <a:prstDash val="solid"/>
                <a:round/>
                <a:headEnd len="med" w="med" type="none"/>
                <a:tailEnd len="med" w="med" type="none"/>
              </a:ln>
            </p:spPr>
          </p:cxnSp>
          <p:cxnSp>
            <p:nvCxnSpPr>
              <p:cNvPr id="1574" name="Google Shape;1574;p35"/>
              <p:cNvCxnSpPr/>
              <p:nvPr/>
            </p:nvCxnSpPr>
            <p:spPr>
              <a:xfrm>
                <a:off x="4472" y="1153"/>
                <a:ext cx="2" cy="0"/>
              </a:xfrm>
              <a:prstGeom prst="straightConnector1">
                <a:avLst/>
              </a:prstGeom>
              <a:noFill/>
              <a:ln cap="flat" cmpd="sng" w="9525">
                <a:solidFill>
                  <a:srgbClr val="000000"/>
                </a:solidFill>
                <a:prstDash val="solid"/>
                <a:round/>
                <a:headEnd len="med" w="med" type="none"/>
                <a:tailEnd len="med" w="med" type="none"/>
              </a:ln>
            </p:spPr>
          </p:cxnSp>
          <p:cxnSp>
            <p:nvCxnSpPr>
              <p:cNvPr id="1575" name="Google Shape;1575;p35"/>
              <p:cNvCxnSpPr/>
              <p:nvPr/>
            </p:nvCxnSpPr>
            <p:spPr>
              <a:xfrm>
                <a:off x="4472" y="1144"/>
                <a:ext cx="2" cy="0"/>
              </a:xfrm>
              <a:prstGeom prst="straightConnector1">
                <a:avLst/>
              </a:prstGeom>
              <a:noFill/>
              <a:ln cap="flat" cmpd="sng" w="9525">
                <a:solidFill>
                  <a:srgbClr val="000000"/>
                </a:solidFill>
                <a:prstDash val="solid"/>
                <a:round/>
                <a:headEnd len="med" w="med" type="none"/>
                <a:tailEnd len="med" w="med" type="none"/>
              </a:ln>
            </p:spPr>
          </p:cxnSp>
          <p:cxnSp>
            <p:nvCxnSpPr>
              <p:cNvPr id="1576" name="Google Shape;1576;p35"/>
              <p:cNvCxnSpPr/>
              <p:nvPr/>
            </p:nvCxnSpPr>
            <p:spPr>
              <a:xfrm>
                <a:off x="4472" y="1136"/>
                <a:ext cx="2" cy="0"/>
              </a:xfrm>
              <a:prstGeom prst="straightConnector1">
                <a:avLst/>
              </a:prstGeom>
              <a:noFill/>
              <a:ln cap="flat" cmpd="sng" w="9525">
                <a:solidFill>
                  <a:srgbClr val="000000"/>
                </a:solidFill>
                <a:prstDash val="solid"/>
                <a:round/>
                <a:headEnd len="med" w="med" type="none"/>
                <a:tailEnd len="med" w="med" type="none"/>
              </a:ln>
            </p:spPr>
          </p:cxnSp>
          <p:cxnSp>
            <p:nvCxnSpPr>
              <p:cNvPr id="1577" name="Google Shape;1577;p35"/>
              <p:cNvCxnSpPr/>
              <p:nvPr/>
            </p:nvCxnSpPr>
            <p:spPr>
              <a:xfrm>
                <a:off x="4472" y="1127"/>
                <a:ext cx="2" cy="0"/>
              </a:xfrm>
              <a:prstGeom prst="straightConnector1">
                <a:avLst/>
              </a:prstGeom>
              <a:noFill/>
              <a:ln cap="flat" cmpd="sng" w="9525">
                <a:solidFill>
                  <a:srgbClr val="000000"/>
                </a:solidFill>
                <a:prstDash val="solid"/>
                <a:round/>
                <a:headEnd len="med" w="med" type="none"/>
                <a:tailEnd len="med" w="med" type="none"/>
              </a:ln>
            </p:spPr>
          </p:cxnSp>
          <p:cxnSp>
            <p:nvCxnSpPr>
              <p:cNvPr id="1578" name="Google Shape;1578;p35"/>
              <p:cNvCxnSpPr/>
              <p:nvPr/>
            </p:nvCxnSpPr>
            <p:spPr>
              <a:xfrm>
                <a:off x="4472" y="1118"/>
                <a:ext cx="2" cy="0"/>
              </a:xfrm>
              <a:prstGeom prst="straightConnector1">
                <a:avLst/>
              </a:prstGeom>
              <a:noFill/>
              <a:ln cap="flat" cmpd="sng" w="9525">
                <a:solidFill>
                  <a:srgbClr val="000000"/>
                </a:solidFill>
                <a:prstDash val="solid"/>
                <a:round/>
                <a:headEnd len="med" w="med" type="none"/>
                <a:tailEnd len="med" w="med" type="none"/>
              </a:ln>
            </p:spPr>
          </p:cxnSp>
          <p:cxnSp>
            <p:nvCxnSpPr>
              <p:cNvPr id="1579" name="Google Shape;1579;p35"/>
              <p:cNvCxnSpPr/>
              <p:nvPr/>
            </p:nvCxnSpPr>
            <p:spPr>
              <a:xfrm>
                <a:off x="4472" y="1109"/>
                <a:ext cx="2" cy="0"/>
              </a:xfrm>
              <a:prstGeom prst="straightConnector1">
                <a:avLst/>
              </a:prstGeom>
              <a:noFill/>
              <a:ln cap="flat" cmpd="sng" w="9525">
                <a:solidFill>
                  <a:srgbClr val="000000"/>
                </a:solidFill>
                <a:prstDash val="solid"/>
                <a:round/>
                <a:headEnd len="med" w="med" type="none"/>
                <a:tailEnd len="med" w="med" type="none"/>
              </a:ln>
            </p:spPr>
          </p:cxnSp>
          <p:cxnSp>
            <p:nvCxnSpPr>
              <p:cNvPr id="1580" name="Google Shape;1580;p35"/>
              <p:cNvCxnSpPr/>
              <p:nvPr/>
            </p:nvCxnSpPr>
            <p:spPr>
              <a:xfrm>
                <a:off x="4472" y="1100"/>
                <a:ext cx="2" cy="0"/>
              </a:xfrm>
              <a:prstGeom prst="straightConnector1">
                <a:avLst/>
              </a:prstGeom>
              <a:noFill/>
              <a:ln cap="flat" cmpd="sng" w="9525">
                <a:solidFill>
                  <a:srgbClr val="000000"/>
                </a:solidFill>
                <a:prstDash val="solid"/>
                <a:round/>
                <a:headEnd len="med" w="med" type="none"/>
                <a:tailEnd len="med" w="med" type="none"/>
              </a:ln>
            </p:spPr>
          </p:cxnSp>
          <p:cxnSp>
            <p:nvCxnSpPr>
              <p:cNvPr id="1581" name="Google Shape;1581;p35"/>
              <p:cNvCxnSpPr/>
              <p:nvPr/>
            </p:nvCxnSpPr>
            <p:spPr>
              <a:xfrm>
                <a:off x="4472" y="1091"/>
                <a:ext cx="2" cy="0"/>
              </a:xfrm>
              <a:prstGeom prst="straightConnector1">
                <a:avLst/>
              </a:prstGeom>
              <a:noFill/>
              <a:ln cap="flat" cmpd="sng" w="9525">
                <a:solidFill>
                  <a:srgbClr val="000000"/>
                </a:solidFill>
                <a:prstDash val="solid"/>
                <a:round/>
                <a:headEnd len="med" w="med" type="none"/>
                <a:tailEnd len="med" w="med" type="none"/>
              </a:ln>
            </p:spPr>
          </p:cxnSp>
          <p:cxnSp>
            <p:nvCxnSpPr>
              <p:cNvPr id="1582" name="Google Shape;1582;p35"/>
              <p:cNvCxnSpPr/>
              <p:nvPr/>
            </p:nvCxnSpPr>
            <p:spPr>
              <a:xfrm>
                <a:off x="4472" y="1083"/>
                <a:ext cx="2" cy="0"/>
              </a:xfrm>
              <a:prstGeom prst="straightConnector1">
                <a:avLst/>
              </a:prstGeom>
              <a:noFill/>
              <a:ln cap="flat" cmpd="sng" w="9525">
                <a:solidFill>
                  <a:srgbClr val="000000"/>
                </a:solidFill>
                <a:prstDash val="solid"/>
                <a:round/>
                <a:headEnd len="med" w="med" type="none"/>
                <a:tailEnd len="med" w="med" type="none"/>
              </a:ln>
            </p:spPr>
          </p:cxnSp>
          <p:cxnSp>
            <p:nvCxnSpPr>
              <p:cNvPr id="1583" name="Google Shape;1583;p35"/>
              <p:cNvCxnSpPr/>
              <p:nvPr/>
            </p:nvCxnSpPr>
            <p:spPr>
              <a:xfrm>
                <a:off x="4472" y="1074"/>
                <a:ext cx="2" cy="0"/>
              </a:xfrm>
              <a:prstGeom prst="straightConnector1">
                <a:avLst/>
              </a:prstGeom>
              <a:noFill/>
              <a:ln cap="flat" cmpd="sng" w="9525">
                <a:solidFill>
                  <a:srgbClr val="000000"/>
                </a:solidFill>
                <a:prstDash val="solid"/>
                <a:round/>
                <a:headEnd len="med" w="med" type="none"/>
                <a:tailEnd len="med" w="med" type="none"/>
              </a:ln>
            </p:spPr>
          </p:cxnSp>
          <p:cxnSp>
            <p:nvCxnSpPr>
              <p:cNvPr id="1584" name="Google Shape;1584;p35"/>
              <p:cNvCxnSpPr/>
              <p:nvPr/>
            </p:nvCxnSpPr>
            <p:spPr>
              <a:xfrm>
                <a:off x="4472" y="1065"/>
                <a:ext cx="2" cy="0"/>
              </a:xfrm>
              <a:prstGeom prst="straightConnector1">
                <a:avLst/>
              </a:prstGeom>
              <a:noFill/>
              <a:ln cap="flat" cmpd="sng" w="9525">
                <a:solidFill>
                  <a:srgbClr val="000000"/>
                </a:solidFill>
                <a:prstDash val="solid"/>
                <a:round/>
                <a:headEnd len="med" w="med" type="none"/>
                <a:tailEnd len="med" w="med" type="none"/>
              </a:ln>
            </p:spPr>
          </p:cxnSp>
          <p:cxnSp>
            <p:nvCxnSpPr>
              <p:cNvPr id="1585" name="Google Shape;1585;p35"/>
              <p:cNvCxnSpPr/>
              <p:nvPr/>
            </p:nvCxnSpPr>
            <p:spPr>
              <a:xfrm>
                <a:off x="4472" y="1056"/>
                <a:ext cx="2" cy="0"/>
              </a:xfrm>
              <a:prstGeom prst="straightConnector1">
                <a:avLst/>
              </a:prstGeom>
              <a:noFill/>
              <a:ln cap="flat" cmpd="sng" w="9525">
                <a:solidFill>
                  <a:srgbClr val="000000"/>
                </a:solidFill>
                <a:prstDash val="solid"/>
                <a:round/>
                <a:headEnd len="med" w="med" type="none"/>
                <a:tailEnd len="med" w="med" type="none"/>
              </a:ln>
            </p:spPr>
          </p:cxnSp>
          <p:cxnSp>
            <p:nvCxnSpPr>
              <p:cNvPr id="1586" name="Google Shape;1586;p35"/>
              <p:cNvCxnSpPr/>
              <p:nvPr/>
            </p:nvCxnSpPr>
            <p:spPr>
              <a:xfrm>
                <a:off x="4472" y="1047"/>
                <a:ext cx="2" cy="0"/>
              </a:xfrm>
              <a:prstGeom prst="straightConnector1">
                <a:avLst/>
              </a:prstGeom>
              <a:noFill/>
              <a:ln cap="flat" cmpd="sng" w="9525">
                <a:solidFill>
                  <a:srgbClr val="000000"/>
                </a:solidFill>
                <a:prstDash val="solid"/>
                <a:round/>
                <a:headEnd len="med" w="med" type="none"/>
                <a:tailEnd len="med" w="med" type="none"/>
              </a:ln>
            </p:spPr>
          </p:cxnSp>
          <p:cxnSp>
            <p:nvCxnSpPr>
              <p:cNvPr id="1587" name="Google Shape;1587;p35"/>
              <p:cNvCxnSpPr/>
              <p:nvPr/>
            </p:nvCxnSpPr>
            <p:spPr>
              <a:xfrm>
                <a:off x="4472" y="1038"/>
                <a:ext cx="2" cy="0"/>
              </a:xfrm>
              <a:prstGeom prst="straightConnector1">
                <a:avLst/>
              </a:prstGeom>
              <a:noFill/>
              <a:ln cap="flat" cmpd="sng" w="9525">
                <a:solidFill>
                  <a:srgbClr val="000000"/>
                </a:solidFill>
                <a:prstDash val="solid"/>
                <a:round/>
                <a:headEnd len="med" w="med" type="none"/>
                <a:tailEnd len="med" w="med" type="none"/>
              </a:ln>
            </p:spPr>
          </p:cxnSp>
          <p:cxnSp>
            <p:nvCxnSpPr>
              <p:cNvPr id="1588" name="Google Shape;1588;p35"/>
              <p:cNvCxnSpPr/>
              <p:nvPr/>
            </p:nvCxnSpPr>
            <p:spPr>
              <a:xfrm>
                <a:off x="4472" y="1030"/>
                <a:ext cx="2" cy="0"/>
              </a:xfrm>
              <a:prstGeom prst="straightConnector1">
                <a:avLst/>
              </a:prstGeom>
              <a:noFill/>
              <a:ln cap="flat" cmpd="sng" w="9525">
                <a:solidFill>
                  <a:srgbClr val="000000"/>
                </a:solidFill>
                <a:prstDash val="solid"/>
                <a:round/>
                <a:headEnd len="med" w="med" type="none"/>
                <a:tailEnd len="med" w="med" type="none"/>
              </a:ln>
            </p:spPr>
          </p:cxnSp>
          <p:cxnSp>
            <p:nvCxnSpPr>
              <p:cNvPr id="1589" name="Google Shape;1589;p35"/>
              <p:cNvCxnSpPr/>
              <p:nvPr/>
            </p:nvCxnSpPr>
            <p:spPr>
              <a:xfrm>
                <a:off x="4472" y="1021"/>
                <a:ext cx="2" cy="0"/>
              </a:xfrm>
              <a:prstGeom prst="straightConnector1">
                <a:avLst/>
              </a:prstGeom>
              <a:noFill/>
              <a:ln cap="flat" cmpd="sng" w="9525">
                <a:solidFill>
                  <a:srgbClr val="000000"/>
                </a:solidFill>
                <a:prstDash val="solid"/>
                <a:round/>
                <a:headEnd len="med" w="med" type="none"/>
                <a:tailEnd len="med" w="med" type="none"/>
              </a:ln>
            </p:spPr>
          </p:cxnSp>
          <p:cxnSp>
            <p:nvCxnSpPr>
              <p:cNvPr id="1590" name="Google Shape;1590;p35"/>
              <p:cNvCxnSpPr/>
              <p:nvPr/>
            </p:nvCxnSpPr>
            <p:spPr>
              <a:xfrm>
                <a:off x="4472" y="1012"/>
                <a:ext cx="2" cy="0"/>
              </a:xfrm>
              <a:prstGeom prst="straightConnector1">
                <a:avLst/>
              </a:prstGeom>
              <a:noFill/>
              <a:ln cap="flat" cmpd="sng" w="9525">
                <a:solidFill>
                  <a:srgbClr val="000000"/>
                </a:solidFill>
                <a:prstDash val="solid"/>
                <a:round/>
                <a:headEnd len="med" w="med" type="none"/>
                <a:tailEnd len="med" w="med" type="none"/>
              </a:ln>
            </p:spPr>
          </p:cxnSp>
          <p:cxnSp>
            <p:nvCxnSpPr>
              <p:cNvPr id="1591" name="Google Shape;1591;p35"/>
              <p:cNvCxnSpPr/>
              <p:nvPr/>
            </p:nvCxnSpPr>
            <p:spPr>
              <a:xfrm>
                <a:off x="4472" y="1003"/>
                <a:ext cx="2" cy="0"/>
              </a:xfrm>
              <a:prstGeom prst="straightConnector1">
                <a:avLst/>
              </a:prstGeom>
              <a:noFill/>
              <a:ln cap="flat" cmpd="sng" w="9525">
                <a:solidFill>
                  <a:srgbClr val="000000"/>
                </a:solidFill>
                <a:prstDash val="solid"/>
                <a:round/>
                <a:headEnd len="med" w="med" type="none"/>
                <a:tailEnd len="med" w="med" type="none"/>
              </a:ln>
            </p:spPr>
          </p:cxnSp>
          <p:cxnSp>
            <p:nvCxnSpPr>
              <p:cNvPr id="1592" name="Google Shape;1592;p35"/>
              <p:cNvCxnSpPr/>
              <p:nvPr/>
            </p:nvCxnSpPr>
            <p:spPr>
              <a:xfrm>
                <a:off x="4472" y="994"/>
                <a:ext cx="2" cy="0"/>
              </a:xfrm>
              <a:prstGeom prst="straightConnector1">
                <a:avLst/>
              </a:prstGeom>
              <a:noFill/>
              <a:ln cap="flat" cmpd="sng" w="9525">
                <a:solidFill>
                  <a:srgbClr val="000000"/>
                </a:solidFill>
                <a:prstDash val="solid"/>
                <a:round/>
                <a:headEnd len="med" w="med" type="none"/>
                <a:tailEnd len="med" w="med" type="none"/>
              </a:ln>
            </p:spPr>
          </p:cxnSp>
          <p:cxnSp>
            <p:nvCxnSpPr>
              <p:cNvPr id="1593" name="Google Shape;1593;p35"/>
              <p:cNvCxnSpPr/>
              <p:nvPr/>
            </p:nvCxnSpPr>
            <p:spPr>
              <a:xfrm>
                <a:off x="4472" y="985"/>
                <a:ext cx="2" cy="0"/>
              </a:xfrm>
              <a:prstGeom prst="straightConnector1">
                <a:avLst/>
              </a:prstGeom>
              <a:noFill/>
              <a:ln cap="flat" cmpd="sng" w="9525">
                <a:solidFill>
                  <a:srgbClr val="000000"/>
                </a:solidFill>
                <a:prstDash val="solid"/>
                <a:round/>
                <a:headEnd len="med" w="med" type="none"/>
                <a:tailEnd len="med" w="med" type="none"/>
              </a:ln>
            </p:spPr>
          </p:cxnSp>
          <p:cxnSp>
            <p:nvCxnSpPr>
              <p:cNvPr id="1594" name="Google Shape;1594;p35"/>
              <p:cNvCxnSpPr/>
              <p:nvPr/>
            </p:nvCxnSpPr>
            <p:spPr>
              <a:xfrm>
                <a:off x="4470" y="1419"/>
                <a:ext cx="4" cy="0"/>
              </a:xfrm>
              <a:prstGeom prst="straightConnector1">
                <a:avLst/>
              </a:prstGeom>
              <a:noFill/>
              <a:ln cap="flat" cmpd="sng" w="9525">
                <a:solidFill>
                  <a:srgbClr val="000000"/>
                </a:solidFill>
                <a:prstDash val="solid"/>
                <a:round/>
                <a:headEnd len="med" w="med" type="none"/>
                <a:tailEnd len="med" w="med" type="none"/>
              </a:ln>
            </p:spPr>
          </p:cxnSp>
          <p:sp>
            <p:nvSpPr>
              <p:cNvPr id="1595" name="Google Shape;1595;p35"/>
              <p:cNvSpPr/>
              <p:nvPr/>
            </p:nvSpPr>
            <p:spPr>
              <a:xfrm>
                <a:off x="4430" y="1406"/>
                <a:ext cx="2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0</a:t>
                </a:r>
                <a:endParaRPr b="0" i="0" sz="600" u="none" cap="none" strike="noStrike">
                  <a:solidFill>
                    <a:schemeClr val="dk1"/>
                  </a:solidFill>
                  <a:latin typeface="Arial"/>
                  <a:ea typeface="Arial"/>
                  <a:cs typeface="Arial"/>
                  <a:sym typeface="Arial"/>
                </a:endParaRPr>
              </a:p>
            </p:txBody>
          </p:sp>
          <p:cxnSp>
            <p:nvCxnSpPr>
              <p:cNvPr id="1596" name="Google Shape;1596;p35"/>
              <p:cNvCxnSpPr/>
              <p:nvPr/>
            </p:nvCxnSpPr>
            <p:spPr>
              <a:xfrm>
                <a:off x="4470" y="1374"/>
                <a:ext cx="4" cy="0"/>
              </a:xfrm>
              <a:prstGeom prst="straightConnector1">
                <a:avLst/>
              </a:prstGeom>
              <a:noFill/>
              <a:ln cap="flat" cmpd="sng" w="9525">
                <a:solidFill>
                  <a:srgbClr val="000000"/>
                </a:solidFill>
                <a:prstDash val="solid"/>
                <a:round/>
                <a:headEnd len="med" w="med" type="none"/>
                <a:tailEnd len="med" w="med" type="none"/>
              </a:ln>
            </p:spPr>
          </p:cxnSp>
          <p:sp>
            <p:nvSpPr>
              <p:cNvPr id="1597" name="Google Shape;1597;p35"/>
              <p:cNvSpPr/>
              <p:nvPr/>
            </p:nvSpPr>
            <p:spPr>
              <a:xfrm>
                <a:off x="4370" y="1361"/>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1000</a:t>
                </a:r>
                <a:endParaRPr b="0" i="0" sz="600" u="none" cap="none" strike="noStrike">
                  <a:solidFill>
                    <a:schemeClr val="dk1"/>
                  </a:solidFill>
                  <a:latin typeface="Arial"/>
                  <a:ea typeface="Arial"/>
                  <a:cs typeface="Arial"/>
                  <a:sym typeface="Arial"/>
                </a:endParaRPr>
              </a:p>
            </p:txBody>
          </p:sp>
          <p:cxnSp>
            <p:nvCxnSpPr>
              <p:cNvPr id="1598" name="Google Shape;1598;p35"/>
              <p:cNvCxnSpPr/>
              <p:nvPr/>
            </p:nvCxnSpPr>
            <p:spPr>
              <a:xfrm>
                <a:off x="4470" y="1330"/>
                <a:ext cx="4" cy="0"/>
              </a:xfrm>
              <a:prstGeom prst="straightConnector1">
                <a:avLst/>
              </a:prstGeom>
              <a:noFill/>
              <a:ln cap="flat" cmpd="sng" w="9525">
                <a:solidFill>
                  <a:srgbClr val="000000"/>
                </a:solidFill>
                <a:prstDash val="solid"/>
                <a:round/>
                <a:headEnd len="med" w="med" type="none"/>
                <a:tailEnd len="med" w="med" type="none"/>
              </a:ln>
            </p:spPr>
          </p:cxnSp>
          <p:cxnSp>
            <p:nvCxnSpPr>
              <p:cNvPr id="1599" name="Google Shape;1599;p35"/>
              <p:cNvCxnSpPr/>
              <p:nvPr/>
            </p:nvCxnSpPr>
            <p:spPr>
              <a:xfrm>
                <a:off x="4470" y="1286"/>
                <a:ext cx="4" cy="0"/>
              </a:xfrm>
              <a:prstGeom prst="straightConnector1">
                <a:avLst/>
              </a:prstGeom>
              <a:noFill/>
              <a:ln cap="flat" cmpd="sng" w="9525">
                <a:solidFill>
                  <a:srgbClr val="000000"/>
                </a:solidFill>
                <a:prstDash val="solid"/>
                <a:round/>
                <a:headEnd len="med" w="med" type="none"/>
                <a:tailEnd len="med" w="med" type="none"/>
              </a:ln>
            </p:spPr>
          </p:cxnSp>
          <p:sp>
            <p:nvSpPr>
              <p:cNvPr id="1600" name="Google Shape;1600;p35"/>
              <p:cNvSpPr/>
              <p:nvPr/>
            </p:nvSpPr>
            <p:spPr>
              <a:xfrm>
                <a:off x="4370" y="1273"/>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3000</a:t>
                </a:r>
                <a:endParaRPr b="0" i="0" sz="600" u="none" cap="none" strike="noStrike">
                  <a:solidFill>
                    <a:schemeClr val="dk1"/>
                  </a:solidFill>
                  <a:latin typeface="Arial"/>
                  <a:ea typeface="Arial"/>
                  <a:cs typeface="Arial"/>
                  <a:sym typeface="Arial"/>
                </a:endParaRPr>
              </a:p>
            </p:txBody>
          </p:sp>
          <p:cxnSp>
            <p:nvCxnSpPr>
              <p:cNvPr id="1601" name="Google Shape;1601;p35"/>
              <p:cNvCxnSpPr/>
              <p:nvPr/>
            </p:nvCxnSpPr>
            <p:spPr>
              <a:xfrm>
                <a:off x="4470" y="1242"/>
                <a:ext cx="4" cy="0"/>
              </a:xfrm>
              <a:prstGeom prst="straightConnector1">
                <a:avLst/>
              </a:prstGeom>
              <a:noFill/>
              <a:ln cap="flat" cmpd="sng" w="9525">
                <a:solidFill>
                  <a:srgbClr val="000000"/>
                </a:solidFill>
                <a:prstDash val="solid"/>
                <a:round/>
                <a:headEnd len="med" w="med" type="none"/>
                <a:tailEnd len="med" w="med" type="none"/>
              </a:ln>
            </p:spPr>
          </p:cxnSp>
          <p:cxnSp>
            <p:nvCxnSpPr>
              <p:cNvPr id="1602" name="Google Shape;1602;p35"/>
              <p:cNvCxnSpPr/>
              <p:nvPr/>
            </p:nvCxnSpPr>
            <p:spPr>
              <a:xfrm>
                <a:off x="4470" y="1198"/>
                <a:ext cx="4" cy="0"/>
              </a:xfrm>
              <a:prstGeom prst="straightConnector1">
                <a:avLst/>
              </a:prstGeom>
              <a:noFill/>
              <a:ln cap="flat" cmpd="sng" w="9525">
                <a:solidFill>
                  <a:srgbClr val="000000"/>
                </a:solidFill>
                <a:prstDash val="solid"/>
                <a:round/>
                <a:headEnd len="med" w="med" type="none"/>
                <a:tailEnd len="med" w="med" type="none"/>
              </a:ln>
            </p:spPr>
          </p:cxnSp>
          <p:sp>
            <p:nvSpPr>
              <p:cNvPr id="1603" name="Google Shape;1603;p35"/>
              <p:cNvSpPr/>
              <p:nvPr/>
            </p:nvSpPr>
            <p:spPr>
              <a:xfrm>
                <a:off x="4370" y="1185"/>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5000</a:t>
                </a:r>
                <a:endParaRPr b="0" i="0" sz="600" u="none" cap="none" strike="noStrike">
                  <a:solidFill>
                    <a:schemeClr val="dk1"/>
                  </a:solidFill>
                  <a:latin typeface="Arial"/>
                  <a:ea typeface="Arial"/>
                  <a:cs typeface="Arial"/>
                  <a:sym typeface="Arial"/>
                </a:endParaRPr>
              </a:p>
            </p:txBody>
          </p:sp>
          <p:cxnSp>
            <p:nvCxnSpPr>
              <p:cNvPr id="1604" name="Google Shape;1604;p35"/>
              <p:cNvCxnSpPr/>
              <p:nvPr/>
            </p:nvCxnSpPr>
            <p:spPr>
              <a:xfrm>
                <a:off x="4470" y="1153"/>
                <a:ext cx="4" cy="0"/>
              </a:xfrm>
              <a:prstGeom prst="straightConnector1">
                <a:avLst/>
              </a:prstGeom>
              <a:noFill/>
              <a:ln cap="flat" cmpd="sng" w="9525">
                <a:solidFill>
                  <a:srgbClr val="000000"/>
                </a:solidFill>
                <a:prstDash val="solid"/>
                <a:round/>
                <a:headEnd len="med" w="med" type="none"/>
                <a:tailEnd len="med" w="med" type="none"/>
              </a:ln>
            </p:spPr>
          </p:cxnSp>
          <p:cxnSp>
            <p:nvCxnSpPr>
              <p:cNvPr id="1605" name="Google Shape;1605;p35"/>
              <p:cNvCxnSpPr/>
              <p:nvPr/>
            </p:nvCxnSpPr>
            <p:spPr>
              <a:xfrm>
                <a:off x="4470" y="1109"/>
                <a:ext cx="4" cy="0"/>
              </a:xfrm>
              <a:prstGeom prst="straightConnector1">
                <a:avLst/>
              </a:prstGeom>
              <a:noFill/>
              <a:ln cap="flat" cmpd="sng" w="9525">
                <a:solidFill>
                  <a:srgbClr val="000000"/>
                </a:solidFill>
                <a:prstDash val="solid"/>
                <a:round/>
                <a:headEnd len="med" w="med" type="none"/>
                <a:tailEnd len="med" w="med" type="none"/>
              </a:ln>
            </p:spPr>
          </p:cxnSp>
          <p:sp>
            <p:nvSpPr>
              <p:cNvPr id="1606" name="Google Shape;1606;p35"/>
              <p:cNvSpPr/>
              <p:nvPr/>
            </p:nvSpPr>
            <p:spPr>
              <a:xfrm>
                <a:off x="4370" y="1096"/>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7000</a:t>
                </a:r>
                <a:endParaRPr b="0" i="0" sz="600" u="none" cap="none" strike="noStrike">
                  <a:solidFill>
                    <a:schemeClr val="dk1"/>
                  </a:solidFill>
                  <a:latin typeface="Arial"/>
                  <a:ea typeface="Arial"/>
                  <a:cs typeface="Arial"/>
                  <a:sym typeface="Arial"/>
                </a:endParaRPr>
              </a:p>
            </p:txBody>
          </p:sp>
          <p:cxnSp>
            <p:nvCxnSpPr>
              <p:cNvPr id="1607" name="Google Shape;1607;p35"/>
              <p:cNvCxnSpPr/>
              <p:nvPr/>
            </p:nvCxnSpPr>
            <p:spPr>
              <a:xfrm>
                <a:off x="4470" y="1065"/>
                <a:ext cx="4" cy="0"/>
              </a:xfrm>
              <a:prstGeom prst="straightConnector1">
                <a:avLst/>
              </a:prstGeom>
              <a:noFill/>
              <a:ln cap="flat" cmpd="sng" w="9525">
                <a:solidFill>
                  <a:srgbClr val="000000"/>
                </a:solidFill>
                <a:prstDash val="solid"/>
                <a:round/>
                <a:headEnd len="med" w="med" type="none"/>
                <a:tailEnd len="med" w="med" type="none"/>
              </a:ln>
            </p:spPr>
          </p:cxnSp>
          <p:cxnSp>
            <p:nvCxnSpPr>
              <p:cNvPr id="1608" name="Google Shape;1608;p35"/>
              <p:cNvCxnSpPr/>
              <p:nvPr/>
            </p:nvCxnSpPr>
            <p:spPr>
              <a:xfrm>
                <a:off x="4470" y="1021"/>
                <a:ext cx="4" cy="0"/>
              </a:xfrm>
              <a:prstGeom prst="straightConnector1">
                <a:avLst/>
              </a:prstGeom>
              <a:noFill/>
              <a:ln cap="flat" cmpd="sng" w="9525">
                <a:solidFill>
                  <a:srgbClr val="000000"/>
                </a:solidFill>
                <a:prstDash val="solid"/>
                <a:round/>
                <a:headEnd len="med" w="med" type="none"/>
                <a:tailEnd len="med" w="med" type="none"/>
              </a:ln>
            </p:spPr>
          </p:cxnSp>
          <p:sp>
            <p:nvSpPr>
              <p:cNvPr id="1609" name="Google Shape;1609;p35"/>
              <p:cNvSpPr/>
              <p:nvPr/>
            </p:nvSpPr>
            <p:spPr>
              <a:xfrm>
                <a:off x="4370" y="1008"/>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9000</a:t>
                </a:r>
                <a:endParaRPr b="0" i="0" sz="600" u="none" cap="none" strike="noStrike">
                  <a:solidFill>
                    <a:schemeClr val="dk1"/>
                  </a:solidFill>
                  <a:latin typeface="Arial"/>
                  <a:ea typeface="Arial"/>
                  <a:cs typeface="Arial"/>
                  <a:sym typeface="Arial"/>
                </a:endParaRPr>
              </a:p>
            </p:txBody>
          </p:sp>
          <p:sp>
            <p:nvSpPr>
              <p:cNvPr id="1610" name="Google Shape;1610;p35"/>
              <p:cNvSpPr/>
              <p:nvPr/>
            </p:nvSpPr>
            <p:spPr>
              <a:xfrm>
                <a:off x="4322" y="1427"/>
                <a:ext cx="103"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m/z--&gt;</a:t>
                </a:r>
                <a:endParaRPr b="0" i="0" sz="600" u="none" cap="none" strike="noStrike">
                  <a:solidFill>
                    <a:schemeClr val="dk1"/>
                  </a:solidFill>
                  <a:latin typeface="Arial"/>
                  <a:ea typeface="Arial"/>
                  <a:cs typeface="Arial"/>
                  <a:sym typeface="Arial"/>
                </a:endParaRPr>
              </a:p>
            </p:txBody>
          </p:sp>
          <p:sp>
            <p:nvSpPr>
              <p:cNvPr id="1611" name="Google Shape;1611;p35"/>
              <p:cNvSpPr/>
              <p:nvPr/>
            </p:nvSpPr>
            <p:spPr>
              <a:xfrm>
                <a:off x="4273" y="912"/>
                <a:ext cx="183"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Abundance</a:t>
                </a:r>
                <a:endParaRPr b="0" i="0" sz="600" u="none" cap="none" strike="noStrike">
                  <a:solidFill>
                    <a:schemeClr val="dk1"/>
                  </a:solidFill>
                  <a:latin typeface="Arial"/>
                  <a:ea typeface="Arial"/>
                  <a:cs typeface="Arial"/>
                  <a:sym typeface="Arial"/>
                </a:endParaRPr>
              </a:p>
            </p:txBody>
          </p:sp>
          <p:sp>
            <p:nvSpPr>
              <p:cNvPr id="1612" name="Google Shape;1612;p35"/>
              <p:cNvSpPr/>
              <p:nvPr/>
            </p:nvSpPr>
            <p:spPr>
              <a:xfrm>
                <a:off x="4622" y="931"/>
                <a:ext cx="794"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Scan 3304 (19.801 min): 181129_10.D (-3296) (-)</a:t>
                </a:r>
                <a:endParaRPr b="0" i="0" sz="600" u="none" cap="none" strike="noStrike">
                  <a:solidFill>
                    <a:schemeClr val="dk1"/>
                  </a:solidFill>
                  <a:latin typeface="Arial"/>
                  <a:ea typeface="Arial"/>
                  <a:cs typeface="Arial"/>
                  <a:sym typeface="Arial"/>
                </a:endParaRPr>
              </a:p>
            </p:txBody>
          </p:sp>
          <p:cxnSp>
            <p:nvCxnSpPr>
              <p:cNvPr id="1613" name="Google Shape;1613;p35"/>
              <p:cNvCxnSpPr/>
              <p:nvPr/>
            </p:nvCxnSpPr>
            <p:spPr>
              <a:xfrm>
                <a:off x="4528" y="1365"/>
                <a:ext cx="0" cy="54"/>
              </a:xfrm>
              <a:prstGeom prst="straightConnector1">
                <a:avLst/>
              </a:prstGeom>
              <a:noFill/>
              <a:ln cap="flat" cmpd="sng" w="9525">
                <a:solidFill>
                  <a:srgbClr val="000000"/>
                </a:solidFill>
                <a:prstDash val="solid"/>
                <a:round/>
                <a:headEnd len="med" w="med" type="none"/>
                <a:tailEnd len="med" w="med" type="none"/>
              </a:ln>
            </p:spPr>
          </p:cxnSp>
          <p:cxnSp>
            <p:nvCxnSpPr>
              <p:cNvPr id="1614" name="Google Shape;1614;p35"/>
              <p:cNvCxnSpPr/>
              <p:nvPr/>
            </p:nvCxnSpPr>
            <p:spPr>
              <a:xfrm>
                <a:off x="4531"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615" name="Google Shape;1615;p35"/>
              <p:cNvCxnSpPr/>
              <p:nvPr/>
            </p:nvCxnSpPr>
            <p:spPr>
              <a:xfrm>
                <a:off x="4538" y="1389"/>
                <a:ext cx="0" cy="30"/>
              </a:xfrm>
              <a:prstGeom prst="straightConnector1">
                <a:avLst/>
              </a:prstGeom>
              <a:noFill/>
              <a:ln cap="flat" cmpd="sng" w="9525">
                <a:solidFill>
                  <a:srgbClr val="000000"/>
                </a:solidFill>
                <a:prstDash val="solid"/>
                <a:round/>
                <a:headEnd len="med" w="med" type="none"/>
                <a:tailEnd len="med" w="med" type="none"/>
              </a:ln>
            </p:spPr>
          </p:cxnSp>
          <p:cxnSp>
            <p:nvCxnSpPr>
              <p:cNvPr id="1616" name="Google Shape;1616;p35"/>
              <p:cNvCxnSpPr/>
              <p:nvPr/>
            </p:nvCxnSpPr>
            <p:spPr>
              <a:xfrm>
                <a:off x="4545" y="1384"/>
                <a:ext cx="0" cy="35"/>
              </a:xfrm>
              <a:prstGeom prst="straightConnector1">
                <a:avLst/>
              </a:prstGeom>
              <a:noFill/>
              <a:ln cap="flat" cmpd="sng" w="9525">
                <a:solidFill>
                  <a:srgbClr val="000000"/>
                </a:solidFill>
                <a:prstDash val="solid"/>
                <a:round/>
                <a:headEnd len="med" w="med" type="none"/>
                <a:tailEnd len="med" w="med" type="none"/>
              </a:ln>
            </p:spPr>
          </p:cxnSp>
          <p:cxnSp>
            <p:nvCxnSpPr>
              <p:cNvPr id="1617" name="Google Shape;1617;p35"/>
              <p:cNvCxnSpPr/>
              <p:nvPr/>
            </p:nvCxnSpPr>
            <p:spPr>
              <a:xfrm>
                <a:off x="4558"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618" name="Google Shape;1618;p35"/>
              <p:cNvCxnSpPr/>
              <p:nvPr/>
            </p:nvCxnSpPr>
            <p:spPr>
              <a:xfrm>
                <a:off x="4559"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619" name="Google Shape;1619;p35"/>
              <p:cNvCxnSpPr/>
              <p:nvPr/>
            </p:nvCxnSpPr>
            <p:spPr>
              <a:xfrm>
                <a:off x="4561"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620" name="Google Shape;1620;p35"/>
              <p:cNvCxnSpPr/>
              <p:nvPr/>
            </p:nvCxnSpPr>
            <p:spPr>
              <a:xfrm>
                <a:off x="4562"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621" name="Google Shape;1621;p35"/>
              <p:cNvCxnSpPr/>
              <p:nvPr/>
            </p:nvCxnSpPr>
            <p:spPr>
              <a:xfrm>
                <a:off x="4564" y="1398"/>
                <a:ext cx="0" cy="21"/>
              </a:xfrm>
              <a:prstGeom prst="straightConnector1">
                <a:avLst/>
              </a:prstGeom>
              <a:noFill/>
              <a:ln cap="flat" cmpd="sng" w="9525">
                <a:solidFill>
                  <a:srgbClr val="000000"/>
                </a:solidFill>
                <a:prstDash val="solid"/>
                <a:round/>
                <a:headEnd len="med" w="med" type="none"/>
                <a:tailEnd len="med" w="med" type="none"/>
              </a:ln>
            </p:spPr>
          </p:cxnSp>
          <p:cxnSp>
            <p:nvCxnSpPr>
              <p:cNvPr id="1622" name="Google Shape;1622;p35"/>
              <p:cNvCxnSpPr/>
              <p:nvPr/>
            </p:nvCxnSpPr>
            <p:spPr>
              <a:xfrm>
                <a:off x="4565"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623" name="Google Shape;1623;p35"/>
              <p:cNvCxnSpPr/>
              <p:nvPr/>
            </p:nvCxnSpPr>
            <p:spPr>
              <a:xfrm>
                <a:off x="4569"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624" name="Google Shape;1624;p35"/>
              <p:cNvCxnSpPr/>
              <p:nvPr/>
            </p:nvCxnSpPr>
            <p:spPr>
              <a:xfrm>
                <a:off x="4572" y="1379"/>
                <a:ext cx="0" cy="40"/>
              </a:xfrm>
              <a:prstGeom prst="straightConnector1">
                <a:avLst/>
              </a:prstGeom>
              <a:noFill/>
              <a:ln cap="flat" cmpd="sng" w="9525">
                <a:solidFill>
                  <a:srgbClr val="000000"/>
                </a:solidFill>
                <a:prstDash val="solid"/>
                <a:round/>
                <a:headEnd len="med" w="med" type="none"/>
                <a:tailEnd len="med" w="med" type="none"/>
              </a:ln>
            </p:spPr>
          </p:cxnSp>
          <p:cxnSp>
            <p:nvCxnSpPr>
              <p:cNvPr id="1625" name="Google Shape;1625;p35"/>
              <p:cNvCxnSpPr/>
              <p:nvPr/>
            </p:nvCxnSpPr>
            <p:spPr>
              <a:xfrm>
                <a:off x="4575" y="1376"/>
                <a:ext cx="0" cy="43"/>
              </a:xfrm>
              <a:prstGeom prst="straightConnector1">
                <a:avLst/>
              </a:prstGeom>
              <a:noFill/>
              <a:ln cap="flat" cmpd="sng" w="9525">
                <a:solidFill>
                  <a:srgbClr val="000000"/>
                </a:solidFill>
                <a:prstDash val="solid"/>
                <a:round/>
                <a:headEnd len="med" w="med" type="none"/>
                <a:tailEnd len="med" w="med" type="none"/>
              </a:ln>
            </p:spPr>
          </p:cxnSp>
          <p:cxnSp>
            <p:nvCxnSpPr>
              <p:cNvPr id="1626" name="Google Shape;1626;p35"/>
              <p:cNvCxnSpPr/>
              <p:nvPr/>
            </p:nvCxnSpPr>
            <p:spPr>
              <a:xfrm>
                <a:off x="4577" y="1391"/>
                <a:ext cx="0" cy="28"/>
              </a:xfrm>
              <a:prstGeom prst="straightConnector1">
                <a:avLst/>
              </a:prstGeom>
              <a:noFill/>
              <a:ln cap="flat" cmpd="sng" w="9525">
                <a:solidFill>
                  <a:srgbClr val="000000"/>
                </a:solidFill>
                <a:prstDash val="solid"/>
                <a:round/>
                <a:headEnd len="med" w="med" type="none"/>
                <a:tailEnd len="med" w="med" type="none"/>
              </a:ln>
            </p:spPr>
          </p:cxnSp>
          <p:cxnSp>
            <p:nvCxnSpPr>
              <p:cNvPr id="1627" name="Google Shape;1627;p35"/>
              <p:cNvCxnSpPr/>
              <p:nvPr/>
            </p:nvCxnSpPr>
            <p:spPr>
              <a:xfrm>
                <a:off x="4579" y="1369"/>
                <a:ext cx="0" cy="50"/>
              </a:xfrm>
              <a:prstGeom prst="straightConnector1">
                <a:avLst/>
              </a:prstGeom>
              <a:noFill/>
              <a:ln cap="flat" cmpd="sng" w="9525">
                <a:solidFill>
                  <a:srgbClr val="000000"/>
                </a:solidFill>
                <a:prstDash val="solid"/>
                <a:round/>
                <a:headEnd len="med" w="med" type="none"/>
                <a:tailEnd len="med" w="med" type="none"/>
              </a:ln>
            </p:spPr>
          </p:cxnSp>
          <p:cxnSp>
            <p:nvCxnSpPr>
              <p:cNvPr id="1628" name="Google Shape;1628;p35"/>
              <p:cNvCxnSpPr/>
              <p:nvPr/>
            </p:nvCxnSpPr>
            <p:spPr>
              <a:xfrm>
                <a:off x="4581" y="1381"/>
                <a:ext cx="0" cy="38"/>
              </a:xfrm>
              <a:prstGeom prst="straightConnector1">
                <a:avLst/>
              </a:prstGeom>
              <a:noFill/>
              <a:ln cap="flat" cmpd="sng" w="9525">
                <a:solidFill>
                  <a:srgbClr val="000000"/>
                </a:solidFill>
                <a:prstDash val="solid"/>
                <a:round/>
                <a:headEnd len="med" w="med" type="none"/>
                <a:tailEnd len="med" w="med" type="none"/>
              </a:ln>
            </p:spPr>
          </p:cxnSp>
          <p:cxnSp>
            <p:nvCxnSpPr>
              <p:cNvPr id="1629" name="Google Shape;1629;p35"/>
              <p:cNvCxnSpPr/>
              <p:nvPr/>
            </p:nvCxnSpPr>
            <p:spPr>
              <a:xfrm>
                <a:off x="4586" y="1361"/>
                <a:ext cx="0" cy="58"/>
              </a:xfrm>
              <a:prstGeom prst="straightConnector1">
                <a:avLst/>
              </a:prstGeom>
              <a:noFill/>
              <a:ln cap="flat" cmpd="sng" w="9525">
                <a:solidFill>
                  <a:srgbClr val="000000"/>
                </a:solidFill>
                <a:prstDash val="solid"/>
                <a:round/>
                <a:headEnd len="med" w="med" type="none"/>
                <a:tailEnd len="med" w="med" type="none"/>
              </a:ln>
            </p:spPr>
          </p:cxnSp>
          <p:cxnSp>
            <p:nvCxnSpPr>
              <p:cNvPr id="1630" name="Google Shape;1630;p35"/>
              <p:cNvCxnSpPr/>
              <p:nvPr/>
            </p:nvCxnSpPr>
            <p:spPr>
              <a:xfrm>
                <a:off x="4589"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631" name="Google Shape;1631;p35"/>
              <p:cNvCxnSpPr/>
              <p:nvPr/>
            </p:nvCxnSpPr>
            <p:spPr>
              <a:xfrm>
                <a:off x="4591" y="1379"/>
                <a:ext cx="0" cy="40"/>
              </a:xfrm>
              <a:prstGeom prst="straightConnector1">
                <a:avLst/>
              </a:prstGeom>
              <a:noFill/>
              <a:ln cap="flat" cmpd="sng" w="9525">
                <a:solidFill>
                  <a:srgbClr val="000000"/>
                </a:solidFill>
                <a:prstDash val="solid"/>
                <a:round/>
                <a:headEnd len="med" w="med" type="none"/>
                <a:tailEnd len="med" w="med" type="none"/>
              </a:ln>
            </p:spPr>
          </p:cxnSp>
          <p:cxnSp>
            <p:nvCxnSpPr>
              <p:cNvPr id="1632" name="Google Shape;1632;p35"/>
              <p:cNvCxnSpPr/>
              <p:nvPr/>
            </p:nvCxnSpPr>
            <p:spPr>
              <a:xfrm>
                <a:off x="4593" y="1396"/>
                <a:ext cx="0" cy="23"/>
              </a:xfrm>
              <a:prstGeom prst="straightConnector1">
                <a:avLst/>
              </a:prstGeom>
              <a:noFill/>
              <a:ln cap="flat" cmpd="sng" w="9525">
                <a:solidFill>
                  <a:srgbClr val="000000"/>
                </a:solidFill>
                <a:prstDash val="solid"/>
                <a:round/>
                <a:headEnd len="med" w="med" type="none"/>
                <a:tailEnd len="med" w="med" type="none"/>
              </a:ln>
            </p:spPr>
          </p:cxnSp>
          <p:cxnSp>
            <p:nvCxnSpPr>
              <p:cNvPr id="1633" name="Google Shape;1633;p35"/>
              <p:cNvCxnSpPr/>
              <p:nvPr/>
            </p:nvCxnSpPr>
            <p:spPr>
              <a:xfrm>
                <a:off x="4596" y="1385"/>
                <a:ext cx="0" cy="34"/>
              </a:xfrm>
              <a:prstGeom prst="straightConnector1">
                <a:avLst/>
              </a:prstGeom>
              <a:noFill/>
              <a:ln cap="flat" cmpd="sng" w="9525">
                <a:solidFill>
                  <a:srgbClr val="000000"/>
                </a:solidFill>
                <a:prstDash val="solid"/>
                <a:round/>
                <a:headEnd len="med" w="med" type="none"/>
                <a:tailEnd len="med" w="med" type="none"/>
              </a:ln>
            </p:spPr>
          </p:cxnSp>
          <p:cxnSp>
            <p:nvCxnSpPr>
              <p:cNvPr id="1634" name="Google Shape;1634;p35"/>
              <p:cNvCxnSpPr/>
              <p:nvPr/>
            </p:nvCxnSpPr>
            <p:spPr>
              <a:xfrm>
                <a:off x="4605" y="1352"/>
                <a:ext cx="0" cy="67"/>
              </a:xfrm>
              <a:prstGeom prst="straightConnector1">
                <a:avLst/>
              </a:prstGeom>
              <a:noFill/>
              <a:ln cap="flat" cmpd="sng" w="9525">
                <a:solidFill>
                  <a:srgbClr val="000000"/>
                </a:solidFill>
                <a:prstDash val="solid"/>
                <a:round/>
                <a:headEnd len="med" w="med" type="none"/>
                <a:tailEnd len="med" w="med" type="none"/>
              </a:ln>
            </p:spPr>
          </p:cxnSp>
          <p:cxnSp>
            <p:nvCxnSpPr>
              <p:cNvPr id="1635" name="Google Shape;1635;p35"/>
              <p:cNvCxnSpPr/>
              <p:nvPr/>
            </p:nvCxnSpPr>
            <p:spPr>
              <a:xfrm>
                <a:off x="4607"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636" name="Google Shape;1636;p35"/>
              <p:cNvCxnSpPr/>
              <p:nvPr/>
            </p:nvCxnSpPr>
            <p:spPr>
              <a:xfrm>
                <a:off x="4613"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637" name="Google Shape;1637;p35"/>
              <p:cNvCxnSpPr/>
              <p:nvPr/>
            </p:nvCxnSpPr>
            <p:spPr>
              <a:xfrm>
                <a:off x="4622" y="1345"/>
                <a:ext cx="0" cy="74"/>
              </a:xfrm>
              <a:prstGeom prst="straightConnector1">
                <a:avLst/>
              </a:prstGeom>
              <a:noFill/>
              <a:ln cap="flat" cmpd="sng" w="9525">
                <a:solidFill>
                  <a:srgbClr val="000000"/>
                </a:solidFill>
                <a:prstDash val="solid"/>
                <a:round/>
                <a:headEnd len="med" w="med" type="none"/>
                <a:tailEnd len="med" w="med" type="none"/>
              </a:ln>
            </p:spPr>
          </p:cxnSp>
          <p:cxnSp>
            <p:nvCxnSpPr>
              <p:cNvPr id="1638" name="Google Shape;1638;p35"/>
              <p:cNvCxnSpPr/>
              <p:nvPr/>
            </p:nvCxnSpPr>
            <p:spPr>
              <a:xfrm>
                <a:off x="4629" y="1370"/>
                <a:ext cx="0" cy="49"/>
              </a:xfrm>
              <a:prstGeom prst="straightConnector1">
                <a:avLst/>
              </a:prstGeom>
              <a:noFill/>
              <a:ln cap="flat" cmpd="sng" w="9525">
                <a:solidFill>
                  <a:srgbClr val="000000"/>
                </a:solidFill>
                <a:prstDash val="solid"/>
                <a:round/>
                <a:headEnd len="med" w="med" type="none"/>
                <a:tailEnd len="med" w="med" type="none"/>
              </a:ln>
            </p:spPr>
          </p:cxnSp>
          <p:cxnSp>
            <p:nvCxnSpPr>
              <p:cNvPr id="1639" name="Google Shape;1639;p35"/>
              <p:cNvCxnSpPr/>
              <p:nvPr/>
            </p:nvCxnSpPr>
            <p:spPr>
              <a:xfrm>
                <a:off x="4631" y="1392"/>
                <a:ext cx="0" cy="27"/>
              </a:xfrm>
              <a:prstGeom prst="straightConnector1">
                <a:avLst/>
              </a:prstGeom>
              <a:noFill/>
              <a:ln cap="flat" cmpd="sng" w="9525">
                <a:solidFill>
                  <a:srgbClr val="000000"/>
                </a:solidFill>
                <a:prstDash val="solid"/>
                <a:round/>
                <a:headEnd len="med" w="med" type="none"/>
                <a:tailEnd len="med" w="med" type="none"/>
              </a:ln>
            </p:spPr>
          </p:cxnSp>
          <p:cxnSp>
            <p:nvCxnSpPr>
              <p:cNvPr id="1640" name="Google Shape;1640;p35"/>
              <p:cNvCxnSpPr/>
              <p:nvPr/>
            </p:nvCxnSpPr>
            <p:spPr>
              <a:xfrm>
                <a:off x="4634" y="1337"/>
                <a:ext cx="0" cy="82"/>
              </a:xfrm>
              <a:prstGeom prst="straightConnector1">
                <a:avLst/>
              </a:prstGeom>
              <a:noFill/>
              <a:ln cap="flat" cmpd="sng" w="9525">
                <a:solidFill>
                  <a:srgbClr val="000000"/>
                </a:solidFill>
                <a:prstDash val="solid"/>
                <a:round/>
                <a:headEnd len="med" w="med" type="none"/>
                <a:tailEnd len="med" w="med" type="none"/>
              </a:ln>
            </p:spPr>
          </p:cxnSp>
          <p:cxnSp>
            <p:nvCxnSpPr>
              <p:cNvPr id="1641" name="Google Shape;1641;p35"/>
              <p:cNvCxnSpPr/>
              <p:nvPr/>
            </p:nvCxnSpPr>
            <p:spPr>
              <a:xfrm>
                <a:off x="4636"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642" name="Google Shape;1642;p35"/>
              <p:cNvCxnSpPr/>
              <p:nvPr/>
            </p:nvCxnSpPr>
            <p:spPr>
              <a:xfrm>
                <a:off x="4639" y="1366"/>
                <a:ext cx="0" cy="53"/>
              </a:xfrm>
              <a:prstGeom prst="straightConnector1">
                <a:avLst/>
              </a:prstGeom>
              <a:noFill/>
              <a:ln cap="flat" cmpd="sng" w="9525">
                <a:solidFill>
                  <a:srgbClr val="000000"/>
                </a:solidFill>
                <a:prstDash val="solid"/>
                <a:round/>
                <a:headEnd len="med" w="med" type="none"/>
                <a:tailEnd len="med" w="med" type="none"/>
              </a:ln>
            </p:spPr>
          </p:cxnSp>
          <p:cxnSp>
            <p:nvCxnSpPr>
              <p:cNvPr id="1643" name="Google Shape;1643;p35"/>
              <p:cNvCxnSpPr/>
              <p:nvPr/>
            </p:nvCxnSpPr>
            <p:spPr>
              <a:xfrm>
                <a:off x="4641" y="1388"/>
                <a:ext cx="0" cy="31"/>
              </a:xfrm>
              <a:prstGeom prst="straightConnector1">
                <a:avLst/>
              </a:prstGeom>
              <a:noFill/>
              <a:ln cap="flat" cmpd="sng" w="9525">
                <a:solidFill>
                  <a:srgbClr val="000000"/>
                </a:solidFill>
                <a:prstDash val="solid"/>
                <a:round/>
                <a:headEnd len="med" w="med" type="none"/>
                <a:tailEnd len="med" w="med" type="none"/>
              </a:ln>
            </p:spPr>
          </p:cxnSp>
          <p:cxnSp>
            <p:nvCxnSpPr>
              <p:cNvPr id="1644" name="Google Shape;1644;p35"/>
              <p:cNvCxnSpPr/>
              <p:nvPr/>
            </p:nvCxnSpPr>
            <p:spPr>
              <a:xfrm>
                <a:off x="4643" y="1359"/>
                <a:ext cx="0" cy="60"/>
              </a:xfrm>
              <a:prstGeom prst="straightConnector1">
                <a:avLst/>
              </a:prstGeom>
              <a:noFill/>
              <a:ln cap="flat" cmpd="sng" w="9525">
                <a:solidFill>
                  <a:srgbClr val="000000"/>
                </a:solidFill>
                <a:prstDash val="solid"/>
                <a:round/>
                <a:headEnd len="med" w="med" type="none"/>
                <a:tailEnd len="med" w="med" type="none"/>
              </a:ln>
            </p:spPr>
          </p:cxnSp>
          <p:cxnSp>
            <p:nvCxnSpPr>
              <p:cNvPr id="1645" name="Google Shape;1645;p35"/>
              <p:cNvCxnSpPr/>
              <p:nvPr/>
            </p:nvCxnSpPr>
            <p:spPr>
              <a:xfrm>
                <a:off x="4648"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646" name="Google Shape;1646;p35"/>
              <p:cNvCxnSpPr/>
              <p:nvPr/>
            </p:nvCxnSpPr>
            <p:spPr>
              <a:xfrm>
                <a:off x="4650"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647" name="Google Shape;1647;p35"/>
              <p:cNvCxnSpPr/>
              <p:nvPr/>
            </p:nvCxnSpPr>
            <p:spPr>
              <a:xfrm>
                <a:off x="4653" y="1380"/>
                <a:ext cx="0" cy="39"/>
              </a:xfrm>
              <a:prstGeom prst="straightConnector1">
                <a:avLst/>
              </a:prstGeom>
              <a:noFill/>
              <a:ln cap="flat" cmpd="sng" w="9525">
                <a:solidFill>
                  <a:srgbClr val="000000"/>
                </a:solidFill>
                <a:prstDash val="solid"/>
                <a:round/>
                <a:headEnd len="med" w="med" type="none"/>
                <a:tailEnd len="med" w="med" type="none"/>
              </a:ln>
            </p:spPr>
          </p:cxnSp>
          <p:cxnSp>
            <p:nvCxnSpPr>
              <p:cNvPr id="1648" name="Google Shape;1648;p35"/>
              <p:cNvCxnSpPr/>
              <p:nvPr/>
            </p:nvCxnSpPr>
            <p:spPr>
              <a:xfrm>
                <a:off x="4655"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649" name="Google Shape;1649;p35"/>
              <p:cNvCxnSpPr/>
              <p:nvPr/>
            </p:nvCxnSpPr>
            <p:spPr>
              <a:xfrm>
                <a:off x="4657" y="1376"/>
                <a:ext cx="0" cy="43"/>
              </a:xfrm>
              <a:prstGeom prst="straightConnector1">
                <a:avLst/>
              </a:prstGeom>
              <a:noFill/>
              <a:ln cap="flat" cmpd="sng" w="9525">
                <a:solidFill>
                  <a:srgbClr val="000000"/>
                </a:solidFill>
                <a:prstDash val="solid"/>
                <a:round/>
                <a:headEnd len="med" w="med" type="none"/>
                <a:tailEnd len="med" w="med" type="none"/>
              </a:ln>
            </p:spPr>
          </p:cxnSp>
          <p:cxnSp>
            <p:nvCxnSpPr>
              <p:cNvPr id="1650" name="Google Shape;1650;p35"/>
              <p:cNvCxnSpPr/>
              <p:nvPr/>
            </p:nvCxnSpPr>
            <p:spPr>
              <a:xfrm>
                <a:off x="4662" y="1367"/>
                <a:ext cx="0" cy="52"/>
              </a:xfrm>
              <a:prstGeom prst="straightConnector1">
                <a:avLst/>
              </a:prstGeom>
              <a:noFill/>
              <a:ln cap="flat" cmpd="sng" w="9525">
                <a:solidFill>
                  <a:srgbClr val="000000"/>
                </a:solidFill>
                <a:prstDash val="solid"/>
                <a:round/>
                <a:headEnd len="med" w="med" type="none"/>
                <a:tailEnd len="med" w="med" type="none"/>
              </a:ln>
            </p:spPr>
          </p:cxnSp>
          <p:cxnSp>
            <p:nvCxnSpPr>
              <p:cNvPr id="1651" name="Google Shape;1651;p35"/>
              <p:cNvCxnSpPr/>
              <p:nvPr/>
            </p:nvCxnSpPr>
            <p:spPr>
              <a:xfrm>
                <a:off x="4663" y="1349"/>
                <a:ext cx="0" cy="70"/>
              </a:xfrm>
              <a:prstGeom prst="straightConnector1">
                <a:avLst/>
              </a:prstGeom>
              <a:noFill/>
              <a:ln cap="flat" cmpd="sng" w="9525">
                <a:solidFill>
                  <a:srgbClr val="000000"/>
                </a:solidFill>
                <a:prstDash val="solid"/>
                <a:round/>
                <a:headEnd len="med" w="med" type="none"/>
                <a:tailEnd len="med" w="med" type="none"/>
              </a:ln>
            </p:spPr>
          </p:cxnSp>
          <p:cxnSp>
            <p:nvCxnSpPr>
              <p:cNvPr id="1652" name="Google Shape;1652;p35"/>
              <p:cNvCxnSpPr/>
              <p:nvPr/>
            </p:nvCxnSpPr>
            <p:spPr>
              <a:xfrm>
                <a:off x="4665" y="1391"/>
                <a:ext cx="0" cy="28"/>
              </a:xfrm>
              <a:prstGeom prst="straightConnector1">
                <a:avLst/>
              </a:prstGeom>
              <a:noFill/>
              <a:ln cap="flat" cmpd="sng" w="9525">
                <a:solidFill>
                  <a:srgbClr val="000000"/>
                </a:solidFill>
                <a:prstDash val="solid"/>
                <a:round/>
                <a:headEnd len="med" w="med" type="none"/>
                <a:tailEnd len="med" w="med" type="none"/>
              </a:ln>
            </p:spPr>
          </p:cxnSp>
          <p:cxnSp>
            <p:nvCxnSpPr>
              <p:cNvPr id="1653" name="Google Shape;1653;p35"/>
              <p:cNvCxnSpPr/>
              <p:nvPr/>
            </p:nvCxnSpPr>
            <p:spPr>
              <a:xfrm>
                <a:off x="4667" y="1358"/>
                <a:ext cx="0" cy="61"/>
              </a:xfrm>
              <a:prstGeom prst="straightConnector1">
                <a:avLst/>
              </a:prstGeom>
              <a:noFill/>
              <a:ln cap="flat" cmpd="sng" w="9525">
                <a:solidFill>
                  <a:srgbClr val="000000"/>
                </a:solidFill>
                <a:prstDash val="solid"/>
                <a:round/>
                <a:headEnd len="med" w="med" type="none"/>
                <a:tailEnd len="med" w="med" type="none"/>
              </a:ln>
            </p:spPr>
          </p:cxnSp>
          <p:cxnSp>
            <p:nvCxnSpPr>
              <p:cNvPr id="1654" name="Google Shape;1654;p35"/>
              <p:cNvCxnSpPr/>
              <p:nvPr/>
            </p:nvCxnSpPr>
            <p:spPr>
              <a:xfrm>
                <a:off x="4670"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655" name="Google Shape;1655;p35"/>
              <p:cNvCxnSpPr/>
              <p:nvPr/>
            </p:nvCxnSpPr>
            <p:spPr>
              <a:xfrm>
                <a:off x="4672" y="1352"/>
                <a:ext cx="0" cy="67"/>
              </a:xfrm>
              <a:prstGeom prst="straightConnector1">
                <a:avLst/>
              </a:prstGeom>
              <a:noFill/>
              <a:ln cap="flat" cmpd="sng" w="9525">
                <a:solidFill>
                  <a:srgbClr val="000000"/>
                </a:solidFill>
                <a:prstDash val="solid"/>
                <a:round/>
                <a:headEnd len="med" w="med" type="none"/>
                <a:tailEnd len="med" w="med" type="none"/>
              </a:ln>
            </p:spPr>
          </p:cxnSp>
          <p:cxnSp>
            <p:nvCxnSpPr>
              <p:cNvPr id="1656" name="Google Shape;1656;p35"/>
              <p:cNvCxnSpPr/>
              <p:nvPr/>
            </p:nvCxnSpPr>
            <p:spPr>
              <a:xfrm>
                <a:off x="4681"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657" name="Google Shape;1657;p35"/>
              <p:cNvCxnSpPr/>
              <p:nvPr/>
            </p:nvCxnSpPr>
            <p:spPr>
              <a:xfrm>
                <a:off x="4685"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658" name="Google Shape;1658;p35"/>
              <p:cNvCxnSpPr/>
              <p:nvPr/>
            </p:nvCxnSpPr>
            <p:spPr>
              <a:xfrm>
                <a:off x="4687"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659" name="Google Shape;1659;p35"/>
              <p:cNvCxnSpPr/>
              <p:nvPr/>
            </p:nvCxnSpPr>
            <p:spPr>
              <a:xfrm>
                <a:off x="4689"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660" name="Google Shape;1660;p35"/>
              <p:cNvCxnSpPr/>
              <p:nvPr/>
            </p:nvCxnSpPr>
            <p:spPr>
              <a:xfrm>
                <a:off x="4691"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661" name="Google Shape;1661;p35"/>
              <p:cNvCxnSpPr/>
              <p:nvPr/>
            </p:nvCxnSpPr>
            <p:spPr>
              <a:xfrm>
                <a:off x="4696" y="1391"/>
                <a:ext cx="0" cy="28"/>
              </a:xfrm>
              <a:prstGeom prst="straightConnector1">
                <a:avLst/>
              </a:prstGeom>
              <a:noFill/>
              <a:ln cap="flat" cmpd="sng" w="9525">
                <a:solidFill>
                  <a:srgbClr val="000000"/>
                </a:solidFill>
                <a:prstDash val="solid"/>
                <a:round/>
                <a:headEnd len="med" w="med" type="none"/>
                <a:tailEnd len="med" w="med" type="none"/>
              </a:ln>
            </p:spPr>
          </p:cxnSp>
          <p:cxnSp>
            <p:nvCxnSpPr>
              <p:cNvPr id="1662" name="Google Shape;1662;p35"/>
              <p:cNvCxnSpPr/>
              <p:nvPr/>
            </p:nvCxnSpPr>
            <p:spPr>
              <a:xfrm>
                <a:off x="4698" y="1397"/>
                <a:ext cx="0" cy="22"/>
              </a:xfrm>
              <a:prstGeom prst="straightConnector1">
                <a:avLst/>
              </a:prstGeom>
              <a:noFill/>
              <a:ln cap="flat" cmpd="sng" w="9525">
                <a:solidFill>
                  <a:srgbClr val="000000"/>
                </a:solidFill>
                <a:prstDash val="solid"/>
                <a:round/>
                <a:headEnd len="med" w="med" type="none"/>
                <a:tailEnd len="med" w="med" type="none"/>
              </a:ln>
            </p:spPr>
          </p:cxnSp>
          <p:cxnSp>
            <p:nvCxnSpPr>
              <p:cNvPr id="1663" name="Google Shape;1663;p35"/>
              <p:cNvCxnSpPr/>
              <p:nvPr/>
            </p:nvCxnSpPr>
            <p:spPr>
              <a:xfrm>
                <a:off x="4701"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664" name="Google Shape;1664;p35"/>
              <p:cNvCxnSpPr/>
              <p:nvPr/>
            </p:nvCxnSpPr>
            <p:spPr>
              <a:xfrm>
                <a:off x="4706"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665" name="Google Shape;1665;p35"/>
              <p:cNvCxnSpPr/>
              <p:nvPr/>
            </p:nvCxnSpPr>
            <p:spPr>
              <a:xfrm>
                <a:off x="4708" y="1388"/>
                <a:ext cx="0" cy="31"/>
              </a:xfrm>
              <a:prstGeom prst="straightConnector1">
                <a:avLst/>
              </a:prstGeom>
              <a:noFill/>
              <a:ln cap="flat" cmpd="sng" w="9525">
                <a:solidFill>
                  <a:srgbClr val="000000"/>
                </a:solidFill>
                <a:prstDash val="solid"/>
                <a:round/>
                <a:headEnd len="med" w="med" type="none"/>
                <a:tailEnd len="med" w="med" type="none"/>
              </a:ln>
            </p:spPr>
          </p:cxnSp>
          <p:cxnSp>
            <p:nvCxnSpPr>
              <p:cNvPr id="1666" name="Google Shape;1666;p35"/>
              <p:cNvCxnSpPr/>
              <p:nvPr/>
            </p:nvCxnSpPr>
            <p:spPr>
              <a:xfrm>
                <a:off x="4711" y="1397"/>
                <a:ext cx="0" cy="22"/>
              </a:xfrm>
              <a:prstGeom prst="straightConnector1">
                <a:avLst/>
              </a:prstGeom>
              <a:noFill/>
              <a:ln cap="flat" cmpd="sng" w="9525">
                <a:solidFill>
                  <a:srgbClr val="000000"/>
                </a:solidFill>
                <a:prstDash val="solid"/>
                <a:round/>
                <a:headEnd len="med" w="med" type="none"/>
                <a:tailEnd len="med" w="med" type="none"/>
              </a:ln>
            </p:spPr>
          </p:cxnSp>
        </p:grpSp>
        <p:grpSp>
          <p:nvGrpSpPr>
            <p:cNvPr id="1667" name="Google Shape;1667;p35"/>
            <p:cNvGrpSpPr/>
            <p:nvPr/>
          </p:nvGrpSpPr>
          <p:grpSpPr>
            <a:xfrm>
              <a:off x="7119821" y="3237386"/>
              <a:ext cx="1257669" cy="367684"/>
              <a:chOff x="4714" y="1224"/>
              <a:chExt cx="667" cy="195"/>
            </a:xfrm>
          </p:grpSpPr>
          <p:cxnSp>
            <p:nvCxnSpPr>
              <p:cNvPr id="1668" name="Google Shape;1668;p35"/>
              <p:cNvCxnSpPr/>
              <p:nvPr/>
            </p:nvCxnSpPr>
            <p:spPr>
              <a:xfrm>
                <a:off x="4714"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669" name="Google Shape;1669;p35"/>
              <p:cNvCxnSpPr/>
              <p:nvPr/>
            </p:nvCxnSpPr>
            <p:spPr>
              <a:xfrm>
                <a:off x="4722"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670" name="Google Shape;1670;p35"/>
              <p:cNvCxnSpPr/>
              <p:nvPr/>
            </p:nvCxnSpPr>
            <p:spPr>
              <a:xfrm>
                <a:off x="4727" y="1381"/>
                <a:ext cx="0" cy="38"/>
              </a:xfrm>
              <a:prstGeom prst="straightConnector1">
                <a:avLst/>
              </a:prstGeom>
              <a:noFill/>
              <a:ln cap="flat" cmpd="sng" w="9525">
                <a:solidFill>
                  <a:srgbClr val="000000"/>
                </a:solidFill>
                <a:prstDash val="solid"/>
                <a:round/>
                <a:headEnd len="med" w="med" type="none"/>
                <a:tailEnd len="med" w="med" type="none"/>
              </a:ln>
            </p:spPr>
          </p:cxnSp>
          <p:cxnSp>
            <p:nvCxnSpPr>
              <p:cNvPr id="1671" name="Google Shape;1671;p35"/>
              <p:cNvCxnSpPr/>
              <p:nvPr/>
            </p:nvCxnSpPr>
            <p:spPr>
              <a:xfrm>
                <a:off x="4729" y="1394"/>
                <a:ext cx="0" cy="25"/>
              </a:xfrm>
              <a:prstGeom prst="straightConnector1">
                <a:avLst/>
              </a:prstGeom>
              <a:noFill/>
              <a:ln cap="flat" cmpd="sng" w="9525">
                <a:solidFill>
                  <a:srgbClr val="000000"/>
                </a:solidFill>
                <a:prstDash val="solid"/>
                <a:round/>
                <a:headEnd len="med" w="med" type="none"/>
                <a:tailEnd len="med" w="med" type="none"/>
              </a:ln>
            </p:spPr>
          </p:cxnSp>
          <p:cxnSp>
            <p:nvCxnSpPr>
              <p:cNvPr id="1672" name="Google Shape;1672;p35"/>
              <p:cNvCxnSpPr/>
              <p:nvPr/>
            </p:nvCxnSpPr>
            <p:spPr>
              <a:xfrm>
                <a:off x="4739"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673" name="Google Shape;1673;p35"/>
              <p:cNvCxnSpPr/>
              <p:nvPr/>
            </p:nvCxnSpPr>
            <p:spPr>
              <a:xfrm>
                <a:off x="4741"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674" name="Google Shape;1674;p35"/>
              <p:cNvCxnSpPr/>
              <p:nvPr/>
            </p:nvCxnSpPr>
            <p:spPr>
              <a:xfrm>
                <a:off x="4746"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675" name="Google Shape;1675;p35"/>
              <p:cNvCxnSpPr/>
              <p:nvPr/>
            </p:nvCxnSpPr>
            <p:spPr>
              <a:xfrm>
                <a:off x="4748"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676" name="Google Shape;1676;p35"/>
              <p:cNvCxnSpPr/>
              <p:nvPr/>
            </p:nvCxnSpPr>
            <p:spPr>
              <a:xfrm>
                <a:off x="4749" y="1368"/>
                <a:ext cx="0" cy="51"/>
              </a:xfrm>
              <a:prstGeom prst="straightConnector1">
                <a:avLst/>
              </a:prstGeom>
              <a:noFill/>
              <a:ln cap="flat" cmpd="sng" w="9525">
                <a:solidFill>
                  <a:srgbClr val="000000"/>
                </a:solidFill>
                <a:prstDash val="solid"/>
                <a:round/>
                <a:headEnd len="med" w="med" type="none"/>
                <a:tailEnd len="med" w="med" type="none"/>
              </a:ln>
            </p:spPr>
          </p:cxnSp>
          <p:cxnSp>
            <p:nvCxnSpPr>
              <p:cNvPr id="1677" name="Google Shape;1677;p35"/>
              <p:cNvCxnSpPr/>
              <p:nvPr/>
            </p:nvCxnSpPr>
            <p:spPr>
              <a:xfrm>
                <a:off x="4751" y="1339"/>
                <a:ext cx="0" cy="80"/>
              </a:xfrm>
              <a:prstGeom prst="straightConnector1">
                <a:avLst/>
              </a:prstGeom>
              <a:noFill/>
              <a:ln cap="flat" cmpd="sng" w="9525">
                <a:solidFill>
                  <a:srgbClr val="000000"/>
                </a:solidFill>
                <a:prstDash val="solid"/>
                <a:round/>
                <a:headEnd len="med" w="med" type="none"/>
                <a:tailEnd len="med" w="med" type="none"/>
              </a:ln>
            </p:spPr>
          </p:cxnSp>
          <p:cxnSp>
            <p:nvCxnSpPr>
              <p:cNvPr id="1678" name="Google Shape;1678;p35"/>
              <p:cNvCxnSpPr/>
              <p:nvPr/>
            </p:nvCxnSpPr>
            <p:spPr>
              <a:xfrm>
                <a:off x="4753"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679" name="Google Shape;1679;p35"/>
              <p:cNvCxnSpPr/>
              <p:nvPr/>
            </p:nvCxnSpPr>
            <p:spPr>
              <a:xfrm>
                <a:off x="4754" y="1419"/>
                <a:ext cx="0" cy="0"/>
              </a:xfrm>
              <a:prstGeom prst="straightConnector1">
                <a:avLst/>
              </a:prstGeom>
              <a:noFill/>
              <a:ln cap="flat" cmpd="sng" w="9525">
                <a:solidFill>
                  <a:srgbClr val="000000"/>
                </a:solidFill>
                <a:prstDash val="solid"/>
                <a:round/>
                <a:headEnd len="med" w="med" type="none"/>
                <a:tailEnd len="med" w="med" type="none"/>
              </a:ln>
            </p:spPr>
          </p:cxnSp>
          <p:cxnSp>
            <p:nvCxnSpPr>
              <p:cNvPr id="1680" name="Google Shape;1680;p35"/>
              <p:cNvCxnSpPr/>
              <p:nvPr/>
            </p:nvCxnSpPr>
            <p:spPr>
              <a:xfrm>
                <a:off x="4758" y="1376"/>
                <a:ext cx="0" cy="43"/>
              </a:xfrm>
              <a:prstGeom prst="straightConnector1">
                <a:avLst/>
              </a:prstGeom>
              <a:noFill/>
              <a:ln cap="flat" cmpd="sng" w="9525">
                <a:solidFill>
                  <a:srgbClr val="000000"/>
                </a:solidFill>
                <a:prstDash val="solid"/>
                <a:round/>
                <a:headEnd len="med" w="med" type="none"/>
                <a:tailEnd len="med" w="med" type="none"/>
              </a:ln>
            </p:spPr>
          </p:cxnSp>
          <p:cxnSp>
            <p:nvCxnSpPr>
              <p:cNvPr id="1681" name="Google Shape;1681;p35"/>
              <p:cNvCxnSpPr/>
              <p:nvPr/>
            </p:nvCxnSpPr>
            <p:spPr>
              <a:xfrm>
                <a:off x="4760" y="1383"/>
                <a:ext cx="0" cy="36"/>
              </a:xfrm>
              <a:prstGeom prst="straightConnector1">
                <a:avLst/>
              </a:prstGeom>
              <a:noFill/>
              <a:ln cap="flat" cmpd="sng" w="9525">
                <a:solidFill>
                  <a:srgbClr val="000000"/>
                </a:solidFill>
                <a:prstDash val="solid"/>
                <a:round/>
                <a:headEnd len="med" w="med" type="none"/>
                <a:tailEnd len="med" w="med" type="none"/>
              </a:ln>
            </p:spPr>
          </p:cxnSp>
          <p:cxnSp>
            <p:nvCxnSpPr>
              <p:cNvPr id="1682" name="Google Shape;1682;p35"/>
              <p:cNvCxnSpPr/>
              <p:nvPr/>
            </p:nvCxnSpPr>
            <p:spPr>
              <a:xfrm>
                <a:off x="4763" y="1288"/>
                <a:ext cx="0" cy="131"/>
              </a:xfrm>
              <a:prstGeom prst="straightConnector1">
                <a:avLst/>
              </a:prstGeom>
              <a:noFill/>
              <a:ln cap="flat" cmpd="sng" w="9525">
                <a:solidFill>
                  <a:srgbClr val="000000"/>
                </a:solidFill>
                <a:prstDash val="solid"/>
                <a:round/>
                <a:headEnd len="med" w="med" type="none"/>
                <a:tailEnd len="med" w="med" type="none"/>
              </a:ln>
            </p:spPr>
          </p:cxnSp>
          <p:cxnSp>
            <p:nvCxnSpPr>
              <p:cNvPr id="1683" name="Google Shape;1683;p35"/>
              <p:cNvCxnSpPr/>
              <p:nvPr/>
            </p:nvCxnSpPr>
            <p:spPr>
              <a:xfrm>
                <a:off x="4765" y="1350"/>
                <a:ext cx="0" cy="69"/>
              </a:xfrm>
              <a:prstGeom prst="straightConnector1">
                <a:avLst/>
              </a:prstGeom>
              <a:noFill/>
              <a:ln cap="flat" cmpd="sng" w="9525">
                <a:solidFill>
                  <a:srgbClr val="000000"/>
                </a:solidFill>
                <a:prstDash val="solid"/>
                <a:round/>
                <a:headEnd len="med" w="med" type="none"/>
                <a:tailEnd len="med" w="med" type="none"/>
              </a:ln>
            </p:spPr>
          </p:cxnSp>
          <p:cxnSp>
            <p:nvCxnSpPr>
              <p:cNvPr id="1684" name="Google Shape;1684;p35"/>
              <p:cNvCxnSpPr/>
              <p:nvPr/>
            </p:nvCxnSpPr>
            <p:spPr>
              <a:xfrm>
                <a:off x="4768" y="1333"/>
                <a:ext cx="0" cy="86"/>
              </a:xfrm>
              <a:prstGeom prst="straightConnector1">
                <a:avLst/>
              </a:prstGeom>
              <a:noFill/>
              <a:ln cap="flat" cmpd="sng" w="9525">
                <a:solidFill>
                  <a:srgbClr val="000000"/>
                </a:solidFill>
                <a:prstDash val="solid"/>
                <a:round/>
                <a:headEnd len="med" w="med" type="none"/>
                <a:tailEnd len="med" w="med" type="none"/>
              </a:ln>
            </p:spPr>
          </p:cxnSp>
          <p:cxnSp>
            <p:nvCxnSpPr>
              <p:cNvPr id="1685" name="Google Shape;1685;p35"/>
              <p:cNvCxnSpPr/>
              <p:nvPr/>
            </p:nvCxnSpPr>
            <p:spPr>
              <a:xfrm>
                <a:off x="4772" y="1369"/>
                <a:ext cx="0" cy="50"/>
              </a:xfrm>
              <a:prstGeom prst="straightConnector1">
                <a:avLst/>
              </a:prstGeom>
              <a:noFill/>
              <a:ln cap="flat" cmpd="sng" w="9525">
                <a:solidFill>
                  <a:srgbClr val="000000"/>
                </a:solidFill>
                <a:prstDash val="solid"/>
                <a:round/>
                <a:headEnd len="med" w="med" type="none"/>
                <a:tailEnd len="med" w="med" type="none"/>
              </a:ln>
            </p:spPr>
          </p:cxnSp>
          <p:cxnSp>
            <p:nvCxnSpPr>
              <p:cNvPr id="1686" name="Google Shape;1686;p35"/>
              <p:cNvCxnSpPr/>
              <p:nvPr/>
            </p:nvCxnSpPr>
            <p:spPr>
              <a:xfrm>
                <a:off x="4781"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687" name="Google Shape;1687;p35"/>
              <p:cNvCxnSpPr/>
              <p:nvPr/>
            </p:nvCxnSpPr>
            <p:spPr>
              <a:xfrm>
                <a:off x="4787" y="1397"/>
                <a:ext cx="0" cy="22"/>
              </a:xfrm>
              <a:prstGeom prst="straightConnector1">
                <a:avLst/>
              </a:prstGeom>
              <a:noFill/>
              <a:ln cap="flat" cmpd="sng" w="9525">
                <a:solidFill>
                  <a:srgbClr val="000000"/>
                </a:solidFill>
                <a:prstDash val="solid"/>
                <a:round/>
                <a:headEnd len="med" w="med" type="none"/>
                <a:tailEnd len="med" w="med" type="none"/>
              </a:ln>
            </p:spPr>
          </p:cxnSp>
          <p:cxnSp>
            <p:nvCxnSpPr>
              <p:cNvPr id="1688" name="Google Shape;1688;p35"/>
              <p:cNvCxnSpPr/>
              <p:nvPr/>
            </p:nvCxnSpPr>
            <p:spPr>
              <a:xfrm>
                <a:off x="4789"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689" name="Google Shape;1689;p35"/>
              <p:cNvCxnSpPr/>
              <p:nvPr/>
            </p:nvCxnSpPr>
            <p:spPr>
              <a:xfrm>
                <a:off x="4792"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690" name="Google Shape;1690;p35"/>
              <p:cNvCxnSpPr/>
              <p:nvPr/>
            </p:nvCxnSpPr>
            <p:spPr>
              <a:xfrm>
                <a:off x="4799" y="1404"/>
                <a:ext cx="0" cy="15"/>
              </a:xfrm>
              <a:prstGeom prst="straightConnector1">
                <a:avLst/>
              </a:prstGeom>
              <a:noFill/>
              <a:ln cap="flat" cmpd="sng" w="9525">
                <a:solidFill>
                  <a:srgbClr val="000000"/>
                </a:solidFill>
                <a:prstDash val="solid"/>
                <a:round/>
                <a:headEnd len="med" w="med" type="none"/>
                <a:tailEnd len="med" w="med" type="none"/>
              </a:ln>
            </p:spPr>
          </p:cxnSp>
          <p:cxnSp>
            <p:nvCxnSpPr>
              <p:cNvPr id="1691" name="Google Shape;1691;p35"/>
              <p:cNvCxnSpPr/>
              <p:nvPr/>
            </p:nvCxnSpPr>
            <p:spPr>
              <a:xfrm>
                <a:off x="4804"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692" name="Google Shape;1692;p35"/>
              <p:cNvCxnSpPr/>
              <p:nvPr/>
            </p:nvCxnSpPr>
            <p:spPr>
              <a:xfrm>
                <a:off x="4806"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693" name="Google Shape;1693;p35"/>
              <p:cNvCxnSpPr/>
              <p:nvPr/>
            </p:nvCxnSpPr>
            <p:spPr>
              <a:xfrm>
                <a:off x="4809" y="1374"/>
                <a:ext cx="0" cy="45"/>
              </a:xfrm>
              <a:prstGeom prst="straightConnector1">
                <a:avLst/>
              </a:prstGeom>
              <a:noFill/>
              <a:ln cap="flat" cmpd="sng" w="9525">
                <a:solidFill>
                  <a:srgbClr val="000000"/>
                </a:solidFill>
                <a:prstDash val="solid"/>
                <a:round/>
                <a:headEnd len="med" w="med" type="none"/>
                <a:tailEnd len="med" w="med" type="none"/>
              </a:ln>
            </p:spPr>
          </p:cxnSp>
          <p:cxnSp>
            <p:nvCxnSpPr>
              <p:cNvPr id="1694" name="Google Shape;1694;p35"/>
              <p:cNvCxnSpPr/>
              <p:nvPr/>
            </p:nvCxnSpPr>
            <p:spPr>
              <a:xfrm>
                <a:off x="4811" y="1419"/>
                <a:ext cx="0" cy="0"/>
              </a:xfrm>
              <a:prstGeom prst="straightConnector1">
                <a:avLst/>
              </a:prstGeom>
              <a:noFill/>
              <a:ln cap="flat" cmpd="sng" w="9525">
                <a:solidFill>
                  <a:srgbClr val="000000"/>
                </a:solidFill>
                <a:prstDash val="solid"/>
                <a:round/>
                <a:headEnd len="med" w="med" type="none"/>
                <a:tailEnd len="med" w="med" type="none"/>
              </a:ln>
            </p:spPr>
          </p:cxnSp>
          <p:cxnSp>
            <p:nvCxnSpPr>
              <p:cNvPr id="1695" name="Google Shape;1695;p35"/>
              <p:cNvCxnSpPr/>
              <p:nvPr/>
            </p:nvCxnSpPr>
            <p:spPr>
              <a:xfrm>
                <a:off x="4813" y="1387"/>
                <a:ext cx="0" cy="32"/>
              </a:xfrm>
              <a:prstGeom prst="straightConnector1">
                <a:avLst/>
              </a:prstGeom>
              <a:noFill/>
              <a:ln cap="flat" cmpd="sng" w="9525">
                <a:solidFill>
                  <a:srgbClr val="000000"/>
                </a:solidFill>
                <a:prstDash val="solid"/>
                <a:round/>
                <a:headEnd len="med" w="med" type="none"/>
                <a:tailEnd len="med" w="med" type="none"/>
              </a:ln>
            </p:spPr>
          </p:cxnSp>
          <p:cxnSp>
            <p:nvCxnSpPr>
              <p:cNvPr id="1696" name="Google Shape;1696;p35"/>
              <p:cNvCxnSpPr/>
              <p:nvPr/>
            </p:nvCxnSpPr>
            <p:spPr>
              <a:xfrm>
                <a:off x="4818"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697" name="Google Shape;1697;p35"/>
              <p:cNvCxnSpPr/>
              <p:nvPr/>
            </p:nvCxnSpPr>
            <p:spPr>
              <a:xfrm>
                <a:off x="4819" y="1398"/>
                <a:ext cx="0" cy="21"/>
              </a:xfrm>
              <a:prstGeom prst="straightConnector1">
                <a:avLst/>
              </a:prstGeom>
              <a:noFill/>
              <a:ln cap="flat" cmpd="sng" w="9525">
                <a:solidFill>
                  <a:srgbClr val="000000"/>
                </a:solidFill>
                <a:prstDash val="solid"/>
                <a:round/>
                <a:headEnd len="med" w="med" type="none"/>
                <a:tailEnd len="med" w="med" type="none"/>
              </a:ln>
            </p:spPr>
          </p:cxnSp>
          <p:cxnSp>
            <p:nvCxnSpPr>
              <p:cNvPr id="1698" name="Google Shape;1698;p35"/>
              <p:cNvCxnSpPr/>
              <p:nvPr/>
            </p:nvCxnSpPr>
            <p:spPr>
              <a:xfrm>
                <a:off x="4821"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699" name="Google Shape;1699;p35"/>
              <p:cNvCxnSpPr/>
              <p:nvPr/>
            </p:nvCxnSpPr>
            <p:spPr>
              <a:xfrm>
                <a:off x="4833" y="1339"/>
                <a:ext cx="0" cy="80"/>
              </a:xfrm>
              <a:prstGeom prst="straightConnector1">
                <a:avLst/>
              </a:prstGeom>
              <a:noFill/>
              <a:ln cap="flat" cmpd="sng" w="9525">
                <a:solidFill>
                  <a:srgbClr val="000000"/>
                </a:solidFill>
                <a:prstDash val="solid"/>
                <a:round/>
                <a:headEnd len="med" w="med" type="none"/>
                <a:tailEnd len="med" w="med" type="none"/>
              </a:ln>
            </p:spPr>
          </p:cxnSp>
          <p:cxnSp>
            <p:nvCxnSpPr>
              <p:cNvPr id="1700" name="Google Shape;1700;p35"/>
              <p:cNvCxnSpPr/>
              <p:nvPr/>
            </p:nvCxnSpPr>
            <p:spPr>
              <a:xfrm>
                <a:off x="4835"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701" name="Google Shape;1701;p35"/>
              <p:cNvCxnSpPr/>
              <p:nvPr/>
            </p:nvCxnSpPr>
            <p:spPr>
              <a:xfrm>
                <a:off x="4844"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702" name="Google Shape;1702;p35"/>
              <p:cNvCxnSpPr/>
              <p:nvPr/>
            </p:nvCxnSpPr>
            <p:spPr>
              <a:xfrm>
                <a:off x="4849"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703" name="Google Shape;1703;p35"/>
              <p:cNvCxnSpPr/>
              <p:nvPr/>
            </p:nvCxnSpPr>
            <p:spPr>
              <a:xfrm>
                <a:off x="4851"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704" name="Google Shape;1704;p35"/>
              <p:cNvCxnSpPr/>
              <p:nvPr/>
            </p:nvCxnSpPr>
            <p:spPr>
              <a:xfrm>
                <a:off x="4855"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705" name="Google Shape;1705;p35"/>
              <p:cNvCxnSpPr/>
              <p:nvPr/>
            </p:nvCxnSpPr>
            <p:spPr>
              <a:xfrm>
                <a:off x="4859" y="1377"/>
                <a:ext cx="0" cy="42"/>
              </a:xfrm>
              <a:prstGeom prst="straightConnector1">
                <a:avLst/>
              </a:prstGeom>
              <a:noFill/>
              <a:ln cap="flat" cmpd="sng" w="9525">
                <a:solidFill>
                  <a:srgbClr val="000000"/>
                </a:solidFill>
                <a:prstDash val="solid"/>
                <a:round/>
                <a:headEnd len="med" w="med" type="none"/>
                <a:tailEnd len="med" w="med" type="none"/>
              </a:ln>
            </p:spPr>
          </p:cxnSp>
          <p:cxnSp>
            <p:nvCxnSpPr>
              <p:cNvPr id="1706" name="Google Shape;1706;p35"/>
              <p:cNvCxnSpPr/>
              <p:nvPr/>
            </p:nvCxnSpPr>
            <p:spPr>
              <a:xfrm>
                <a:off x="4864" y="1397"/>
                <a:ext cx="0" cy="22"/>
              </a:xfrm>
              <a:prstGeom prst="straightConnector1">
                <a:avLst/>
              </a:prstGeom>
              <a:noFill/>
              <a:ln cap="flat" cmpd="sng" w="9525">
                <a:solidFill>
                  <a:srgbClr val="000000"/>
                </a:solidFill>
                <a:prstDash val="solid"/>
                <a:round/>
                <a:headEnd len="med" w="med" type="none"/>
                <a:tailEnd len="med" w="med" type="none"/>
              </a:ln>
            </p:spPr>
          </p:cxnSp>
          <p:cxnSp>
            <p:nvCxnSpPr>
              <p:cNvPr id="1707" name="Google Shape;1707;p35"/>
              <p:cNvCxnSpPr/>
              <p:nvPr/>
            </p:nvCxnSpPr>
            <p:spPr>
              <a:xfrm>
                <a:off x="4873"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708" name="Google Shape;1708;p35"/>
              <p:cNvCxnSpPr/>
              <p:nvPr/>
            </p:nvCxnSpPr>
            <p:spPr>
              <a:xfrm>
                <a:off x="4878" y="1340"/>
                <a:ext cx="0" cy="79"/>
              </a:xfrm>
              <a:prstGeom prst="straightConnector1">
                <a:avLst/>
              </a:prstGeom>
              <a:noFill/>
              <a:ln cap="flat" cmpd="sng" w="9525">
                <a:solidFill>
                  <a:srgbClr val="000000"/>
                </a:solidFill>
                <a:prstDash val="solid"/>
                <a:round/>
                <a:headEnd len="med" w="med" type="none"/>
                <a:tailEnd len="med" w="med" type="none"/>
              </a:ln>
            </p:spPr>
          </p:cxnSp>
          <p:cxnSp>
            <p:nvCxnSpPr>
              <p:cNvPr id="1709" name="Google Shape;1709;p35"/>
              <p:cNvCxnSpPr/>
              <p:nvPr/>
            </p:nvCxnSpPr>
            <p:spPr>
              <a:xfrm>
                <a:off x="4881" y="1372"/>
                <a:ext cx="0" cy="47"/>
              </a:xfrm>
              <a:prstGeom prst="straightConnector1">
                <a:avLst/>
              </a:prstGeom>
              <a:noFill/>
              <a:ln cap="flat" cmpd="sng" w="9525">
                <a:solidFill>
                  <a:srgbClr val="000000"/>
                </a:solidFill>
                <a:prstDash val="solid"/>
                <a:round/>
                <a:headEnd len="med" w="med" type="none"/>
                <a:tailEnd len="med" w="med" type="none"/>
              </a:ln>
            </p:spPr>
          </p:cxnSp>
          <p:cxnSp>
            <p:nvCxnSpPr>
              <p:cNvPr id="1710" name="Google Shape;1710;p35"/>
              <p:cNvCxnSpPr/>
              <p:nvPr/>
            </p:nvCxnSpPr>
            <p:spPr>
              <a:xfrm>
                <a:off x="4882"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711" name="Google Shape;1711;p35"/>
              <p:cNvCxnSpPr/>
              <p:nvPr/>
            </p:nvCxnSpPr>
            <p:spPr>
              <a:xfrm>
                <a:off x="4885"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712" name="Google Shape;1712;p35"/>
              <p:cNvCxnSpPr/>
              <p:nvPr/>
            </p:nvCxnSpPr>
            <p:spPr>
              <a:xfrm>
                <a:off x="4885"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13" name="Google Shape;1713;p35"/>
              <p:cNvCxnSpPr/>
              <p:nvPr/>
            </p:nvCxnSpPr>
            <p:spPr>
              <a:xfrm>
                <a:off x="4887" y="1393"/>
                <a:ext cx="0" cy="26"/>
              </a:xfrm>
              <a:prstGeom prst="straightConnector1">
                <a:avLst/>
              </a:prstGeom>
              <a:noFill/>
              <a:ln cap="flat" cmpd="sng" w="9525">
                <a:solidFill>
                  <a:srgbClr val="000000"/>
                </a:solidFill>
                <a:prstDash val="solid"/>
                <a:round/>
                <a:headEnd len="med" w="med" type="none"/>
                <a:tailEnd len="med" w="med" type="none"/>
              </a:ln>
            </p:spPr>
          </p:cxnSp>
          <p:cxnSp>
            <p:nvCxnSpPr>
              <p:cNvPr id="1714" name="Google Shape;1714;p35"/>
              <p:cNvCxnSpPr/>
              <p:nvPr/>
            </p:nvCxnSpPr>
            <p:spPr>
              <a:xfrm>
                <a:off x="4890" y="1397"/>
                <a:ext cx="0" cy="22"/>
              </a:xfrm>
              <a:prstGeom prst="straightConnector1">
                <a:avLst/>
              </a:prstGeom>
              <a:noFill/>
              <a:ln cap="flat" cmpd="sng" w="9525">
                <a:solidFill>
                  <a:srgbClr val="000000"/>
                </a:solidFill>
                <a:prstDash val="solid"/>
                <a:round/>
                <a:headEnd len="med" w="med" type="none"/>
                <a:tailEnd len="med" w="med" type="none"/>
              </a:ln>
            </p:spPr>
          </p:cxnSp>
          <p:cxnSp>
            <p:nvCxnSpPr>
              <p:cNvPr id="1715" name="Google Shape;1715;p35"/>
              <p:cNvCxnSpPr/>
              <p:nvPr/>
            </p:nvCxnSpPr>
            <p:spPr>
              <a:xfrm>
                <a:off x="4893" y="1395"/>
                <a:ext cx="0" cy="24"/>
              </a:xfrm>
              <a:prstGeom prst="straightConnector1">
                <a:avLst/>
              </a:prstGeom>
              <a:noFill/>
              <a:ln cap="flat" cmpd="sng" w="9525">
                <a:solidFill>
                  <a:srgbClr val="000000"/>
                </a:solidFill>
                <a:prstDash val="solid"/>
                <a:round/>
                <a:headEnd len="med" w="med" type="none"/>
                <a:tailEnd len="med" w="med" type="none"/>
              </a:ln>
            </p:spPr>
          </p:cxnSp>
          <p:cxnSp>
            <p:nvCxnSpPr>
              <p:cNvPr id="1716" name="Google Shape;1716;p35"/>
              <p:cNvCxnSpPr/>
              <p:nvPr/>
            </p:nvCxnSpPr>
            <p:spPr>
              <a:xfrm>
                <a:off x="4894"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717" name="Google Shape;1717;p35"/>
              <p:cNvCxnSpPr/>
              <p:nvPr/>
            </p:nvCxnSpPr>
            <p:spPr>
              <a:xfrm>
                <a:off x="4897" y="1375"/>
                <a:ext cx="0" cy="44"/>
              </a:xfrm>
              <a:prstGeom prst="straightConnector1">
                <a:avLst/>
              </a:prstGeom>
              <a:noFill/>
              <a:ln cap="flat" cmpd="sng" w="9525">
                <a:solidFill>
                  <a:srgbClr val="000000"/>
                </a:solidFill>
                <a:prstDash val="solid"/>
                <a:round/>
                <a:headEnd len="med" w="med" type="none"/>
                <a:tailEnd len="med" w="med" type="none"/>
              </a:ln>
            </p:spPr>
          </p:cxnSp>
          <p:cxnSp>
            <p:nvCxnSpPr>
              <p:cNvPr id="1718" name="Google Shape;1718;p35"/>
              <p:cNvCxnSpPr/>
              <p:nvPr/>
            </p:nvCxnSpPr>
            <p:spPr>
              <a:xfrm>
                <a:off x="4899" y="1388"/>
                <a:ext cx="0" cy="31"/>
              </a:xfrm>
              <a:prstGeom prst="straightConnector1">
                <a:avLst/>
              </a:prstGeom>
              <a:noFill/>
              <a:ln cap="flat" cmpd="sng" w="9525">
                <a:solidFill>
                  <a:srgbClr val="000000"/>
                </a:solidFill>
                <a:prstDash val="solid"/>
                <a:round/>
                <a:headEnd len="med" w="med" type="none"/>
                <a:tailEnd len="med" w="med" type="none"/>
              </a:ln>
            </p:spPr>
          </p:cxnSp>
          <p:cxnSp>
            <p:nvCxnSpPr>
              <p:cNvPr id="1719" name="Google Shape;1719;p35"/>
              <p:cNvCxnSpPr/>
              <p:nvPr/>
            </p:nvCxnSpPr>
            <p:spPr>
              <a:xfrm>
                <a:off x="4902" y="1315"/>
                <a:ext cx="0" cy="104"/>
              </a:xfrm>
              <a:prstGeom prst="straightConnector1">
                <a:avLst/>
              </a:prstGeom>
              <a:noFill/>
              <a:ln cap="flat" cmpd="sng" w="9525">
                <a:solidFill>
                  <a:srgbClr val="000000"/>
                </a:solidFill>
                <a:prstDash val="solid"/>
                <a:round/>
                <a:headEnd len="med" w="med" type="none"/>
                <a:tailEnd len="med" w="med" type="none"/>
              </a:ln>
            </p:spPr>
          </p:cxnSp>
          <p:cxnSp>
            <p:nvCxnSpPr>
              <p:cNvPr id="1720" name="Google Shape;1720;p35"/>
              <p:cNvCxnSpPr/>
              <p:nvPr/>
            </p:nvCxnSpPr>
            <p:spPr>
              <a:xfrm>
                <a:off x="4907" y="1398"/>
                <a:ext cx="0" cy="21"/>
              </a:xfrm>
              <a:prstGeom prst="straightConnector1">
                <a:avLst/>
              </a:prstGeom>
              <a:noFill/>
              <a:ln cap="flat" cmpd="sng" w="9525">
                <a:solidFill>
                  <a:srgbClr val="000000"/>
                </a:solidFill>
                <a:prstDash val="solid"/>
                <a:round/>
                <a:headEnd len="med" w="med" type="none"/>
                <a:tailEnd len="med" w="med" type="none"/>
              </a:ln>
            </p:spPr>
          </p:cxnSp>
          <p:cxnSp>
            <p:nvCxnSpPr>
              <p:cNvPr id="1721" name="Google Shape;1721;p35"/>
              <p:cNvCxnSpPr/>
              <p:nvPr/>
            </p:nvCxnSpPr>
            <p:spPr>
              <a:xfrm>
                <a:off x="4909"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722" name="Google Shape;1722;p35"/>
              <p:cNvCxnSpPr/>
              <p:nvPr/>
            </p:nvCxnSpPr>
            <p:spPr>
              <a:xfrm>
                <a:off x="4916"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723" name="Google Shape;1723;p35"/>
              <p:cNvCxnSpPr/>
              <p:nvPr/>
            </p:nvCxnSpPr>
            <p:spPr>
              <a:xfrm>
                <a:off x="4924"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24" name="Google Shape;1724;p35"/>
              <p:cNvCxnSpPr/>
              <p:nvPr/>
            </p:nvCxnSpPr>
            <p:spPr>
              <a:xfrm>
                <a:off x="4926" y="1393"/>
                <a:ext cx="0" cy="26"/>
              </a:xfrm>
              <a:prstGeom prst="straightConnector1">
                <a:avLst/>
              </a:prstGeom>
              <a:noFill/>
              <a:ln cap="flat" cmpd="sng" w="9525">
                <a:solidFill>
                  <a:srgbClr val="000000"/>
                </a:solidFill>
                <a:prstDash val="solid"/>
                <a:round/>
                <a:headEnd len="med" w="med" type="none"/>
                <a:tailEnd len="med" w="med" type="none"/>
              </a:ln>
            </p:spPr>
          </p:cxnSp>
          <p:cxnSp>
            <p:nvCxnSpPr>
              <p:cNvPr id="1725" name="Google Shape;1725;p35"/>
              <p:cNvCxnSpPr/>
              <p:nvPr/>
            </p:nvCxnSpPr>
            <p:spPr>
              <a:xfrm>
                <a:off x="4929"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726" name="Google Shape;1726;p35"/>
              <p:cNvCxnSpPr/>
              <p:nvPr/>
            </p:nvCxnSpPr>
            <p:spPr>
              <a:xfrm>
                <a:off x="4930"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727" name="Google Shape;1727;p35"/>
              <p:cNvCxnSpPr/>
              <p:nvPr/>
            </p:nvCxnSpPr>
            <p:spPr>
              <a:xfrm>
                <a:off x="4933" y="1393"/>
                <a:ext cx="0" cy="26"/>
              </a:xfrm>
              <a:prstGeom prst="straightConnector1">
                <a:avLst/>
              </a:prstGeom>
              <a:noFill/>
              <a:ln cap="flat" cmpd="sng" w="9525">
                <a:solidFill>
                  <a:srgbClr val="000000"/>
                </a:solidFill>
                <a:prstDash val="solid"/>
                <a:round/>
                <a:headEnd len="med" w="med" type="none"/>
                <a:tailEnd len="med" w="med" type="none"/>
              </a:ln>
            </p:spPr>
          </p:cxnSp>
          <p:cxnSp>
            <p:nvCxnSpPr>
              <p:cNvPr id="1728" name="Google Shape;1728;p35"/>
              <p:cNvCxnSpPr/>
              <p:nvPr/>
            </p:nvCxnSpPr>
            <p:spPr>
              <a:xfrm>
                <a:off x="4935" y="1384"/>
                <a:ext cx="0" cy="35"/>
              </a:xfrm>
              <a:prstGeom prst="straightConnector1">
                <a:avLst/>
              </a:prstGeom>
              <a:noFill/>
              <a:ln cap="flat" cmpd="sng" w="9525">
                <a:solidFill>
                  <a:srgbClr val="000000"/>
                </a:solidFill>
                <a:prstDash val="solid"/>
                <a:round/>
                <a:headEnd len="med" w="med" type="none"/>
                <a:tailEnd len="med" w="med" type="none"/>
              </a:ln>
            </p:spPr>
          </p:cxnSp>
          <p:cxnSp>
            <p:nvCxnSpPr>
              <p:cNvPr id="1729" name="Google Shape;1729;p35"/>
              <p:cNvCxnSpPr/>
              <p:nvPr/>
            </p:nvCxnSpPr>
            <p:spPr>
              <a:xfrm>
                <a:off x="4936" y="1371"/>
                <a:ext cx="0" cy="48"/>
              </a:xfrm>
              <a:prstGeom prst="straightConnector1">
                <a:avLst/>
              </a:prstGeom>
              <a:noFill/>
              <a:ln cap="flat" cmpd="sng" w="9525">
                <a:solidFill>
                  <a:srgbClr val="000000"/>
                </a:solidFill>
                <a:prstDash val="solid"/>
                <a:round/>
                <a:headEnd len="med" w="med" type="none"/>
                <a:tailEnd len="med" w="med" type="none"/>
              </a:ln>
            </p:spPr>
          </p:cxnSp>
          <p:cxnSp>
            <p:nvCxnSpPr>
              <p:cNvPr id="1730" name="Google Shape;1730;p35"/>
              <p:cNvCxnSpPr/>
              <p:nvPr/>
            </p:nvCxnSpPr>
            <p:spPr>
              <a:xfrm>
                <a:off x="4937" y="1384"/>
                <a:ext cx="0" cy="35"/>
              </a:xfrm>
              <a:prstGeom prst="straightConnector1">
                <a:avLst/>
              </a:prstGeom>
              <a:noFill/>
              <a:ln cap="flat" cmpd="sng" w="9525">
                <a:solidFill>
                  <a:srgbClr val="000000"/>
                </a:solidFill>
                <a:prstDash val="solid"/>
                <a:round/>
                <a:headEnd len="med" w="med" type="none"/>
                <a:tailEnd len="med" w="med" type="none"/>
              </a:ln>
            </p:spPr>
          </p:cxnSp>
          <p:cxnSp>
            <p:nvCxnSpPr>
              <p:cNvPr id="1731" name="Google Shape;1731;p35"/>
              <p:cNvCxnSpPr/>
              <p:nvPr/>
            </p:nvCxnSpPr>
            <p:spPr>
              <a:xfrm>
                <a:off x="4940"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732" name="Google Shape;1732;p35"/>
              <p:cNvCxnSpPr/>
              <p:nvPr/>
            </p:nvCxnSpPr>
            <p:spPr>
              <a:xfrm>
                <a:off x="4945" y="1351"/>
                <a:ext cx="0" cy="68"/>
              </a:xfrm>
              <a:prstGeom prst="straightConnector1">
                <a:avLst/>
              </a:prstGeom>
              <a:noFill/>
              <a:ln cap="flat" cmpd="sng" w="9525">
                <a:solidFill>
                  <a:srgbClr val="000000"/>
                </a:solidFill>
                <a:prstDash val="solid"/>
                <a:round/>
                <a:headEnd len="med" w="med" type="none"/>
                <a:tailEnd len="med" w="med" type="none"/>
              </a:ln>
            </p:spPr>
          </p:cxnSp>
          <p:cxnSp>
            <p:nvCxnSpPr>
              <p:cNvPr id="1733" name="Google Shape;1733;p35"/>
              <p:cNvCxnSpPr/>
              <p:nvPr/>
            </p:nvCxnSpPr>
            <p:spPr>
              <a:xfrm>
                <a:off x="4950"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734" name="Google Shape;1734;p35"/>
              <p:cNvCxnSpPr/>
              <p:nvPr/>
            </p:nvCxnSpPr>
            <p:spPr>
              <a:xfrm>
                <a:off x="4955"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735" name="Google Shape;1735;p35"/>
              <p:cNvCxnSpPr/>
              <p:nvPr/>
            </p:nvCxnSpPr>
            <p:spPr>
              <a:xfrm>
                <a:off x="4959" y="1369"/>
                <a:ext cx="0" cy="50"/>
              </a:xfrm>
              <a:prstGeom prst="straightConnector1">
                <a:avLst/>
              </a:prstGeom>
              <a:noFill/>
              <a:ln cap="flat" cmpd="sng" w="9525">
                <a:solidFill>
                  <a:srgbClr val="000000"/>
                </a:solidFill>
                <a:prstDash val="solid"/>
                <a:round/>
                <a:headEnd len="med" w="med" type="none"/>
                <a:tailEnd len="med" w="med" type="none"/>
              </a:ln>
            </p:spPr>
          </p:cxnSp>
          <p:cxnSp>
            <p:nvCxnSpPr>
              <p:cNvPr id="1736" name="Google Shape;1736;p35"/>
              <p:cNvCxnSpPr/>
              <p:nvPr/>
            </p:nvCxnSpPr>
            <p:spPr>
              <a:xfrm>
                <a:off x="4963" y="1379"/>
                <a:ext cx="0" cy="40"/>
              </a:xfrm>
              <a:prstGeom prst="straightConnector1">
                <a:avLst/>
              </a:prstGeom>
              <a:noFill/>
              <a:ln cap="flat" cmpd="sng" w="9525">
                <a:solidFill>
                  <a:srgbClr val="000000"/>
                </a:solidFill>
                <a:prstDash val="solid"/>
                <a:round/>
                <a:headEnd len="med" w="med" type="none"/>
                <a:tailEnd len="med" w="med" type="none"/>
              </a:ln>
            </p:spPr>
          </p:cxnSp>
          <p:cxnSp>
            <p:nvCxnSpPr>
              <p:cNvPr id="1737" name="Google Shape;1737;p35"/>
              <p:cNvCxnSpPr/>
              <p:nvPr/>
            </p:nvCxnSpPr>
            <p:spPr>
              <a:xfrm>
                <a:off x="4963"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738" name="Google Shape;1738;p35"/>
              <p:cNvCxnSpPr/>
              <p:nvPr/>
            </p:nvCxnSpPr>
            <p:spPr>
              <a:xfrm>
                <a:off x="4966" y="1308"/>
                <a:ext cx="0" cy="111"/>
              </a:xfrm>
              <a:prstGeom prst="straightConnector1">
                <a:avLst/>
              </a:prstGeom>
              <a:noFill/>
              <a:ln cap="flat" cmpd="sng" w="9525">
                <a:solidFill>
                  <a:srgbClr val="000000"/>
                </a:solidFill>
                <a:prstDash val="solid"/>
                <a:round/>
                <a:headEnd len="med" w="med" type="none"/>
                <a:tailEnd len="med" w="med" type="none"/>
              </a:ln>
            </p:spPr>
          </p:cxnSp>
          <p:cxnSp>
            <p:nvCxnSpPr>
              <p:cNvPr id="1739" name="Google Shape;1739;p35"/>
              <p:cNvCxnSpPr/>
              <p:nvPr/>
            </p:nvCxnSpPr>
            <p:spPr>
              <a:xfrm>
                <a:off x="4969"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740" name="Google Shape;1740;p35"/>
              <p:cNvCxnSpPr/>
              <p:nvPr/>
            </p:nvCxnSpPr>
            <p:spPr>
              <a:xfrm>
                <a:off x="4974" y="1379"/>
                <a:ext cx="0" cy="40"/>
              </a:xfrm>
              <a:prstGeom prst="straightConnector1">
                <a:avLst/>
              </a:prstGeom>
              <a:noFill/>
              <a:ln cap="flat" cmpd="sng" w="9525">
                <a:solidFill>
                  <a:srgbClr val="000000"/>
                </a:solidFill>
                <a:prstDash val="solid"/>
                <a:round/>
                <a:headEnd len="med" w="med" type="none"/>
                <a:tailEnd len="med" w="med" type="none"/>
              </a:ln>
            </p:spPr>
          </p:cxnSp>
          <p:cxnSp>
            <p:nvCxnSpPr>
              <p:cNvPr id="1741" name="Google Shape;1741;p35"/>
              <p:cNvCxnSpPr/>
              <p:nvPr/>
            </p:nvCxnSpPr>
            <p:spPr>
              <a:xfrm>
                <a:off x="4976" y="1330"/>
                <a:ext cx="0" cy="89"/>
              </a:xfrm>
              <a:prstGeom prst="straightConnector1">
                <a:avLst/>
              </a:prstGeom>
              <a:noFill/>
              <a:ln cap="flat" cmpd="sng" w="9525">
                <a:solidFill>
                  <a:srgbClr val="000000"/>
                </a:solidFill>
                <a:prstDash val="solid"/>
                <a:round/>
                <a:headEnd len="med" w="med" type="none"/>
                <a:tailEnd len="med" w="med" type="none"/>
              </a:ln>
            </p:spPr>
          </p:cxnSp>
          <p:cxnSp>
            <p:nvCxnSpPr>
              <p:cNvPr id="1742" name="Google Shape;1742;p35"/>
              <p:cNvCxnSpPr/>
              <p:nvPr/>
            </p:nvCxnSpPr>
            <p:spPr>
              <a:xfrm>
                <a:off x="4979" y="1369"/>
                <a:ext cx="0" cy="50"/>
              </a:xfrm>
              <a:prstGeom prst="straightConnector1">
                <a:avLst/>
              </a:prstGeom>
              <a:noFill/>
              <a:ln cap="flat" cmpd="sng" w="9525">
                <a:solidFill>
                  <a:srgbClr val="000000"/>
                </a:solidFill>
                <a:prstDash val="solid"/>
                <a:round/>
                <a:headEnd len="med" w="med" type="none"/>
                <a:tailEnd len="med" w="med" type="none"/>
              </a:ln>
            </p:spPr>
          </p:cxnSp>
          <p:cxnSp>
            <p:nvCxnSpPr>
              <p:cNvPr id="1743" name="Google Shape;1743;p35"/>
              <p:cNvCxnSpPr/>
              <p:nvPr/>
            </p:nvCxnSpPr>
            <p:spPr>
              <a:xfrm>
                <a:off x="4983" y="1396"/>
                <a:ext cx="0" cy="23"/>
              </a:xfrm>
              <a:prstGeom prst="straightConnector1">
                <a:avLst/>
              </a:prstGeom>
              <a:noFill/>
              <a:ln cap="flat" cmpd="sng" w="9525">
                <a:solidFill>
                  <a:srgbClr val="000000"/>
                </a:solidFill>
                <a:prstDash val="solid"/>
                <a:round/>
                <a:headEnd len="med" w="med" type="none"/>
                <a:tailEnd len="med" w="med" type="none"/>
              </a:ln>
            </p:spPr>
          </p:cxnSp>
          <p:cxnSp>
            <p:nvCxnSpPr>
              <p:cNvPr id="1744" name="Google Shape;1744;p35"/>
              <p:cNvCxnSpPr/>
              <p:nvPr/>
            </p:nvCxnSpPr>
            <p:spPr>
              <a:xfrm>
                <a:off x="4985"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745" name="Google Shape;1745;p35"/>
              <p:cNvCxnSpPr/>
              <p:nvPr/>
            </p:nvCxnSpPr>
            <p:spPr>
              <a:xfrm>
                <a:off x="4988"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746" name="Google Shape;1746;p35"/>
              <p:cNvCxnSpPr/>
              <p:nvPr/>
            </p:nvCxnSpPr>
            <p:spPr>
              <a:xfrm>
                <a:off x="4993"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747" name="Google Shape;1747;p35"/>
              <p:cNvCxnSpPr/>
              <p:nvPr/>
            </p:nvCxnSpPr>
            <p:spPr>
              <a:xfrm>
                <a:off x="4996" y="1409"/>
                <a:ext cx="0" cy="10"/>
              </a:xfrm>
              <a:prstGeom prst="straightConnector1">
                <a:avLst/>
              </a:prstGeom>
              <a:noFill/>
              <a:ln cap="flat" cmpd="sng" w="9525">
                <a:solidFill>
                  <a:srgbClr val="000000"/>
                </a:solidFill>
                <a:prstDash val="solid"/>
                <a:round/>
                <a:headEnd len="med" w="med" type="none"/>
                <a:tailEnd len="med" w="med" type="none"/>
              </a:ln>
            </p:spPr>
          </p:cxnSp>
          <p:cxnSp>
            <p:nvCxnSpPr>
              <p:cNvPr id="1748" name="Google Shape;1748;p35"/>
              <p:cNvCxnSpPr/>
              <p:nvPr/>
            </p:nvCxnSpPr>
            <p:spPr>
              <a:xfrm>
                <a:off x="4998"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49" name="Google Shape;1749;p35"/>
              <p:cNvCxnSpPr/>
              <p:nvPr/>
            </p:nvCxnSpPr>
            <p:spPr>
              <a:xfrm>
                <a:off x="5002" y="1389"/>
                <a:ext cx="0" cy="30"/>
              </a:xfrm>
              <a:prstGeom prst="straightConnector1">
                <a:avLst/>
              </a:prstGeom>
              <a:noFill/>
              <a:ln cap="flat" cmpd="sng" w="9525">
                <a:solidFill>
                  <a:srgbClr val="000000"/>
                </a:solidFill>
                <a:prstDash val="solid"/>
                <a:round/>
                <a:headEnd len="med" w="med" type="none"/>
                <a:tailEnd len="med" w="med" type="none"/>
              </a:ln>
            </p:spPr>
          </p:cxnSp>
          <p:cxnSp>
            <p:nvCxnSpPr>
              <p:cNvPr id="1750" name="Google Shape;1750;p35"/>
              <p:cNvCxnSpPr/>
              <p:nvPr/>
            </p:nvCxnSpPr>
            <p:spPr>
              <a:xfrm>
                <a:off x="5006" y="1404"/>
                <a:ext cx="0" cy="15"/>
              </a:xfrm>
              <a:prstGeom prst="straightConnector1">
                <a:avLst/>
              </a:prstGeom>
              <a:noFill/>
              <a:ln cap="flat" cmpd="sng" w="9525">
                <a:solidFill>
                  <a:srgbClr val="000000"/>
                </a:solidFill>
                <a:prstDash val="solid"/>
                <a:round/>
                <a:headEnd len="med" w="med" type="none"/>
                <a:tailEnd len="med" w="med" type="none"/>
              </a:ln>
            </p:spPr>
          </p:cxnSp>
          <p:cxnSp>
            <p:nvCxnSpPr>
              <p:cNvPr id="1751" name="Google Shape;1751;p35"/>
              <p:cNvCxnSpPr/>
              <p:nvPr/>
            </p:nvCxnSpPr>
            <p:spPr>
              <a:xfrm>
                <a:off x="5011" y="1409"/>
                <a:ext cx="0" cy="10"/>
              </a:xfrm>
              <a:prstGeom prst="straightConnector1">
                <a:avLst/>
              </a:prstGeom>
              <a:noFill/>
              <a:ln cap="flat" cmpd="sng" w="9525">
                <a:solidFill>
                  <a:srgbClr val="000000"/>
                </a:solidFill>
                <a:prstDash val="solid"/>
                <a:round/>
                <a:headEnd len="med" w="med" type="none"/>
                <a:tailEnd len="med" w="med" type="none"/>
              </a:ln>
            </p:spPr>
          </p:cxnSp>
          <p:cxnSp>
            <p:nvCxnSpPr>
              <p:cNvPr id="1752" name="Google Shape;1752;p35"/>
              <p:cNvCxnSpPr/>
              <p:nvPr/>
            </p:nvCxnSpPr>
            <p:spPr>
              <a:xfrm>
                <a:off x="5017"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753" name="Google Shape;1753;p35"/>
              <p:cNvCxnSpPr/>
              <p:nvPr/>
            </p:nvCxnSpPr>
            <p:spPr>
              <a:xfrm>
                <a:off x="5019"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54" name="Google Shape;1754;p35"/>
              <p:cNvCxnSpPr/>
              <p:nvPr/>
            </p:nvCxnSpPr>
            <p:spPr>
              <a:xfrm>
                <a:off x="5023"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755" name="Google Shape;1755;p35"/>
              <p:cNvCxnSpPr/>
              <p:nvPr/>
            </p:nvCxnSpPr>
            <p:spPr>
              <a:xfrm>
                <a:off x="5024"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756" name="Google Shape;1756;p35"/>
              <p:cNvCxnSpPr/>
              <p:nvPr/>
            </p:nvCxnSpPr>
            <p:spPr>
              <a:xfrm>
                <a:off x="5027" y="1399"/>
                <a:ext cx="0" cy="20"/>
              </a:xfrm>
              <a:prstGeom prst="straightConnector1">
                <a:avLst/>
              </a:prstGeom>
              <a:noFill/>
              <a:ln cap="flat" cmpd="sng" w="9525">
                <a:solidFill>
                  <a:srgbClr val="000000"/>
                </a:solidFill>
                <a:prstDash val="solid"/>
                <a:round/>
                <a:headEnd len="med" w="med" type="none"/>
                <a:tailEnd len="med" w="med" type="none"/>
              </a:ln>
            </p:spPr>
          </p:cxnSp>
          <p:cxnSp>
            <p:nvCxnSpPr>
              <p:cNvPr id="1757" name="Google Shape;1757;p35"/>
              <p:cNvCxnSpPr/>
              <p:nvPr/>
            </p:nvCxnSpPr>
            <p:spPr>
              <a:xfrm>
                <a:off x="5029" y="1388"/>
                <a:ext cx="0" cy="31"/>
              </a:xfrm>
              <a:prstGeom prst="straightConnector1">
                <a:avLst/>
              </a:prstGeom>
              <a:noFill/>
              <a:ln cap="flat" cmpd="sng" w="9525">
                <a:solidFill>
                  <a:srgbClr val="000000"/>
                </a:solidFill>
                <a:prstDash val="solid"/>
                <a:round/>
                <a:headEnd len="med" w="med" type="none"/>
                <a:tailEnd len="med" w="med" type="none"/>
              </a:ln>
            </p:spPr>
          </p:cxnSp>
          <p:cxnSp>
            <p:nvCxnSpPr>
              <p:cNvPr id="1758" name="Google Shape;1758;p35"/>
              <p:cNvCxnSpPr/>
              <p:nvPr/>
            </p:nvCxnSpPr>
            <p:spPr>
              <a:xfrm>
                <a:off x="5031"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759" name="Google Shape;1759;p35"/>
              <p:cNvCxnSpPr/>
              <p:nvPr/>
            </p:nvCxnSpPr>
            <p:spPr>
              <a:xfrm>
                <a:off x="5035"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60" name="Google Shape;1760;p35"/>
              <p:cNvCxnSpPr/>
              <p:nvPr/>
            </p:nvCxnSpPr>
            <p:spPr>
              <a:xfrm>
                <a:off x="5040" y="1224"/>
                <a:ext cx="0" cy="195"/>
              </a:xfrm>
              <a:prstGeom prst="straightConnector1">
                <a:avLst/>
              </a:prstGeom>
              <a:noFill/>
              <a:ln cap="flat" cmpd="sng" w="9525">
                <a:solidFill>
                  <a:srgbClr val="000000"/>
                </a:solidFill>
                <a:prstDash val="solid"/>
                <a:round/>
                <a:headEnd len="med" w="med" type="none"/>
                <a:tailEnd len="med" w="med" type="none"/>
              </a:ln>
            </p:spPr>
          </p:cxnSp>
          <p:cxnSp>
            <p:nvCxnSpPr>
              <p:cNvPr id="1761" name="Google Shape;1761;p35"/>
              <p:cNvCxnSpPr/>
              <p:nvPr/>
            </p:nvCxnSpPr>
            <p:spPr>
              <a:xfrm>
                <a:off x="5051"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762" name="Google Shape;1762;p35"/>
              <p:cNvCxnSpPr/>
              <p:nvPr/>
            </p:nvCxnSpPr>
            <p:spPr>
              <a:xfrm>
                <a:off x="5054"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763" name="Google Shape;1763;p35"/>
              <p:cNvCxnSpPr/>
              <p:nvPr/>
            </p:nvCxnSpPr>
            <p:spPr>
              <a:xfrm>
                <a:off x="5058" y="1409"/>
                <a:ext cx="0" cy="10"/>
              </a:xfrm>
              <a:prstGeom prst="straightConnector1">
                <a:avLst/>
              </a:prstGeom>
              <a:noFill/>
              <a:ln cap="flat" cmpd="sng" w="9525">
                <a:solidFill>
                  <a:srgbClr val="000000"/>
                </a:solidFill>
                <a:prstDash val="solid"/>
                <a:round/>
                <a:headEnd len="med" w="med" type="none"/>
                <a:tailEnd len="med" w="med" type="none"/>
              </a:ln>
            </p:spPr>
          </p:cxnSp>
          <p:cxnSp>
            <p:nvCxnSpPr>
              <p:cNvPr id="1764" name="Google Shape;1764;p35"/>
              <p:cNvCxnSpPr/>
              <p:nvPr/>
            </p:nvCxnSpPr>
            <p:spPr>
              <a:xfrm>
                <a:off x="5060"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765" name="Google Shape;1765;p35"/>
              <p:cNvCxnSpPr/>
              <p:nvPr/>
            </p:nvCxnSpPr>
            <p:spPr>
              <a:xfrm>
                <a:off x="5061"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766" name="Google Shape;1766;p35"/>
              <p:cNvCxnSpPr/>
              <p:nvPr/>
            </p:nvCxnSpPr>
            <p:spPr>
              <a:xfrm>
                <a:off x="5062"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67" name="Google Shape;1767;p35"/>
              <p:cNvCxnSpPr/>
              <p:nvPr/>
            </p:nvCxnSpPr>
            <p:spPr>
              <a:xfrm>
                <a:off x="5063"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768" name="Google Shape;1768;p35"/>
              <p:cNvCxnSpPr/>
              <p:nvPr/>
            </p:nvCxnSpPr>
            <p:spPr>
              <a:xfrm>
                <a:off x="5066"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769" name="Google Shape;1769;p35"/>
              <p:cNvCxnSpPr/>
              <p:nvPr/>
            </p:nvCxnSpPr>
            <p:spPr>
              <a:xfrm>
                <a:off x="5070" y="1400"/>
                <a:ext cx="0" cy="19"/>
              </a:xfrm>
              <a:prstGeom prst="straightConnector1">
                <a:avLst/>
              </a:prstGeom>
              <a:noFill/>
              <a:ln cap="flat" cmpd="sng" w="9525">
                <a:solidFill>
                  <a:srgbClr val="000000"/>
                </a:solidFill>
                <a:prstDash val="solid"/>
                <a:round/>
                <a:headEnd len="med" w="med" type="none"/>
                <a:tailEnd len="med" w="med" type="none"/>
              </a:ln>
            </p:spPr>
          </p:cxnSp>
          <p:cxnSp>
            <p:nvCxnSpPr>
              <p:cNvPr id="1770" name="Google Shape;1770;p35"/>
              <p:cNvCxnSpPr/>
              <p:nvPr/>
            </p:nvCxnSpPr>
            <p:spPr>
              <a:xfrm>
                <a:off x="5073"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771" name="Google Shape;1771;p35"/>
              <p:cNvCxnSpPr/>
              <p:nvPr/>
            </p:nvCxnSpPr>
            <p:spPr>
              <a:xfrm>
                <a:off x="5074"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772" name="Google Shape;1772;p35"/>
              <p:cNvCxnSpPr/>
              <p:nvPr/>
            </p:nvCxnSpPr>
            <p:spPr>
              <a:xfrm>
                <a:off x="5077"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773" name="Google Shape;1773;p35"/>
              <p:cNvCxnSpPr/>
              <p:nvPr/>
            </p:nvCxnSpPr>
            <p:spPr>
              <a:xfrm>
                <a:off x="5079" y="1372"/>
                <a:ext cx="0" cy="47"/>
              </a:xfrm>
              <a:prstGeom prst="straightConnector1">
                <a:avLst/>
              </a:prstGeom>
              <a:noFill/>
              <a:ln cap="flat" cmpd="sng" w="9525">
                <a:solidFill>
                  <a:srgbClr val="000000"/>
                </a:solidFill>
                <a:prstDash val="solid"/>
                <a:round/>
                <a:headEnd len="med" w="med" type="none"/>
                <a:tailEnd len="med" w="med" type="none"/>
              </a:ln>
            </p:spPr>
          </p:cxnSp>
          <p:cxnSp>
            <p:nvCxnSpPr>
              <p:cNvPr id="1774" name="Google Shape;1774;p35"/>
              <p:cNvCxnSpPr/>
              <p:nvPr/>
            </p:nvCxnSpPr>
            <p:spPr>
              <a:xfrm>
                <a:off x="5086" y="1384"/>
                <a:ext cx="0" cy="35"/>
              </a:xfrm>
              <a:prstGeom prst="straightConnector1">
                <a:avLst/>
              </a:prstGeom>
              <a:noFill/>
              <a:ln cap="flat" cmpd="sng" w="9525">
                <a:solidFill>
                  <a:srgbClr val="000000"/>
                </a:solidFill>
                <a:prstDash val="solid"/>
                <a:round/>
                <a:headEnd len="med" w="med" type="none"/>
                <a:tailEnd len="med" w="med" type="none"/>
              </a:ln>
            </p:spPr>
          </p:cxnSp>
          <p:cxnSp>
            <p:nvCxnSpPr>
              <p:cNvPr id="1775" name="Google Shape;1775;p35"/>
              <p:cNvCxnSpPr/>
              <p:nvPr/>
            </p:nvCxnSpPr>
            <p:spPr>
              <a:xfrm>
                <a:off x="5090" y="1389"/>
                <a:ext cx="0" cy="30"/>
              </a:xfrm>
              <a:prstGeom prst="straightConnector1">
                <a:avLst/>
              </a:prstGeom>
              <a:noFill/>
              <a:ln cap="flat" cmpd="sng" w="9525">
                <a:solidFill>
                  <a:srgbClr val="000000"/>
                </a:solidFill>
                <a:prstDash val="solid"/>
                <a:round/>
                <a:headEnd len="med" w="med" type="none"/>
                <a:tailEnd len="med" w="med" type="none"/>
              </a:ln>
            </p:spPr>
          </p:cxnSp>
          <p:cxnSp>
            <p:nvCxnSpPr>
              <p:cNvPr id="1776" name="Google Shape;1776;p35"/>
              <p:cNvCxnSpPr/>
              <p:nvPr/>
            </p:nvCxnSpPr>
            <p:spPr>
              <a:xfrm>
                <a:off x="5094" y="1382"/>
                <a:ext cx="0" cy="37"/>
              </a:xfrm>
              <a:prstGeom prst="straightConnector1">
                <a:avLst/>
              </a:prstGeom>
              <a:noFill/>
              <a:ln cap="flat" cmpd="sng" w="9525">
                <a:solidFill>
                  <a:srgbClr val="000000"/>
                </a:solidFill>
                <a:prstDash val="solid"/>
                <a:round/>
                <a:headEnd len="med" w="med" type="none"/>
                <a:tailEnd len="med" w="med" type="none"/>
              </a:ln>
            </p:spPr>
          </p:cxnSp>
          <p:cxnSp>
            <p:nvCxnSpPr>
              <p:cNvPr id="1777" name="Google Shape;1777;p35"/>
              <p:cNvCxnSpPr/>
              <p:nvPr/>
            </p:nvCxnSpPr>
            <p:spPr>
              <a:xfrm>
                <a:off x="5096" y="1385"/>
                <a:ext cx="0" cy="34"/>
              </a:xfrm>
              <a:prstGeom prst="straightConnector1">
                <a:avLst/>
              </a:prstGeom>
              <a:noFill/>
              <a:ln cap="flat" cmpd="sng" w="9525">
                <a:solidFill>
                  <a:srgbClr val="000000"/>
                </a:solidFill>
                <a:prstDash val="solid"/>
                <a:round/>
                <a:headEnd len="med" w="med" type="none"/>
                <a:tailEnd len="med" w="med" type="none"/>
              </a:ln>
            </p:spPr>
          </p:cxnSp>
          <p:cxnSp>
            <p:nvCxnSpPr>
              <p:cNvPr id="1778" name="Google Shape;1778;p35"/>
              <p:cNvCxnSpPr/>
              <p:nvPr/>
            </p:nvCxnSpPr>
            <p:spPr>
              <a:xfrm>
                <a:off x="5098"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779" name="Google Shape;1779;p35"/>
              <p:cNvCxnSpPr/>
              <p:nvPr/>
            </p:nvCxnSpPr>
            <p:spPr>
              <a:xfrm>
                <a:off x="5100"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780" name="Google Shape;1780;p35"/>
              <p:cNvCxnSpPr/>
              <p:nvPr/>
            </p:nvCxnSpPr>
            <p:spPr>
              <a:xfrm>
                <a:off x="5102"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781" name="Google Shape;1781;p35"/>
              <p:cNvCxnSpPr/>
              <p:nvPr/>
            </p:nvCxnSpPr>
            <p:spPr>
              <a:xfrm>
                <a:off x="5106"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782" name="Google Shape;1782;p35"/>
              <p:cNvCxnSpPr/>
              <p:nvPr/>
            </p:nvCxnSpPr>
            <p:spPr>
              <a:xfrm>
                <a:off x="5108"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783" name="Google Shape;1783;p35"/>
              <p:cNvCxnSpPr/>
              <p:nvPr/>
            </p:nvCxnSpPr>
            <p:spPr>
              <a:xfrm>
                <a:off x="5111"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784" name="Google Shape;1784;p35"/>
              <p:cNvCxnSpPr/>
              <p:nvPr/>
            </p:nvCxnSpPr>
            <p:spPr>
              <a:xfrm>
                <a:off x="5112"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785" name="Google Shape;1785;p35"/>
              <p:cNvCxnSpPr/>
              <p:nvPr/>
            </p:nvCxnSpPr>
            <p:spPr>
              <a:xfrm>
                <a:off x="5113"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786" name="Google Shape;1786;p35"/>
              <p:cNvCxnSpPr/>
              <p:nvPr/>
            </p:nvCxnSpPr>
            <p:spPr>
              <a:xfrm>
                <a:off x="5117" y="1292"/>
                <a:ext cx="0" cy="127"/>
              </a:xfrm>
              <a:prstGeom prst="straightConnector1">
                <a:avLst/>
              </a:prstGeom>
              <a:noFill/>
              <a:ln cap="flat" cmpd="sng" w="9525">
                <a:solidFill>
                  <a:srgbClr val="000000"/>
                </a:solidFill>
                <a:prstDash val="solid"/>
                <a:round/>
                <a:headEnd len="med" w="med" type="none"/>
                <a:tailEnd len="med" w="med" type="none"/>
              </a:ln>
            </p:spPr>
          </p:cxnSp>
          <p:cxnSp>
            <p:nvCxnSpPr>
              <p:cNvPr id="1787" name="Google Shape;1787;p35"/>
              <p:cNvCxnSpPr/>
              <p:nvPr/>
            </p:nvCxnSpPr>
            <p:spPr>
              <a:xfrm>
                <a:off x="5120" y="1335"/>
                <a:ext cx="0" cy="84"/>
              </a:xfrm>
              <a:prstGeom prst="straightConnector1">
                <a:avLst/>
              </a:prstGeom>
              <a:noFill/>
              <a:ln cap="flat" cmpd="sng" w="9525">
                <a:solidFill>
                  <a:srgbClr val="000000"/>
                </a:solidFill>
                <a:prstDash val="solid"/>
                <a:round/>
                <a:headEnd len="med" w="med" type="none"/>
                <a:tailEnd len="med" w="med" type="none"/>
              </a:ln>
            </p:spPr>
          </p:cxnSp>
          <p:cxnSp>
            <p:nvCxnSpPr>
              <p:cNvPr id="1788" name="Google Shape;1788;p35"/>
              <p:cNvCxnSpPr/>
              <p:nvPr/>
            </p:nvCxnSpPr>
            <p:spPr>
              <a:xfrm>
                <a:off x="5122" y="1391"/>
                <a:ext cx="0" cy="28"/>
              </a:xfrm>
              <a:prstGeom prst="straightConnector1">
                <a:avLst/>
              </a:prstGeom>
              <a:noFill/>
              <a:ln cap="flat" cmpd="sng" w="9525">
                <a:solidFill>
                  <a:srgbClr val="000000"/>
                </a:solidFill>
                <a:prstDash val="solid"/>
                <a:round/>
                <a:headEnd len="med" w="med" type="none"/>
                <a:tailEnd len="med" w="med" type="none"/>
              </a:ln>
            </p:spPr>
          </p:cxnSp>
          <p:cxnSp>
            <p:nvCxnSpPr>
              <p:cNvPr id="1789" name="Google Shape;1789;p35"/>
              <p:cNvCxnSpPr/>
              <p:nvPr/>
            </p:nvCxnSpPr>
            <p:spPr>
              <a:xfrm>
                <a:off x="5125"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790" name="Google Shape;1790;p35"/>
              <p:cNvCxnSpPr/>
              <p:nvPr/>
            </p:nvCxnSpPr>
            <p:spPr>
              <a:xfrm>
                <a:off x="5130"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791" name="Google Shape;1791;p35"/>
              <p:cNvCxnSpPr/>
              <p:nvPr/>
            </p:nvCxnSpPr>
            <p:spPr>
              <a:xfrm>
                <a:off x="5132"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792" name="Google Shape;1792;p35"/>
              <p:cNvCxnSpPr/>
              <p:nvPr/>
            </p:nvCxnSpPr>
            <p:spPr>
              <a:xfrm>
                <a:off x="5138"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793" name="Google Shape;1793;p35"/>
              <p:cNvCxnSpPr/>
              <p:nvPr/>
            </p:nvCxnSpPr>
            <p:spPr>
              <a:xfrm>
                <a:off x="5140"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794" name="Google Shape;1794;p35"/>
              <p:cNvCxnSpPr/>
              <p:nvPr/>
            </p:nvCxnSpPr>
            <p:spPr>
              <a:xfrm>
                <a:off x="5142"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795" name="Google Shape;1795;p35"/>
              <p:cNvCxnSpPr/>
              <p:nvPr/>
            </p:nvCxnSpPr>
            <p:spPr>
              <a:xfrm>
                <a:off x="5144"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796" name="Google Shape;1796;p35"/>
              <p:cNvCxnSpPr/>
              <p:nvPr/>
            </p:nvCxnSpPr>
            <p:spPr>
              <a:xfrm>
                <a:off x="5147"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797" name="Google Shape;1797;p35"/>
              <p:cNvCxnSpPr/>
              <p:nvPr/>
            </p:nvCxnSpPr>
            <p:spPr>
              <a:xfrm>
                <a:off x="5151"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798" name="Google Shape;1798;p35"/>
              <p:cNvCxnSpPr/>
              <p:nvPr/>
            </p:nvCxnSpPr>
            <p:spPr>
              <a:xfrm>
                <a:off x="5152"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799" name="Google Shape;1799;p35"/>
              <p:cNvCxnSpPr/>
              <p:nvPr/>
            </p:nvCxnSpPr>
            <p:spPr>
              <a:xfrm>
                <a:off x="5153" y="1409"/>
                <a:ext cx="0" cy="10"/>
              </a:xfrm>
              <a:prstGeom prst="straightConnector1">
                <a:avLst/>
              </a:prstGeom>
              <a:noFill/>
              <a:ln cap="flat" cmpd="sng" w="9525">
                <a:solidFill>
                  <a:srgbClr val="000000"/>
                </a:solidFill>
                <a:prstDash val="solid"/>
                <a:round/>
                <a:headEnd len="med" w="med" type="none"/>
                <a:tailEnd len="med" w="med" type="none"/>
              </a:ln>
            </p:spPr>
          </p:cxnSp>
          <p:cxnSp>
            <p:nvCxnSpPr>
              <p:cNvPr id="1800" name="Google Shape;1800;p35"/>
              <p:cNvCxnSpPr/>
              <p:nvPr/>
            </p:nvCxnSpPr>
            <p:spPr>
              <a:xfrm>
                <a:off x="5155"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801" name="Google Shape;1801;p35"/>
              <p:cNvCxnSpPr/>
              <p:nvPr/>
            </p:nvCxnSpPr>
            <p:spPr>
              <a:xfrm>
                <a:off x="5159"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802" name="Google Shape;1802;p35"/>
              <p:cNvCxnSpPr/>
              <p:nvPr/>
            </p:nvCxnSpPr>
            <p:spPr>
              <a:xfrm>
                <a:off x="5166"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803" name="Google Shape;1803;p35"/>
              <p:cNvCxnSpPr/>
              <p:nvPr/>
            </p:nvCxnSpPr>
            <p:spPr>
              <a:xfrm>
                <a:off x="5168"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04" name="Google Shape;1804;p35"/>
              <p:cNvCxnSpPr/>
              <p:nvPr/>
            </p:nvCxnSpPr>
            <p:spPr>
              <a:xfrm>
                <a:off x="5171" y="1397"/>
                <a:ext cx="0" cy="22"/>
              </a:xfrm>
              <a:prstGeom prst="straightConnector1">
                <a:avLst/>
              </a:prstGeom>
              <a:noFill/>
              <a:ln cap="flat" cmpd="sng" w="9525">
                <a:solidFill>
                  <a:srgbClr val="000000"/>
                </a:solidFill>
                <a:prstDash val="solid"/>
                <a:round/>
                <a:headEnd len="med" w="med" type="none"/>
                <a:tailEnd len="med" w="med" type="none"/>
              </a:ln>
            </p:spPr>
          </p:cxnSp>
          <p:cxnSp>
            <p:nvCxnSpPr>
              <p:cNvPr id="1805" name="Google Shape;1805;p35"/>
              <p:cNvCxnSpPr/>
              <p:nvPr/>
            </p:nvCxnSpPr>
            <p:spPr>
              <a:xfrm>
                <a:off x="5174"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06" name="Google Shape;1806;p35"/>
              <p:cNvCxnSpPr/>
              <p:nvPr/>
            </p:nvCxnSpPr>
            <p:spPr>
              <a:xfrm>
                <a:off x="5177"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807" name="Google Shape;1807;p35"/>
              <p:cNvCxnSpPr/>
              <p:nvPr/>
            </p:nvCxnSpPr>
            <p:spPr>
              <a:xfrm>
                <a:off x="5179"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808" name="Google Shape;1808;p35"/>
              <p:cNvCxnSpPr/>
              <p:nvPr/>
            </p:nvCxnSpPr>
            <p:spPr>
              <a:xfrm>
                <a:off x="5182" y="1419"/>
                <a:ext cx="0" cy="0"/>
              </a:xfrm>
              <a:prstGeom prst="straightConnector1">
                <a:avLst/>
              </a:prstGeom>
              <a:noFill/>
              <a:ln cap="flat" cmpd="sng" w="9525">
                <a:solidFill>
                  <a:srgbClr val="000000"/>
                </a:solidFill>
                <a:prstDash val="solid"/>
                <a:round/>
                <a:headEnd len="med" w="med" type="none"/>
                <a:tailEnd len="med" w="med" type="none"/>
              </a:ln>
            </p:spPr>
          </p:cxnSp>
          <p:cxnSp>
            <p:nvCxnSpPr>
              <p:cNvPr id="1809" name="Google Shape;1809;p35"/>
              <p:cNvCxnSpPr/>
              <p:nvPr/>
            </p:nvCxnSpPr>
            <p:spPr>
              <a:xfrm>
                <a:off x="5184"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810" name="Google Shape;1810;p35"/>
              <p:cNvCxnSpPr/>
              <p:nvPr/>
            </p:nvCxnSpPr>
            <p:spPr>
              <a:xfrm>
                <a:off x="5185" y="1404"/>
                <a:ext cx="0" cy="15"/>
              </a:xfrm>
              <a:prstGeom prst="straightConnector1">
                <a:avLst/>
              </a:prstGeom>
              <a:noFill/>
              <a:ln cap="flat" cmpd="sng" w="9525">
                <a:solidFill>
                  <a:srgbClr val="000000"/>
                </a:solidFill>
                <a:prstDash val="solid"/>
                <a:round/>
                <a:headEnd len="med" w="med" type="none"/>
                <a:tailEnd len="med" w="med" type="none"/>
              </a:ln>
            </p:spPr>
          </p:cxnSp>
          <p:cxnSp>
            <p:nvCxnSpPr>
              <p:cNvPr id="1811" name="Google Shape;1811;p35"/>
              <p:cNvCxnSpPr/>
              <p:nvPr/>
            </p:nvCxnSpPr>
            <p:spPr>
              <a:xfrm>
                <a:off x="5190"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812" name="Google Shape;1812;p35"/>
              <p:cNvCxnSpPr/>
              <p:nvPr/>
            </p:nvCxnSpPr>
            <p:spPr>
              <a:xfrm>
                <a:off x="5192"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13" name="Google Shape;1813;p35"/>
              <p:cNvCxnSpPr/>
              <p:nvPr/>
            </p:nvCxnSpPr>
            <p:spPr>
              <a:xfrm>
                <a:off x="5194" y="1419"/>
                <a:ext cx="0" cy="0"/>
              </a:xfrm>
              <a:prstGeom prst="straightConnector1">
                <a:avLst/>
              </a:prstGeom>
              <a:noFill/>
              <a:ln cap="flat" cmpd="sng" w="9525">
                <a:solidFill>
                  <a:srgbClr val="000000"/>
                </a:solidFill>
                <a:prstDash val="solid"/>
                <a:round/>
                <a:headEnd len="med" w="med" type="none"/>
                <a:tailEnd len="med" w="med" type="none"/>
              </a:ln>
            </p:spPr>
          </p:cxnSp>
          <p:cxnSp>
            <p:nvCxnSpPr>
              <p:cNvPr id="1814" name="Google Shape;1814;p35"/>
              <p:cNvCxnSpPr/>
              <p:nvPr/>
            </p:nvCxnSpPr>
            <p:spPr>
              <a:xfrm>
                <a:off x="5196" y="1398"/>
                <a:ext cx="0" cy="21"/>
              </a:xfrm>
              <a:prstGeom prst="straightConnector1">
                <a:avLst/>
              </a:prstGeom>
              <a:noFill/>
              <a:ln cap="flat" cmpd="sng" w="9525">
                <a:solidFill>
                  <a:srgbClr val="000000"/>
                </a:solidFill>
                <a:prstDash val="solid"/>
                <a:round/>
                <a:headEnd len="med" w="med" type="none"/>
                <a:tailEnd len="med" w="med" type="none"/>
              </a:ln>
            </p:spPr>
          </p:cxnSp>
          <p:cxnSp>
            <p:nvCxnSpPr>
              <p:cNvPr id="1815" name="Google Shape;1815;p35"/>
              <p:cNvCxnSpPr/>
              <p:nvPr/>
            </p:nvCxnSpPr>
            <p:spPr>
              <a:xfrm>
                <a:off x="5203" y="1390"/>
                <a:ext cx="0" cy="29"/>
              </a:xfrm>
              <a:prstGeom prst="straightConnector1">
                <a:avLst/>
              </a:prstGeom>
              <a:noFill/>
              <a:ln cap="flat" cmpd="sng" w="9525">
                <a:solidFill>
                  <a:srgbClr val="000000"/>
                </a:solidFill>
                <a:prstDash val="solid"/>
                <a:round/>
                <a:headEnd len="med" w="med" type="none"/>
                <a:tailEnd len="med" w="med" type="none"/>
              </a:ln>
            </p:spPr>
          </p:cxnSp>
          <p:cxnSp>
            <p:nvCxnSpPr>
              <p:cNvPr id="1816" name="Google Shape;1816;p35"/>
              <p:cNvCxnSpPr/>
              <p:nvPr/>
            </p:nvCxnSpPr>
            <p:spPr>
              <a:xfrm>
                <a:off x="5205"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17" name="Google Shape;1817;p35"/>
              <p:cNvCxnSpPr/>
              <p:nvPr/>
            </p:nvCxnSpPr>
            <p:spPr>
              <a:xfrm>
                <a:off x="5207"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18" name="Google Shape;1818;p35"/>
              <p:cNvCxnSpPr/>
              <p:nvPr/>
            </p:nvCxnSpPr>
            <p:spPr>
              <a:xfrm>
                <a:off x="5208"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19" name="Google Shape;1819;p35"/>
              <p:cNvCxnSpPr/>
              <p:nvPr/>
            </p:nvCxnSpPr>
            <p:spPr>
              <a:xfrm>
                <a:off x="5214"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20" name="Google Shape;1820;p35"/>
              <p:cNvCxnSpPr/>
              <p:nvPr/>
            </p:nvCxnSpPr>
            <p:spPr>
              <a:xfrm>
                <a:off x="5215"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21" name="Google Shape;1821;p35"/>
              <p:cNvCxnSpPr/>
              <p:nvPr/>
            </p:nvCxnSpPr>
            <p:spPr>
              <a:xfrm>
                <a:off x="5219" y="1396"/>
                <a:ext cx="0" cy="23"/>
              </a:xfrm>
              <a:prstGeom prst="straightConnector1">
                <a:avLst/>
              </a:prstGeom>
              <a:noFill/>
              <a:ln cap="flat" cmpd="sng" w="9525">
                <a:solidFill>
                  <a:srgbClr val="000000"/>
                </a:solidFill>
                <a:prstDash val="solid"/>
                <a:round/>
                <a:headEnd len="med" w="med" type="none"/>
                <a:tailEnd len="med" w="med" type="none"/>
              </a:ln>
            </p:spPr>
          </p:cxnSp>
          <p:cxnSp>
            <p:nvCxnSpPr>
              <p:cNvPr id="1822" name="Google Shape;1822;p35"/>
              <p:cNvCxnSpPr/>
              <p:nvPr/>
            </p:nvCxnSpPr>
            <p:spPr>
              <a:xfrm>
                <a:off x="5224"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823" name="Google Shape;1823;p35"/>
              <p:cNvCxnSpPr/>
              <p:nvPr/>
            </p:nvCxnSpPr>
            <p:spPr>
              <a:xfrm>
                <a:off x="5227"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24" name="Google Shape;1824;p35"/>
              <p:cNvCxnSpPr/>
              <p:nvPr/>
            </p:nvCxnSpPr>
            <p:spPr>
              <a:xfrm>
                <a:off x="5228" y="1389"/>
                <a:ext cx="0" cy="30"/>
              </a:xfrm>
              <a:prstGeom prst="straightConnector1">
                <a:avLst/>
              </a:prstGeom>
              <a:noFill/>
              <a:ln cap="flat" cmpd="sng" w="9525">
                <a:solidFill>
                  <a:srgbClr val="000000"/>
                </a:solidFill>
                <a:prstDash val="solid"/>
                <a:round/>
                <a:headEnd len="med" w="med" type="none"/>
                <a:tailEnd len="med" w="med" type="none"/>
              </a:ln>
            </p:spPr>
          </p:cxnSp>
          <p:cxnSp>
            <p:nvCxnSpPr>
              <p:cNvPr id="1825" name="Google Shape;1825;p35"/>
              <p:cNvCxnSpPr/>
              <p:nvPr/>
            </p:nvCxnSpPr>
            <p:spPr>
              <a:xfrm>
                <a:off x="5229"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826" name="Google Shape;1826;p35"/>
              <p:cNvCxnSpPr/>
              <p:nvPr/>
            </p:nvCxnSpPr>
            <p:spPr>
              <a:xfrm>
                <a:off x="5233"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827" name="Google Shape;1827;p35"/>
              <p:cNvCxnSpPr/>
              <p:nvPr/>
            </p:nvCxnSpPr>
            <p:spPr>
              <a:xfrm>
                <a:off x="5245" y="1406"/>
                <a:ext cx="0" cy="13"/>
              </a:xfrm>
              <a:prstGeom prst="straightConnector1">
                <a:avLst/>
              </a:prstGeom>
              <a:noFill/>
              <a:ln cap="flat" cmpd="sng" w="9525">
                <a:solidFill>
                  <a:srgbClr val="000000"/>
                </a:solidFill>
                <a:prstDash val="solid"/>
                <a:round/>
                <a:headEnd len="med" w="med" type="none"/>
                <a:tailEnd len="med" w="med" type="none"/>
              </a:ln>
            </p:spPr>
          </p:cxnSp>
          <p:cxnSp>
            <p:nvCxnSpPr>
              <p:cNvPr id="1828" name="Google Shape;1828;p35"/>
              <p:cNvCxnSpPr/>
              <p:nvPr/>
            </p:nvCxnSpPr>
            <p:spPr>
              <a:xfrm>
                <a:off x="5248"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29" name="Google Shape;1829;p35"/>
              <p:cNvCxnSpPr/>
              <p:nvPr/>
            </p:nvCxnSpPr>
            <p:spPr>
              <a:xfrm>
                <a:off x="5251"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30" name="Google Shape;1830;p35"/>
              <p:cNvCxnSpPr/>
              <p:nvPr/>
            </p:nvCxnSpPr>
            <p:spPr>
              <a:xfrm>
                <a:off x="5254"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831" name="Google Shape;1831;p35"/>
              <p:cNvCxnSpPr/>
              <p:nvPr/>
            </p:nvCxnSpPr>
            <p:spPr>
              <a:xfrm>
                <a:off x="5255"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832" name="Google Shape;1832;p35"/>
              <p:cNvCxnSpPr/>
              <p:nvPr/>
            </p:nvCxnSpPr>
            <p:spPr>
              <a:xfrm>
                <a:off x="5256"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833" name="Google Shape;1833;p35"/>
              <p:cNvCxnSpPr/>
              <p:nvPr/>
            </p:nvCxnSpPr>
            <p:spPr>
              <a:xfrm>
                <a:off x="5258" y="1399"/>
                <a:ext cx="0" cy="20"/>
              </a:xfrm>
              <a:prstGeom prst="straightConnector1">
                <a:avLst/>
              </a:prstGeom>
              <a:noFill/>
              <a:ln cap="flat" cmpd="sng" w="9525">
                <a:solidFill>
                  <a:srgbClr val="000000"/>
                </a:solidFill>
                <a:prstDash val="solid"/>
                <a:round/>
                <a:headEnd len="med" w="med" type="none"/>
                <a:tailEnd len="med" w="med" type="none"/>
              </a:ln>
            </p:spPr>
          </p:cxnSp>
          <p:cxnSp>
            <p:nvCxnSpPr>
              <p:cNvPr id="1834" name="Google Shape;1834;p35"/>
              <p:cNvCxnSpPr/>
              <p:nvPr/>
            </p:nvCxnSpPr>
            <p:spPr>
              <a:xfrm>
                <a:off x="5260"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835" name="Google Shape;1835;p35"/>
              <p:cNvCxnSpPr/>
              <p:nvPr/>
            </p:nvCxnSpPr>
            <p:spPr>
              <a:xfrm>
                <a:off x="5266" y="1339"/>
                <a:ext cx="0" cy="80"/>
              </a:xfrm>
              <a:prstGeom prst="straightConnector1">
                <a:avLst/>
              </a:prstGeom>
              <a:noFill/>
              <a:ln cap="flat" cmpd="sng" w="9525">
                <a:solidFill>
                  <a:srgbClr val="000000"/>
                </a:solidFill>
                <a:prstDash val="solid"/>
                <a:round/>
                <a:headEnd len="med" w="med" type="none"/>
                <a:tailEnd len="med" w="med" type="none"/>
              </a:ln>
            </p:spPr>
          </p:cxnSp>
          <p:cxnSp>
            <p:nvCxnSpPr>
              <p:cNvPr id="1836" name="Google Shape;1836;p35"/>
              <p:cNvCxnSpPr/>
              <p:nvPr/>
            </p:nvCxnSpPr>
            <p:spPr>
              <a:xfrm>
                <a:off x="5268"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837" name="Google Shape;1837;p35"/>
              <p:cNvCxnSpPr/>
              <p:nvPr/>
            </p:nvCxnSpPr>
            <p:spPr>
              <a:xfrm>
                <a:off x="5270"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838" name="Google Shape;1838;p35"/>
              <p:cNvCxnSpPr/>
              <p:nvPr/>
            </p:nvCxnSpPr>
            <p:spPr>
              <a:xfrm>
                <a:off x="5273" y="1341"/>
                <a:ext cx="0" cy="78"/>
              </a:xfrm>
              <a:prstGeom prst="straightConnector1">
                <a:avLst/>
              </a:prstGeom>
              <a:noFill/>
              <a:ln cap="flat" cmpd="sng" w="9525">
                <a:solidFill>
                  <a:srgbClr val="000000"/>
                </a:solidFill>
                <a:prstDash val="solid"/>
                <a:round/>
                <a:headEnd len="med" w="med" type="none"/>
                <a:tailEnd len="med" w="med" type="none"/>
              </a:ln>
            </p:spPr>
          </p:cxnSp>
          <p:cxnSp>
            <p:nvCxnSpPr>
              <p:cNvPr id="1839" name="Google Shape;1839;p35"/>
              <p:cNvCxnSpPr/>
              <p:nvPr/>
            </p:nvCxnSpPr>
            <p:spPr>
              <a:xfrm>
                <a:off x="5275"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840" name="Google Shape;1840;p35"/>
              <p:cNvCxnSpPr/>
              <p:nvPr/>
            </p:nvCxnSpPr>
            <p:spPr>
              <a:xfrm>
                <a:off x="5276"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41" name="Google Shape;1841;p35"/>
              <p:cNvCxnSpPr/>
              <p:nvPr/>
            </p:nvCxnSpPr>
            <p:spPr>
              <a:xfrm>
                <a:off x="5285"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42" name="Google Shape;1842;p35"/>
              <p:cNvCxnSpPr/>
              <p:nvPr/>
            </p:nvCxnSpPr>
            <p:spPr>
              <a:xfrm>
                <a:off x="5295" y="1317"/>
                <a:ext cx="0" cy="102"/>
              </a:xfrm>
              <a:prstGeom prst="straightConnector1">
                <a:avLst/>
              </a:prstGeom>
              <a:noFill/>
              <a:ln cap="flat" cmpd="sng" w="9525">
                <a:solidFill>
                  <a:srgbClr val="000000"/>
                </a:solidFill>
                <a:prstDash val="solid"/>
                <a:round/>
                <a:headEnd len="med" w="med" type="none"/>
                <a:tailEnd len="med" w="med" type="none"/>
              </a:ln>
            </p:spPr>
          </p:cxnSp>
          <p:cxnSp>
            <p:nvCxnSpPr>
              <p:cNvPr id="1843" name="Google Shape;1843;p35"/>
              <p:cNvCxnSpPr/>
              <p:nvPr/>
            </p:nvCxnSpPr>
            <p:spPr>
              <a:xfrm>
                <a:off x="5300" y="1394"/>
                <a:ext cx="0" cy="25"/>
              </a:xfrm>
              <a:prstGeom prst="straightConnector1">
                <a:avLst/>
              </a:prstGeom>
              <a:noFill/>
              <a:ln cap="flat" cmpd="sng" w="9525">
                <a:solidFill>
                  <a:srgbClr val="000000"/>
                </a:solidFill>
                <a:prstDash val="solid"/>
                <a:round/>
                <a:headEnd len="med" w="med" type="none"/>
                <a:tailEnd len="med" w="med" type="none"/>
              </a:ln>
            </p:spPr>
          </p:cxnSp>
          <p:cxnSp>
            <p:nvCxnSpPr>
              <p:cNvPr id="1844" name="Google Shape;1844;p35"/>
              <p:cNvCxnSpPr/>
              <p:nvPr/>
            </p:nvCxnSpPr>
            <p:spPr>
              <a:xfrm>
                <a:off x="5302" y="1379"/>
                <a:ext cx="0" cy="40"/>
              </a:xfrm>
              <a:prstGeom prst="straightConnector1">
                <a:avLst/>
              </a:prstGeom>
              <a:noFill/>
              <a:ln cap="flat" cmpd="sng" w="9525">
                <a:solidFill>
                  <a:srgbClr val="000000"/>
                </a:solidFill>
                <a:prstDash val="solid"/>
                <a:round/>
                <a:headEnd len="med" w="med" type="none"/>
                <a:tailEnd len="med" w="med" type="none"/>
              </a:ln>
            </p:spPr>
          </p:cxnSp>
          <p:cxnSp>
            <p:nvCxnSpPr>
              <p:cNvPr id="1845" name="Google Shape;1845;p35"/>
              <p:cNvCxnSpPr/>
              <p:nvPr/>
            </p:nvCxnSpPr>
            <p:spPr>
              <a:xfrm>
                <a:off x="5307"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846" name="Google Shape;1846;p35"/>
              <p:cNvCxnSpPr/>
              <p:nvPr/>
            </p:nvCxnSpPr>
            <p:spPr>
              <a:xfrm>
                <a:off x="5309"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47" name="Google Shape;1847;p35"/>
              <p:cNvCxnSpPr/>
              <p:nvPr/>
            </p:nvCxnSpPr>
            <p:spPr>
              <a:xfrm>
                <a:off x="5314"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848" name="Google Shape;1848;p35"/>
              <p:cNvCxnSpPr/>
              <p:nvPr/>
            </p:nvCxnSpPr>
            <p:spPr>
              <a:xfrm>
                <a:off x="5316"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49" name="Google Shape;1849;p35"/>
              <p:cNvCxnSpPr/>
              <p:nvPr/>
            </p:nvCxnSpPr>
            <p:spPr>
              <a:xfrm>
                <a:off x="5321"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50" name="Google Shape;1850;p35"/>
              <p:cNvCxnSpPr/>
              <p:nvPr/>
            </p:nvCxnSpPr>
            <p:spPr>
              <a:xfrm>
                <a:off x="5322"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51" name="Google Shape;1851;p35"/>
              <p:cNvCxnSpPr/>
              <p:nvPr/>
            </p:nvCxnSpPr>
            <p:spPr>
              <a:xfrm>
                <a:off x="5325"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852" name="Google Shape;1852;p35"/>
              <p:cNvCxnSpPr/>
              <p:nvPr/>
            </p:nvCxnSpPr>
            <p:spPr>
              <a:xfrm>
                <a:off x="5327"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853" name="Google Shape;1853;p35"/>
              <p:cNvCxnSpPr/>
              <p:nvPr/>
            </p:nvCxnSpPr>
            <p:spPr>
              <a:xfrm>
                <a:off x="5333" y="1408"/>
                <a:ext cx="0" cy="11"/>
              </a:xfrm>
              <a:prstGeom prst="straightConnector1">
                <a:avLst/>
              </a:prstGeom>
              <a:noFill/>
              <a:ln cap="flat" cmpd="sng" w="9525">
                <a:solidFill>
                  <a:srgbClr val="000000"/>
                </a:solidFill>
                <a:prstDash val="solid"/>
                <a:round/>
                <a:headEnd len="med" w="med" type="none"/>
                <a:tailEnd len="med" w="med" type="none"/>
              </a:ln>
            </p:spPr>
          </p:cxnSp>
          <p:cxnSp>
            <p:nvCxnSpPr>
              <p:cNvPr id="1854" name="Google Shape;1854;p35"/>
              <p:cNvCxnSpPr/>
              <p:nvPr/>
            </p:nvCxnSpPr>
            <p:spPr>
              <a:xfrm>
                <a:off x="5336"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855" name="Google Shape;1855;p35"/>
              <p:cNvCxnSpPr/>
              <p:nvPr/>
            </p:nvCxnSpPr>
            <p:spPr>
              <a:xfrm>
                <a:off x="5344"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56" name="Google Shape;1856;p35"/>
              <p:cNvCxnSpPr/>
              <p:nvPr/>
            </p:nvCxnSpPr>
            <p:spPr>
              <a:xfrm>
                <a:off x="5353"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857" name="Google Shape;1857;p35"/>
              <p:cNvCxnSpPr/>
              <p:nvPr/>
            </p:nvCxnSpPr>
            <p:spPr>
              <a:xfrm>
                <a:off x="5357"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58" name="Google Shape;1858;p35"/>
              <p:cNvCxnSpPr/>
              <p:nvPr/>
            </p:nvCxnSpPr>
            <p:spPr>
              <a:xfrm>
                <a:off x="5358"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59" name="Google Shape;1859;p35"/>
              <p:cNvCxnSpPr/>
              <p:nvPr/>
            </p:nvCxnSpPr>
            <p:spPr>
              <a:xfrm>
                <a:off x="5360"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60" name="Google Shape;1860;p35"/>
              <p:cNvCxnSpPr/>
              <p:nvPr/>
            </p:nvCxnSpPr>
            <p:spPr>
              <a:xfrm>
                <a:off x="5361"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861" name="Google Shape;1861;p35"/>
              <p:cNvCxnSpPr/>
              <p:nvPr/>
            </p:nvCxnSpPr>
            <p:spPr>
              <a:xfrm>
                <a:off x="5363"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62" name="Google Shape;1862;p35"/>
              <p:cNvCxnSpPr/>
              <p:nvPr/>
            </p:nvCxnSpPr>
            <p:spPr>
              <a:xfrm>
                <a:off x="5365"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63" name="Google Shape;1863;p35"/>
              <p:cNvCxnSpPr/>
              <p:nvPr/>
            </p:nvCxnSpPr>
            <p:spPr>
              <a:xfrm>
                <a:off x="5367" y="1411"/>
                <a:ext cx="0" cy="8"/>
              </a:xfrm>
              <a:prstGeom prst="straightConnector1">
                <a:avLst/>
              </a:prstGeom>
              <a:noFill/>
              <a:ln cap="flat" cmpd="sng" w="9525">
                <a:solidFill>
                  <a:srgbClr val="000000"/>
                </a:solidFill>
                <a:prstDash val="solid"/>
                <a:round/>
                <a:headEnd len="med" w="med" type="none"/>
                <a:tailEnd len="med" w="med" type="none"/>
              </a:ln>
            </p:spPr>
          </p:cxnSp>
          <p:cxnSp>
            <p:nvCxnSpPr>
              <p:cNvPr id="1864" name="Google Shape;1864;p35"/>
              <p:cNvCxnSpPr/>
              <p:nvPr/>
            </p:nvCxnSpPr>
            <p:spPr>
              <a:xfrm>
                <a:off x="5369"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865" name="Google Shape;1865;p35"/>
              <p:cNvCxnSpPr/>
              <p:nvPr/>
            </p:nvCxnSpPr>
            <p:spPr>
              <a:xfrm>
                <a:off x="5372"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66" name="Google Shape;1866;p35"/>
              <p:cNvCxnSpPr/>
              <p:nvPr/>
            </p:nvCxnSpPr>
            <p:spPr>
              <a:xfrm>
                <a:off x="5376"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867" name="Google Shape;1867;p35"/>
              <p:cNvCxnSpPr/>
              <p:nvPr/>
            </p:nvCxnSpPr>
            <p:spPr>
              <a:xfrm>
                <a:off x="5381" y="1415"/>
                <a:ext cx="0" cy="4"/>
              </a:xfrm>
              <a:prstGeom prst="straightConnector1">
                <a:avLst/>
              </a:prstGeom>
              <a:noFill/>
              <a:ln cap="flat" cmpd="sng" w="9525">
                <a:solidFill>
                  <a:srgbClr val="000000"/>
                </a:solidFill>
                <a:prstDash val="solid"/>
                <a:round/>
                <a:headEnd len="med" w="med" type="none"/>
                <a:tailEnd len="med" w="med" type="none"/>
              </a:ln>
            </p:spPr>
          </p:cxnSp>
        </p:grpSp>
        <p:grpSp>
          <p:nvGrpSpPr>
            <p:cNvPr id="1868" name="Google Shape;1868;p35"/>
            <p:cNvGrpSpPr/>
            <p:nvPr/>
          </p:nvGrpSpPr>
          <p:grpSpPr>
            <a:xfrm>
              <a:off x="6471188" y="2688688"/>
              <a:ext cx="2455000" cy="2198564"/>
              <a:chOff x="4370" y="933"/>
              <a:chExt cx="1302" cy="1166"/>
            </a:xfrm>
          </p:grpSpPr>
          <p:cxnSp>
            <p:nvCxnSpPr>
              <p:cNvPr id="1869" name="Google Shape;1869;p35"/>
              <p:cNvCxnSpPr/>
              <p:nvPr/>
            </p:nvCxnSpPr>
            <p:spPr>
              <a:xfrm>
                <a:off x="5386"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70" name="Google Shape;1870;p35"/>
              <p:cNvCxnSpPr/>
              <p:nvPr/>
            </p:nvCxnSpPr>
            <p:spPr>
              <a:xfrm>
                <a:off x="5394" y="1410"/>
                <a:ext cx="0" cy="9"/>
              </a:xfrm>
              <a:prstGeom prst="straightConnector1">
                <a:avLst/>
              </a:prstGeom>
              <a:noFill/>
              <a:ln cap="flat" cmpd="sng" w="9525">
                <a:solidFill>
                  <a:srgbClr val="000000"/>
                </a:solidFill>
                <a:prstDash val="solid"/>
                <a:round/>
                <a:headEnd len="med" w="med" type="none"/>
                <a:tailEnd len="med" w="med" type="none"/>
              </a:ln>
            </p:spPr>
          </p:cxnSp>
          <p:cxnSp>
            <p:nvCxnSpPr>
              <p:cNvPr id="1871" name="Google Shape;1871;p35"/>
              <p:cNvCxnSpPr/>
              <p:nvPr/>
            </p:nvCxnSpPr>
            <p:spPr>
              <a:xfrm>
                <a:off x="5398"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72" name="Google Shape;1872;p35"/>
              <p:cNvCxnSpPr/>
              <p:nvPr/>
            </p:nvCxnSpPr>
            <p:spPr>
              <a:xfrm>
                <a:off x="5399" y="1398"/>
                <a:ext cx="0" cy="21"/>
              </a:xfrm>
              <a:prstGeom prst="straightConnector1">
                <a:avLst/>
              </a:prstGeom>
              <a:noFill/>
              <a:ln cap="flat" cmpd="sng" w="9525">
                <a:solidFill>
                  <a:srgbClr val="000000"/>
                </a:solidFill>
                <a:prstDash val="solid"/>
                <a:round/>
                <a:headEnd len="med" w="med" type="none"/>
                <a:tailEnd len="med" w="med" type="none"/>
              </a:ln>
            </p:spPr>
          </p:cxnSp>
          <p:cxnSp>
            <p:nvCxnSpPr>
              <p:cNvPr id="1873" name="Google Shape;1873;p35"/>
              <p:cNvCxnSpPr/>
              <p:nvPr/>
            </p:nvCxnSpPr>
            <p:spPr>
              <a:xfrm>
                <a:off x="5405" y="1402"/>
                <a:ext cx="0" cy="17"/>
              </a:xfrm>
              <a:prstGeom prst="straightConnector1">
                <a:avLst/>
              </a:prstGeom>
              <a:noFill/>
              <a:ln cap="flat" cmpd="sng" w="9525">
                <a:solidFill>
                  <a:srgbClr val="000000"/>
                </a:solidFill>
                <a:prstDash val="solid"/>
                <a:round/>
                <a:headEnd len="med" w="med" type="none"/>
                <a:tailEnd len="med" w="med" type="none"/>
              </a:ln>
            </p:spPr>
          </p:cxnSp>
          <p:cxnSp>
            <p:nvCxnSpPr>
              <p:cNvPr id="1874" name="Google Shape;1874;p35"/>
              <p:cNvCxnSpPr/>
              <p:nvPr/>
            </p:nvCxnSpPr>
            <p:spPr>
              <a:xfrm>
                <a:off x="5410"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75" name="Google Shape;1875;p35"/>
              <p:cNvCxnSpPr/>
              <p:nvPr/>
            </p:nvCxnSpPr>
            <p:spPr>
              <a:xfrm>
                <a:off x="5416"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76" name="Google Shape;1876;p35"/>
              <p:cNvCxnSpPr/>
              <p:nvPr/>
            </p:nvCxnSpPr>
            <p:spPr>
              <a:xfrm>
                <a:off x="5423"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77" name="Google Shape;1877;p35"/>
              <p:cNvCxnSpPr/>
              <p:nvPr/>
            </p:nvCxnSpPr>
            <p:spPr>
              <a:xfrm>
                <a:off x="5424"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78" name="Google Shape;1878;p35"/>
              <p:cNvCxnSpPr/>
              <p:nvPr/>
            </p:nvCxnSpPr>
            <p:spPr>
              <a:xfrm>
                <a:off x="5432"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79" name="Google Shape;1879;p35"/>
              <p:cNvCxnSpPr/>
              <p:nvPr/>
            </p:nvCxnSpPr>
            <p:spPr>
              <a:xfrm>
                <a:off x="5436"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880" name="Google Shape;1880;p35"/>
              <p:cNvCxnSpPr/>
              <p:nvPr/>
            </p:nvCxnSpPr>
            <p:spPr>
              <a:xfrm>
                <a:off x="5438" y="1373"/>
                <a:ext cx="0" cy="46"/>
              </a:xfrm>
              <a:prstGeom prst="straightConnector1">
                <a:avLst/>
              </a:prstGeom>
              <a:noFill/>
              <a:ln cap="flat" cmpd="sng" w="9525">
                <a:solidFill>
                  <a:srgbClr val="000000"/>
                </a:solidFill>
                <a:prstDash val="solid"/>
                <a:round/>
                <a:headEnd len="med" w="med" type="none"/>
                <a:tailEnd len="med" w="med" type="none"/>
              </a:ln>
            </p:spPr>
          </p:cxnSp>
          <p:cxnSp>
            <p:nvCxnSpPr>
              <p:cNvPr id="1881" name="Google Shape;1881;p35"/>
              <p:cNvCxnSpPr/>
              <p:nvPr/>
            </p:nvCxnSpPr>
            <p:spPr>
              <a:xfrm>
                <a:off x="5442"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82" name="Google Shape;1882;p35"/>
              <p:cNvCxnSpPr/>
              <p:nvPr/>
            </p:nvCxnSpPr>
            <p:spPr>
              <a:xfrm>
                <a:off x="5453"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83" name="Google Shape;1883;p35"/>
              <p:cNvCxnSpPr/>
              <p:nvPr/>
            </p:nvCxnSpPr>
            <p:spPr>
              <a:xfrm>
                <a:off x="5457"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884" name="Google Shape;1884;p35"/>
              <p:cNvCxnSpPr/>
              <p:nvPr/>
            </p:nvCxnSpPr>
            <p:spPr>
              <a:xfrm>
                <a:off x="5466"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85" name="Google Shape;1885;p35"/>
              <p:cNvCxnSpPr/>
              <p:nvPr/>
            </p:nvCxnSpPr>
            <p:spPr>
              <a:xfrm>
                <a:off x="5469"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86" name="Google Shape;1886;p35"/>
              <p:cNvCxnSpPr/>
              <p:nvPr/>
            </p:nvCxnSpPr>
            <p:spPr>
              <a:xfrm>
                <a:off x="5471" y="1357"/>
                <a:ext cx="0" cy="62"/>
              </a:xfrm>
              <a:prstGeom prst="straightConnector1">
                <a:avLst/>
              </a:prstGeom>
              <a:noFill/>
              <a:ln cap="flat" cmpd="sng" w="9525">
                <a:solidFill>
                  <a:srgbClr val="000000"/>
                </a:solidFill>
                <a:prstDash val="solid"/>
                <a:round/>
                <a:headEnd len="med" w="med" type="none"/>
                <a:tailEnd len="med" w="med" type="none"/>
              </a:ln>
            </p:spPr>
          </p:cxnSp>
          <p:cxnSp>
            <p:nvCxnSpPr>
              <p:cNvPr id="1887" name="Google Shape;1887;p35"/>
              <p:cNvCxnSpPr/>
              <p:nvPr/>
            </p:nvCxnSpPr>
            <p:spPr>
              <a:xfrm>
                <a:off x="5477"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888" name="Google Shape;1888;p35"/>
              <p:cNvCxnSpPr/>
              <p:nvPr/>
            </p:nvCxnSpPr>
            <p:spPr>
              <a:xfrm>
                <a:off x="5479" y="1405"/>
                <a:ext cx="0" cy="14"/>
              </a:xfrm>
              <a:prstGeom prst="straightConnector1">
                <a:avLst/>
              </a:prstGeom>
              <a:noFill/>
              <a:ln cap="flat" cmpd="sng" w="9525">
                <a:solidFill>
                  <a:srgbClr val="000000"/>
                </a:solidFill>
                <a:prstDash val="solid"/>
                <a:round/>
                <a:headEnd len="med" w="med" type="none"/>
                <a:tailEnd len="med" w="med" type="none"/>
              </a:ln>
            </p:spPr>
          </p:cxnSp>
          <p:cxnSp>
            <p:nvCxnSpPr>
              <p:cNvPr id="1889" name="Google Shape;1889;p35"/>
              <p:cNvCxnSpPr/>
              <p:nvPr/>
            </p:nvCxnSpPr>
            <p:spPr>
              <a:xfrm>
                <a:off x="5483"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890" name="Google Shape;1890;p35"/>
              <p:cNvCxnSpPr/>
              <p:nvPr/>
            </p:nvCxnSpPr>
            <p:spPr>
              <a:xfrm>
                <a:off x="5487"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91" name="Google Shape;1891;p35"/>
              <p:cNvCxnSpPr/>
              <p:nvPr/>
            </p:nvCxnSpPr>
            <p:spPr>
              <a:xfrm>
                <a:off x="5494"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892" name="Google Shape;1892;p35"/>
              <p:cNvCxnSpPr/>
              <p:nvPr/>
            </p:nvCxnSpPr>
            <p:spPr>
              <a:xfrm>
                <a:off x="5495" y="1394"/>
                <a:ext cx="0" cy="25"/>
              </a:xfrm>
              <a:prstGeom prst="straightConnector1">
                <a:avLst/>
              </a:prstGeom>
              <a:noFill/>
              <a:ln cap="flat" cmpd="sng" w="9525">
                <a:solidFill>
                  <a:srgbClr val="000000"/>
                </a:solidFill>
                <a:prstDash val="solid"/>
                <a:round/>
                <a:headEnd len="med" w="med" type="none"/>
                <a:tailEnd len="med" w="med" type="none"/>
              </a:ln>
            </p:spPr>
          </p:cxnSp>
          <p:cxnSp>
            <p:nvCxnSpPr>
              <p:cNvPr id="1893" name="Google Shape;1893;p35"/>
              <p:cNvCxnSpPr/>
              <p:nvPr/>
            </p:nvCxnSpPr>
            <p:spPr>
              <a:xfrm>
                <a:off x="5504" y="1412"/>
                <a:ext cx="0" cy="7"/>
              </a:xfrm>
              <a:prstGeom prst="straightConnector1">
                <a:avLst/>
              </a:prstGeom>
              <a:noFill/>
              <a:ln cap="flat" cmpd="sng" w="9525">
                <a:solidFill>
                  <a:srgbClr val="000000"/>
                </a:solidFill>
                <a:prstDash val="solid"/>
                <a:round/>
                <a:headEnd len="med" w="med" type="none"/>
                <a:tailEnd len="med" w="med" type="none"/>
              </a:ln>
            </p:spPr>
          </p:cxnSp>
          <p:cxnSp>
            <p:nvCxnSpPr>
              <p:cNvPr id="1894" name="Google Shape;1894;p35"/>
              <p:cNvCxnSpPr/>
              <p:nvPr/>
            </p:nvCxnSpPr>
            <p:spPr>
              <a:xfrm>
                <a:off x="5509"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895" name="Google Shape;1895;p35"/>
              <p:cNvCxnSpPr/>
              <p:nvPr/>
            </p:nvCxnSpPr>
            <p:spPr>
              <a:xfrm>
                <a:off x="5514"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896" name="Google Shape;1896;p35"/>
              <p:cNvCxnSpPr/>
              <p:nvPr/>
            </p:nvCxnSpPr>
            <p:spPr>
              <a:xfrm>
                <a:off x="5519"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97" name="Google Shape;1897;p35"/>
              <p:cNvCxnSpPr/>
              <p:nvPr/>
            </p:nvCxnSpPr>
            <p:spPr>
              <a:xfrm>
                <a:off x="5521"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898" name="Google Shape;1898;p35"/>
              <p:cNvCxnSpPr/>
              <p:nvPr/>
            </p:nvCxnSpPr>
            <p:spPr>
              <a:xfrm>
                <a:off x="5525"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899" name="Google Shape;1899;p35"/>
              <p:cNvCxnSpPr/>
              <p:nvPr/>
            </p:nvCxnSpPr>
            <p:spPr>
              <a:xfrm>
                <a:off x="5533" y="1414"/>
                <a:ext cx="0" cy="5"/>
              </a:xfrm>
              <a:prstGeom prst="straightConnector1">
                <a:avLst/>
              </a:prstGeom>
              <a:noFill/>
              <a:ln cap="flat" cmpd="sng" w="9525">
                <a:solidFill>
                  <a:srgbClr val="000000"/>
                </a:solidFill>
                <a:prstDash val="solid"/>
                <a:round/>
                <a:headEnd len="med" w="med" type="none"/>
                <a:tailEnd len="med" w="med" type="none"/>
              </a:ln>
            </p:spPr>
          </p:cxnSp>
          <p:cxnSp>
            <p:nvCxnSpPr>
              <p:cNvPr id="1900" name="Google Shape;1900;p35"/>
              <p:cNvCxnSpPr/>
              <p:nvPr/>
            </p:nvCxnSpPr>
            <p:spPr>
              <a:xfrm>
                <a:off x="5535"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901" name="Google Shape;1901;p35"/>
              <p:cNvCxnSpPr/>
              <p:nvPr/>
            </p:nvCxnSpPr>
            <p:spPr>
              <a:xfrm>
                <a:off x="5543"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902" name="Google Shape;1902;p35"/>
              <p:cNvCxnSpPr/>
              <p:nvPr/>
            </p:nvCxnSpPr>
            <p:spPr>
              <a:xfrm>
                <a:off x="5548" y="1401"/>
                <a:ext cx="0" cy="18"/>
              </a:xfrm>
              <a:prstGeom prst="straightConnector1">
                <a:avLst/>
              </a:prstGeom>
              <a:noFill/>
              <a:ln cap="flat" cmpd="sng" w="9525">
                <a:solidFill>
                  <a:srgbClr val="000000"/>
                </a:solidFill>
                <a:prstDash val="solid"/>
                <a:round/>
                <a:headEnd len="med" w="med" type="none"/>
                <a:tailEnd len="med" w="med" type="none"/>
              </a:ln>
            </p:spPr>
          </p:cxnSp>
          <p:cxnSp>
            <p:nvCxnSpPr>
              <p:cNvPr id="1903" name="Google Shape;1903;p35"/>
              <p:cNvCxnSpPr/>
              <p:nvPr/>
            </p:nvCxnSpPr>
            <p:spPr>
              <a:xfrm>
                <a:off x="5554"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904" name="Google Shape;1904;p35"/>
              <p:cNvCxnSpPr/>
              <p:nvPr/>
            </p:nvCxnSpPr>
            <p:spPr>
              <a:xfrm>
                <a:off x="5556" y="1413"/>
                <a:ext cx="0" cy="6"/>
              </a:xfrm>
              <a:prstGeom prst="straightConnector1">
                <a:avLst/>
              </a:prstGeom>
              <a:noFill/>
              <a:ln cap="flat" cmpd="sng" w="9525">
                <a:solidFill>
                  <a:srgbClr val="000000"/>
                </a:solidFill>
                <a:prstDash val="solid"/>
                <a:round/>
                <a:headEnd len="med" w="med" type="none"/>
                <a:tailEnd len="med" w="med" type="none"/>
              </a:ln>
            </p:spPr>
          </p:cxnSp>
          <p:cxnSp>
            <p:nvCxnSpPr>
              <p:cNvPr id="1905" name="Google Shape;1905;p35"/>
              <p:cNvCxnSpPr/>
              <p:nvPr/>
            </p:nvCxnSpPr>
            <p:spPr>
              <a:xfrm>
                <a:off x="5562" y="1418"/>
                <a:ext cx="0" cy="1"/>
              </a:xfrm>
              <a:prstGeom prst="straightConnector1">
                <a:avLst/>
              </a:prstGeom>
              <a:noFill/>
              <a:ln cap="flat" cmpd="sng" w="9525">
                <a:solidFill>
                  <a:srgbClr val="000000"/>
                </a:solidFill>
                <a:prstDash val="solid"/>
                <a:round/>
                <a:headEnd len="med" w="med" type="none"/>
                <a:tailEnd len="med" w="med" type="none"/>
              </a:ln>
            </p:spPr>
          </p:cxnSp>
          <p:cxnSp>
            <p:nvCxnSpPr>
              <p:cNvPr id="1906" name="Google Shape;1906;p35"/>
              <p:cNvCxnSpPr/>
              <p:nvPr/>
            </p:nvCxnSpPr>
            <p:spPr>
              <a:xfrm>
                <a:off x="5566" y="1416"/>
                <a:ext cx="0" cy="3"/>
              </a:xfrm>
              <a:prstGeom prst="straightConnector1">
                <a:avLst/>
              </a:prstGeom>
              <a:noFill/>
              <a:ln cap="flat" cmpd="sng" w="9525">
                <a:solidFill>
                  <a:srgbClr val="000000"/>
                </a:solidFill>
                <a:prstDash val="solid"/>
                <a:round/>
                <a:headEnd len="med" w="med" type="none"/>
                <a:tailEnd len="med" w="med" type="none"/>
              </a:ln>
            </p:spPr>
          </p:cxnSp>
          <p:cxnSp>
            <p:nvCxnSpPr>
              <p:cNvPr id="1907" name="Google Shape;1907;p35"/>
              <p:cNvCxnSpPr/>
              <p:nvPr/>
            </p:nvCxnSpPr>
            <p:spPr>
              <a:xfrm>
                <a:off x="5571"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908" name="Google Shape;1908;p35"/>
              <p:cNvCxnSpPr/>
              <p:nvPr/>
            </p:nvCxnSpPr>
            <p:spPr>
              <a:xfrm>
                <a:off x="5574" y="976"/>
                <a:ext cx="0" cy="443"/>
              </a:xfrm>
              <a:prstGeom prst="straightConnector1">
                <a:avLst/>
              </a:prstGeom>
              <a:noFill/>
              <a:ln cap="flat" cmpd="sng" w="9525">
                <a:solidFill>
                  <a:srgbClr val="000000"/>
                </a:solidFill>
                <a:prstDash val="solid"/>
                <a:round/>
                <a:headEnd len="med" w="med" type="none"/>
                <a:tailEnd len="med" w="med" type="none"/>
              </a:ln>
            </p:spPr>
          </p:cxnSp>
          <p:cxnSp>
            <p:nvCxnSpPr>
              <p:cNvPr id="1909" name="Google Shape;1909;p35"/>
              <p:cNvCxnSpPr/>
              <p:nvPr/>
            </p:nvCxnSpPr>
            <p:spPr>
              <a:xfrm>
                <a:off x="5576" y="1367"/>
                <a:ext cx="0" cy="52"/>
              </a:xfrm>
              <a:prstGeom prst="straightConnector1">
                <a:avLst/>
              </a:prstGeom>
              <a:noFill/>
              <a:ln cap="flat" cmpd="sng" w="9525">
                <a:solidFill>
                  <a:srgbClr val="000000"/>
                </a:solidFill>
                <a:prstDash val="solid"/>
                <a:round/>
                <a:headEnd len="med" w="med" type="none"/>
                <a:tailEnd len="med" w="med" type="none"/>
              </a:ln>
            </p:spPr>
          </p:cxnSp>
          <p:cxnSp>
            <p:nvCxnSpPr>
              <p:cNvPr id="1910" name="Google Shape;1910;p35"/>
              <p:cNvCxnSpPr/>
              <p:nvPr/>
            </p:nvCxnSpPr>
            <p:spPr>
              <a:xfrm>
                <a:off x="5580"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911" name="Google Shape;1911;p35"/>
              <p:cNvCxnSpPr/>
              <p:nvPr/>
            </p:nvCxnSpPr>
            <p:spPr>
              <a:xfrm>
                <a:off x="5581"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912" name="Google Shape;1912;p35"/>
              <p:cNvCxnSpPr/>
              <p:nvPr/>
            </p:nvCxnSpPr>
            <p:spPr>
              <a:xfrm>
                <a:off x="5587" y="1407"/>
                <a:ext cx="0" cy="12"/>
              </a:xfrm>
              <a:prstGeom prst="straightConnector1">
                <a:avLst/>
              </a:prstGeom>
              <a:noFill/>
              <a:ln cap="flat" cmpd="sng" w="9525">
                <a:solidFill>
                  <a:srgbClr val="000000"/>
                </a:solidFill>
                <a:prstDash val="solid"/>
                <a:round/>
                <a:headEnd len="med" w="med" type="none"/>
                <a:tailEnd len="med" w="med" type="none"/>
              </a:ln>
            </p:spPr>
          </p:cxnSp>
          <p:cxnSp>
            <p:nvCxnSpPr>
              <p:cNvPr id="1913" name="Google Shape;1913;p35"/>
              <p:cNvCxnSpPr/>
              <p:nvPr/>
            </p:nvCxnSpPr>
            <p:spPr>
              <a:xfrm>
                <a:off x="5602"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914" name="Google Shape;1914;p35"/>
              <p:cNvCxnSpPr/>
              <p:nvPr/>
            </p:nvCxnSpPr>
            <p:spPr>
              <a:xfrm>
                <a:off x="5608" y="1403"/>
                <a:ext cx="0" cy="16"/>
              </a:xfrm>
              <a:prstGeom prst="straightConnector1">
                <a:avLst/>
              </a:prstGeom>
              <a:noFill/>
              <a:ln cap="flat" cmpd="sng" w="9525">
                <a:solidFill>
                  <a:srgbClr val="000000"/>
                </a:solidFill>
                <a:prstDash val="solid"/>
                <a:round/>
                <a:headEnd len="med" w="med" type="none"/>
                <a:tailEnd len="med" w="med" type="none"/>
              </a:ln>
            </p:spPr>
          </p:cxnSp>
          <p:cxnSp>
            <p:nvCxnSpPr>
              <p:cNvPr id="1915" name="Google Shape;1915;p35"/>
              <p:cNvCxnSpPr/>
              <p:nvPr/>
            </p:nvCxnSpPr>
            <p:spPr>
              <a:xfrm>
                <a:off x="5616" y="1409"/>
                <a:ext cx="0" cy="10"/>
              </a:xfrm>
              <a:prstGeom prst="straightConnector1">
                <a:avLst/>
              </a:prstGeom>
              <a:noFill/>
              <a:ln cap="flat" cmpd="sng" w="9525">
                <a:solidFill>
                  <a:srgbClr val="000000"/>
                </a:solidFill>
                <a:prstDash val="solid"/>
                <a:round/>
                <a:headEnd len="med" w="med" type="none"/>
                <a:tailEnd len="med" w="med" type="none"/>
              </a:ln>
            </p:spPr>
          </p:cxnSp>
          <p:cxnSp>
            <p:nvCxnSpPr>
              <p:cNvPr id="1916" name="Google Shape;1916;p35"/>
              <p:cNvCxnSpPr/>
              <p:nvPr/>
            </p:nvCxnSpPr>
            <p:spPr>
              <a:xfrm>
                <a:off x="5621" y="1417"/>
                <a:ext cx="0" cy="2"/>
              </a:xfrm>
              <a:prstGeom prst="straightConnector1">
                <a:avLst/>
              </a:prstGeom>
              <a:noFill/>
              <a:ln cap="flat" cmpd="sng" w="9525">
                <a:solidFill>
                  <a:srgbClr val="000000"/>
                </a:solidFill>
                <a:prstDash val="solid"/>
                <a:round/>
                <a:headEnd len="med" w="med" type="none"/>
                <a:tailEnd len="med" w="med" type="none"/>
              </a:ln>
            </p:spPr>
          </p:cxnSp>
          <p:cxnSp>
            <p:nvCxnSpPr>
              <p:cNvPr id="1917" name="Google Shape;1917;p35"/>
              <p:cNvCxnSpPr/>
              <p:nvPr/>
            </p:nvCxnSpPr>
            <p:spPr>
              <a:xfrm>
                <a:off x="5625" y="1415"/>
                <a:ext cx="0" cy="4"/>
              </a:xfrm>
              <a:prstGeom prst="straightConnector1">
                <a:avLst/>
              </a:prstGeom>
              <a:noFill/>
              <a:ln cap="flat" cmpd="sng" w="9525">
                <a:solidFill>
                  <a:srgbClr val="000000"/>
                </a:solidFill>
                <a:prstDash val="solid"/>
                <a:round/>
                <a:headEnd len="med" w="med" type="none"/>
                <a:tailEnd len="med" w="med" type="none"/>
              </a:ln>
            </p:spPr>
          </p:cxnSp>
          <p:cxnSp>
            <p:nvCxnSpPr>
              <p:cNvPr id="1918" name="Google Shape;1918;p35"/>
              <p:cNvCxnSpPr/>
              <p:nvPr/>
            </p:nvCxnSpPr>
            <p:spPr>
              <a:xfrm>
                <a:off x="5635" y="1417"/>
                <a:ext cx="0" cy="2"/>
              </a:xfrm>
              <a:prstGeom prst="straightConnector1">
                <a:avLst/>
              </a:prstGeom>
              <a:noFill/>
              <a:ln cap="flat" cmpd="sng" w="9525">
                <a:solidFill>
                  <a:srgbClr val="000000"/>
                </a:solidFill>
                <a:prstDash val="solid"/>
                <a:round/>
                <a:headEnd len="med" w="med" type="none"/>
                <a:tailEnd len="med" w="med" type="none"/>
              </a:ln>
            </p:spPr>
          </p:cxnSp>
          <p:sp>
            <p:nvSpPr>
              <p:cNvPr id="1919" name="Google Shape;1919;p35"/>
              <p:cNvSpPr/>
              <p:nvPr/>
            </p:nvSpPr>
            <p:spPr>
              <a:xfrm>
                <a:off x="5537" y="933"/>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472</a:t>
                </a:r>
                <a:endParaRPr i="0" sz="600" u="none" cap="none" strike="noStrike">
                  <a:solidFill>
                    <a:schemeClr val="dk1"/>
                  </a:solidFill>
                  <a:latin typeface="Arial"/>
                  <a:ea typeface="Arial"/>
                  <a:cs typeface="Arial"/>
                  <a:sym typeface="Arial"/>
                </a:endParaRPr>
              </a:p>
            </p:txBody>
          </p:sp>
          <p:sp>
            <p:nvSpPr>
              <p:cNvPr id="1920" name="Google Shape;1920;p35"/>
              <p:cNvSpPr/>
              <p:nvPr/>
            </p:nvSpPr>
            <p:spPr>
              <a:xfrm>
                <a:off x="5002" y="1174"/>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249</a:t>
                </a:r>
                <a:endParaRPr b="0" i="0" sz="600" u="none" cap="none" strike="noStrike">
                  <a:solidFill>
                    <a:schemeClr val="dk1"/>
                  </a:solidFill>
                  <a:latin typeface="Arial"/>
                  <a:ea typeface="Arial"/>
                  <a:cs typeface="Arial"/>
                  <a:sym typeface="Arial"/>
                </a:endParaRPr>
              </a:p>
            </p:txBody>
          </p:sp>
          <p:sp>
            <p:nvSpPr>
              <p:cNvPr id="1921" name="Google Shape;1921;p35"/>
              <p:cNvSpPr/>
              <p:nvPr/>
            </p:nvSpPr>
            <p:spPr>
              <a:xfrm>
                <a:off x="4725" y="1238"/>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133</a:t>
                </a:r>
                <a:endParaRPr b="0" i="0" sz="600" u="none" cap="none" strike="noStrike">
                  <a:solidFill>
                    <a:schemeClr val="dk1"/>
                  </a:solidFill>
                  <a:latin typeface="Arial"/>
                  <a:ea typeface="Arial"/>
                  <a:cs typeface="Arial"/>
                  <a:sym typeface="Arial"/>
                </a:endParaRPr>
              </a:p>
            </p:txBody>
          </p:sp>
          <p:sp>
            <p:nvSpPr>
              <p:cNvPr id="1922" name="Google Shape;1922;p35"/>
              <p:cNvSpPr/>
              <p:nvPr/>
            </p:nvSpPr>
            <p:spPr>
              <a:xfrm>
                <a:off x="5079" y="1242"/>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281</a:t>
                </a:r>
                <a:endParaRPr b="0" i="0" sz="600" u="none" cap="none" strike="noStrike">
                  <a:solidFill>
                    <a:schemeClr val="dk1"/>
                  </a:solidFill>
                  <a:latin typeface="Arial"/>
                  <a:ea typeface="Arial"/>
                  <a:cs typeface="Arial"/>
                  <a:sym typeface="Arial"/>
                </a:endParaRPr>
              </a:p>
            </p:txBody>
          </p:sp>
          <p:sp>
            <p:nvSpPr>
              <p:cNvPr id="1923" name="Google Shape;1923;p35"/>
              <p:cNvSpPr/>
              <p:nvPr/>
            </p:nvSpPr>
            <p:spPr>
              <a:xfrm>
                <a:off x="4931" y="1244"/>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218</a:t>
                </a:r>
                <a:endParaRPr i="0" sz="600" u="none" cap="none" strike="noStrike">
                  <a:solidFill>
                    <a:schemeClr val="dk1"/>
                  </a:solidFill>
                  <a:latin typeface="Arial"/>
                  <a:ea typeface="Arial"/>
                  <a:cs typeface="Arial"/>
                  <a:sym typeface="Arial"/>
                </a:endParaRPr>
              </a:p>
            </p:txBody>
          </p:sp>
          <p:sp>
            <p:nvSpPr>
              <p:cNvPr id="1924" name="Google Shape;1924;p35"/>
              <p:cNvSpPr/>
              <p:nvPr/>
            </p:nvSpPr>
            <p:spPr>
              <a:xfrm>
                <a:off x="4864" y="1265"/>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191</a:t>
                </a:r>
                <a:endParaRPr b="0" i="0" sz="600" u="none" cap="none" strike="noStrike">
                  <a:solidFill>
                    <a:schemeClr val="dk1"/>
                  </a:solidFill>
                  <a:latin typeface="Arial"/>
                  <a:ea typeface="Arial"/>
                  <a:cs typeface="Arial"/>
                  <a:sym typeface="Arial"/>
                </a:endParaRPr>
              </a:p>
            </p:txBody>
          </p:sp>
          <p:sp>
            <p:nvSpPr>
              <p:cNvPr id="1925" name="Google Shape;1925;p35"/>
              <p:cNvSpPr/>
              <p:nvPr/>
            </p:nvSpPr>
            <p:spPr>
              <a:xfrm>
                <a:off x="5226" y="1297"/>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345</a:t>
                </a:r>
                <a:endParaRPr i="0" sz="600" u="none" cap="none" strike="noStrike">
                  <a:solidFill>
                    <a:schemeClr val="dk1"/>
                  </a:solidFill>
                  <a:latin typeface="Arial"/>
                  <a:ea typeface="Arial"/>
                  <a:cs typeface="Arial"/>
                  <a:sym typeface="Arial"/>
                </a:endParaRPr>
              </a:p>
            </p:txBody>
          </p:sp>
          <p:sp>
            <p:nvSpPr>
              <p:cNvPr id="1926" name="Google Shape;1926;p35"/>
              <p:cNvSpPr/>
              <p:nvPr/>
            </p:nvSpPr>
            <p:spPr>
              <a:xfrm>
                <a:off x="4795" y="1289"/>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162</a:t>
                </a:r>
                <a:endParaRPr b="0" i="0" sz="600" u="none" cap="none" strike="noStrike">
                  <a:solidFill>
                    <a:schemeClr val="dk1"/>
                  </a:solidFill>
                  <a:latin typeface="Arial"/>
                  <a:ea typeface="Arial"/>
                  <a:cs typeface="Arial"/>
                  <a:sym typeface="Arial"/>
                </a:endParaRPr>
              </a:p>
            </p:txBody>
          </p:sp>
          <p:sp>
            <p:nvSpPr>
              <p:cNvPr id="1927" name="Google Shape;1927;p35"/>
              <p:cNvSpPr/>
              <p:nvPr/>
            </p:nvSpPr>
            <p:spPr>
              <a:xfrm>
                <a:off x="4594" y="1295"/>
                <a:ext cx="4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74</a:t>
                </a:r>
                <a:endParaRPr b="0" i="0" sz="600" u="none" cap="none" strike="noStrike">
                  <a:solidFill>
                    <a:schemeClr val="dk1"/>
                  </a:solidFill>
                  <a:latin typeface="Arial"/>
                  <a:ea typeface="Arial"/>
                  <a:cs typeface="Arial"/>
                  <a:sym typeface="Arial"/>
                </a:endParaRPr>
              </a:p>
            </p:txBody>
          </p:sp>
          <p:sp>
            <p:nvSpPr>
              <p:cNvPr id="1928" name="Google Shape;1928;p35"/>
              <p:cNvSpPr/>
              <p:nvPr/>
            </p:nvSpPr>
            <p:spPr>
              <a:xfrm>
                <a:off x="5433" y="1307"/>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429</a:t>
                </a:r>
                <a:endParaRPr b="0" i="0" sz="600" u="none" cap="none" strike="noStrike">
                  <a:solidFill>
                    <a:schemeClr val="dk1"/>
                  </a:solidFill>
                  <a:latin typeface="Arial"/>
                  <a:ea typeface="Arial"/>
                  <a:cs typeface="Arial"/>
                  <a:sym typeface="Arial"/>
                </a:endParaRPr>
              </a:p>
            </p:txBody>
          </p:sp>
          <p:sp>
            <p:nvSpPr>
              <p:cNvPr id="1929" name="Google Shape;1929;p35"/>
              <p:cNvSpPr/>
              <p:nvPr/>
            </p:nvSpPr>
            <p:spPr>
              <a:xfrm>
                <a:off x="4500" y="1315"/>
                <a:ext cx="4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35</a:t>
                </a:r>
                <a:endParaRPr b="0" i="0" sz="600" u="none" cap="none" strike="noStrike">
                  <a:solidFill>
                    <a:schemeClr val="dk1"/>
                  </a:solidFill>
                  <a:latin typeface="Arial"/>
                  <a:ea typeface="Arial"/>
                  <a:cs typeface="Arial"/>
                  <a:sym typeface="Arial"/>
                </a:endParaRPr>
              </a:p>
            </p:txBody>
          </p:sp>
          <p:sp>
            <p:nvSpPr>
              <p:cNvPr id="1930" name="Google Shape;1930;p35"/>
              <p:cNvSpPr/>
              <p:nvPr/>
            </p:nvSpPr>
            <p:spPr>
              <a:xfrm>
                <a:off x="5190" y="1339"/>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327</a:t>
                </a:r>
                <a:endParaRPr b="0" i="0" sz="600" u="none" cap="none" strike="noStrike">
                  <a:solidFill>
                    <a:schemeClr val="dk1"/>
                  </a:solidFill>
                  <a:latin typeface="Arial"/>
                  <a:ea typeface="Arial"/>
                  <a:cs typeface="Arial"/>
                  <a:sym typeface="Arial"/>
                </a:endParaRPr>
              </a:p>
            </p:txBody>
          </p:sp>
          <p:sp>
            <p:nvSpPr>
              <p:cNvPr id="1931" name="Google Shape;1931;p35"/>
              <p:cNvSpPr/>
              <p:nvPr/>
            </p:nvSpPr>
            <p:spPr>
              <a:xfrm>
                <a:off x="5133" y="1347"/>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303</a:t>
                </a:r>
                <a:endParaRPr b="0" i="0" sz="600" u="none" cap="none" strike="noStrike">
                  <a:solidFill>
                    <a:schemeClr val="dk1"/>
                  </a:solidFill>
                  <a:latin typeface="Arial"/>
                  <a:ea typeface="Arial"/>
                  <a:cs typeface="Arial"/>
                  <a:sym typeface="Arial"/>
                </a:endParaRPr>
              </a:p>
            </p:txBody>
          </p:sp>
          <p:sp>
            <p:nvSpPr>
              <p:cNvPr id="1932" name="Google Shape;1932;p35"/>
              <p:cNvSpPr/>
              <p:nvPr/>
            </p:nvSpPr>
            <p:spPr>
              <a:xfrm>
                <a:off x="5361" y="1348"/>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399</a:t>
                </a:r>
                <a:endParaRPr b="0" i="0" sz="600" u="none" cap="none" strike="noStrike">
                  <a:solidFill>
                    <a:schemeClr val="dk1"/>
                  </a:solidFill>
                  <a:latin typeface="Arial"/>
                  <a:ea typeface="Arial"/>
                  <a:cs typeface="Arial"/>
                  <a:sym typeface="Arial"/>
                </a:endParaRPr>
              </a:p>
            </p:txBody>
          </p:sp>
          <p:sp>
            <p:nvSpPr>
              <p:cNvPr id="1933" name="Google Shape;1933;p35"/>
              <p:cNvSpPr/>
              <p:nvPr/>
            </p:nvSpPr>
            <p:spPr>
              <a:xfrm>
                <a:off x="5587" y="1365"/>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493</a:t>
                </a:r>
                <a:endParaRPr b="0" i="0" sz="600" u="none" cap="none" strike="noStrike">
                  <a:solidFill>
                    <a:schemeClr val="dk1"/>
                  </a:solidFill>
                  <a:latin typeface="Arial"/>
                  <a:ea typeface="Arial"/>
                  <a:cs typeface="Arial"/>
                  <a:sym typeface="Arial"/>
                </a:endParaRPr>
              </a:p>
            </p:txBody>
          </p:sp>
          <p:sp>
            <p:nvSpPr>
              <p:cNvPr id="1934" name="Google Shape;1934;p35"/>
              <p:cNvSpPr/>
              <p:nvPr/>
            </p:nvSpPr>
            <p:spPr>
              <a:xfrm>
                <a:off x="5306" y="136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376</a:t>
                </a:r>
                <a:endParaRPr b="0" i="0" sz="600" u="none" cap="none" strike="noStrike">
                  <a:solidFill>
                    <a:schemeClr val="dk1"/>
                  </a:solidFill>
                  <a:latin typeface="Arial"/>
                  <a:ea typeface="Arial"/>
                  <a:cs typeface="Arial"/>
                  <a:sym typeface="Arial"/>
                </a:endParaRPr>
              </a:p>
            </p:txBody>
          </p:sp>
          <p:sp>
            <p:nvSpPr>
              <p:cNvPr id="1935" name="Google Shape;1935;p35"/>
              <p:cNvSpPr/>
              <p:nvPr/>
            </p:nvSpPr>
            <p:spPr>
              <a:xfrm>
                <a:off x="5481" y="136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449</a:t>
                </a:r>
                <a:endParaRPr b="0" i="0" sz="600" u="none" cap="none" strike="noStrike">
                  <a:solidFill>
                    <a:schemeClr val="dk1"/>
                  </a:solidFill>
                  <a:latin typeface="Arial"/>
                  <a:ea typeface="Arial"/>
                  <a:cs typeface="Arial"/>
                  <a:sym typeface="Arial"/>
                </a:endParaRPr>
              </a:p>
            </p:txBody>
          </p:sp>
          <p:cxnSp>
            <p:nvCxnSpPr>
              <p:cNvPr id="1936" name="Google Shape;1936;p35"/>
              <p:cNvCxnSpPr/>
              <p:nvPr/>
            </p:nvCxnSpPr>
            <p:spPr>
              <a:xfrm>
                <a:off x="4474" y="2043"/>
                <a:ext cx="1198" cy="0"/>
              </a:xfrm>
              <a:prstGeom prst="straightConnector1">
                <a:avLst/>
              </a:prstGeom>
              <a:noFill/>
              <a:ln cap="flat" cmpd="sng" w="9525">
                <a:solidFill>
                  <a:srgbClr val="000000"/>
                </a:solidFill>
                <a:prstDash val="solid"/>
                <a:round/>
                <a:headEnd len="med" w="med" type="none"/>
                <a:tailEnd len="med" w="med" type="none"/>
              </a:ln>
            </p:spPr>
          </p:cxnSp>
          <p:cxnSp>
            <p:nvCxnSpPr>
              <p:cNvPr id="1937" name="Google Shape;1937;p35"/>
              <p:cNvCxnSpPr/>
              <p:nvPr/>
            </p:nvCxnSpPr>
            <p:spPr>
              <a:xfrm rot="10800000">
                <a:off x="449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38" name="Google Shape;1938;p35"/>
              <p:cNvCxnSpPr/>
              <p:nvPr/>
            </p:nvCxnSpPr>
            <p:spPr>
              <a:xfrm rot="10800000">
                <a:off x="451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39" name="Google Shape;1939;p35"/>
              <p:cNvCxnSpPr/>
              <p:nvPr/>
            </p:nvCxnSpPr>
            <p:spPr>
              <a:xfrm rot="10800000">
                <a:off x="454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0" name="Google Shape;1940;p35"/>
              <p:cNvCxnSpPr/>
              <p:nvPr/>
            </p:nvCxnSpPr>
            <p:spPr>
              <a:xfrm rot="10800000">
                <a:off x="456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1" name="Google Shape;1941;p35"/>
              <p:cNvCxnSpPr/>
              <p:nvPr/>
            </p:nvCxnSpPr>
            <p:spPr>
              <a:xfrm rot="10800000">
                <a:off x="458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2" name="Google Shape;1942;p35"/>
              <p:cNvCxnSpPr/>
              <p:nvPr/>
            </p:nvCxnSpPr>
            <p:spPr>
              <a:xfrm rot="10800000">
                <a:off x="461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3" name="Google Shape;1943;p35"/>
              <p:cNvCxnSpPr/>
              <p:nvPr/>
            </p:nvCxnSpPr>
            <p:spPr>
              <a:xfrm rot="10800000">
                <a:off x="463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4" name="Google Shape;1944;p35"/>
              <p:cNvCxnSpPr/>
              <p:nvPr/>
            </p:nvCxnSpPr>
            <p:spPr>
              <a:xfrm rot="10800000">
                <a:off x="466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5" name="Google Shape;1945;p35"/>
              <p:cNvCxnSpPr/>
              <p:nvPr/>
            </p:nvCxnSpPr>
            <p:spPr>
              <a:xfrm rot="10800000">
                <a:off x="468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6" name="Google Shape;1946;p35"/>
              <p:cNvCxnSpPr/>
              <p:nvPr/>
            </p:nvCxnSpPr>
            <p:spPr>
              <a:xfrm rot="10800000">
                <a:off x="470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7" name="Google Shape;1947;p35"/>
              <p:cNvCxnSpPr/>
              <p:nvPr/>
            </p:nvCxnSpPr>
            <p:spPr>
              <a:xfrm rot="10800000">
                <a:off x="473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8" name="Google Shape;1948;p35"/>
              <p:cNvCxnSpPr/>
              <p:nvPr/>
            </p:nvCxnSpPr>
            <p:spPr>
              <a:xfrm rot="10800000">
                <a:off x="475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49" name="Google Shape;1949;p35"/>
              <p:cNvCxnSpPr/>
              <p:nvPr/>
            </p:nvCxnSpPr>
            <p:spPr>
              <a:xfrm rot="10800000">
                <a:off x="478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0" name="Google Shape;1950;p35"/>
              <p:cNvCxnSpPr/>
              <p:nvPr/>
            </p:nvCxnSpPr>
            <p:spPr>
              <a:xfrm rot="10800000">
                <a:off x="480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1" name="Google Shape;1951;p35"/>
              <p:cNvCxnSpPr/>
              <p:nvPr/>
            </p:nvCxnSpPr>
            <p:spPr>
              <a:xfrm rot="10800000">
                <a:off x="4827"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2" name="Google Shape;1952;p35"/>
              <p:cNvCxnSpPr/>
              <p:nvPr/>
            </p:nvCxnSpPr>
            <p:spPr>
              <a:xfrm rot="10800000">
                <a:off x="4851"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3" name="Google Shape;1953;p35"/>
              <p:cNvCxnSpPr/>
              <p:nvPr/>
            </p:nvCxnSpPr>
            <p:spPr>
              <a:xfrm rot="10800000">
                <a:off x="4875"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4" name="Google Shape;1954;p35"/>
              <p:cNvCxnSpPr/>
              <p:nvPr/>
            </p:nvCxnSpPr>
            <p:spPr>
              <a:xfrm rot="10800000">
                <a:off x="4899"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5" name="Google Shape;1955;p35"/>
              <p:cNvCxnSpPr/>
              <p:nvPr/>
            </p:nvCxnSpPr>
            <p:spPr>
              <a:xfrm rot="10800000">
                <a:off x="4923"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6" name="Google Shape;1956;p35"/>
              <p:cNvCxnSpPr/>
              <p:nvPr/>
            </p:nvCxnSpPr>
            <p:spPr>
              <a:xfrm rot="10800000">
                <a:off x="4947"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7" name="Google Shape;1957;p35"/>
              <p:cNvCxnSpPr/>
              <p:nvPr/>
            </p:nvCxnSpPr>
            <p:spPr>
              <a:xfrm rot="10800000">
                <a:off x="4971"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8" name="Google Shape;1958;p35"/>
              <p:cNvCxnSpPr/>
              <p:nvPr/>
            </p:nvCxnSpPr>
            <p:spPr>
              <a:xfrm rot="10800000">
                <a:off x="4995"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59" name="Google Shape;1959;p35"/>
              <p:cNvCxnSpPr/>
              <p:nvPr/>
            </p:nvCxnSpPr>
            <p:spPr>
              <a:xfrm rot="10800000">
                <a:off x="5019"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0" name="Google Shape;1960;p35"/>
              <p:cNvCxnSpPr/>
              <p:nvPr/>
            </p:nvCxnSpPr>
            <p:spPr>
              <a:xfrm rot="10800000">
                <a:off x="5043"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1" name="Google Shape;1961;p35"/>
              <p:cNvCxnSpPr/>
              <p:nvPr/>
            </p:nvCxnSpPr>
            <p:spPr>
              <a:xfrm rot="10800000">
                <a:off x="5067"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2" name="Google Shape;1962;p35"/>
              <p:cNvCxnSpPr/>
              <p:nvPr/>
            </p:nvCxnSpPr>
            <p:spPr>
              <a:xfrm rot="10800000">
                <a:off x="5091"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3" name="Google Shape;1963;p35"/>
              <p:cNvCxnSpPr/>
              <p:nvPr/>
            </p:nvCxnSpPr>
            <p:spPr>
              <a:xfrm rot="10800000">
                <a:off x="5115"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4" name="Google Shape;1964;p35"/>
              <p:cNvCxnSpPr/>
              <p:nvPr/>
            </p:nvCxnSpPr>
            <p:spPr>
              <a:xfrm rot="10800000">
                <a:off x="5139"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5" name="Google Shape;1965;p35"/>
              <p:cNvCxnSpPr/>
              <p:nvPr/>
            </p:nvCxnSpPr>
            <p:spPr>
              <a:xfrm rot="10800000">
                <a:off x="5163"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6" name="Google Shape;1966;p35"/>
              <p:cNvCxnSpPr/>
              <p:nvPr/>
            </p:nvCxnSpPr>
            <p:spPr>
              <a:xfrm rot="10800000">
                <a:off x="5187"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7" name="Google Shape;1967;p35"/>
              <p:cNvCxnSpPr/>
              <p:nvPr/>
            </p:nvCxnSpPr>
            <p:spPr>
              <a:xfrm rot="10800000">
                <a:off x="5211"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8" name="Google Shape;1968;p35"/>
              <p:cNvCxnSpPr/>
              <p:nvPr/>
            </p:nvCxnSpPr>
            <p:spPr>
              <a:xfrm rot="10800000">
                <a:off x="5235"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69" name="Google Shape;1969;p35"/>
              <p:cNvCxnSpPr/>
              <p:nvPr/>
            </p:nvCxnSpPr>
            <p:spPr>
              <a:xfrm rot="10800000">
                <a:off x="525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0" name="Google Shape;1970;p35"/>
              <p:cNvCxnSpPr/>
              <p:nvPr/>
            </p:nvCxnSpPr>
            <p:spPr>
              <a:xfrm rot="10800000">
                <a:off x="528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1" name="Google Shape;1971;p35"/>
              <p:cNvCxnSpPr/>
              <p:nvPr/>
            </p:nvCxnSpPr>
            <p:spPr>
              <a:xfrm rot="10800000">
                <a:off x="530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2" name="Google Shape;1972;p35"/>
              <p:cNvCxnSpPr/>
              <p:nvPr/>
            </p:nvCxnSpPr>
            <p:spPr>
              <a:xfrm rot="10800000">
                <a:off x="533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3" name="Google Shape;1973;p35"/>
              <p:cNvCxnSpPr/>
              <p:nvPr/>
            </p:nvCxnSpPr>
            <p:spPr>
              <a:xfrm rot="10800000">
                <a:off x="535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4" name="Google Shape;1974;p35"/>
              <p:cNvCxnSpPr/>
              <p:nvPr/>
            </p:nvCxnSpPr>
            <p:spPr>
              <a:xfrm rot="10800000">
                <a:off x="537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5" name="Google Shape;1975;p35"/>
              <p:cNvCxnSpPr/>
              <p:nvPr/>
            </p:nvCxnSpPr>
            <p:spPr>
              <a:xfrm rot="10800000">
                <a:off x="540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6" name="Google Shape;1976;p35"/>
              <p:cNvCxnSpPr/>
              <p:nvPr/>
            </p:nvCxnSpPr>
            <p:spPr>
              <a:xfrm rot="10800000">
                <a:off x="542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7" name="Google Shape;1977;p35"/>
              <p:cNvCxnSpPr/>
              <p:nvPr/>
            </p:nvCxnSpPr>
            <p:spPr>
              <a:xfrm rot="10800000">
                <a:off x="545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8" name="Google Shape;1978;p35"/>
              <p:cNvCxnSpPr/>
              <p:nvPr/>
            </p:nvCxnSpPr>
            <p:spPr>
              <a:xfrm rot="10800000">
                <a:off x="547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79" name="Google Shape;1979;p35"/>
              <p:cNvCxnSpPr/>
              <p:nvPr/>
            </p:nvCxnSpPr>
            <p:spPr>
              <a:xfrm rot="10800000">
                <a:off x="549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0" name="Google Shape;1980;p35"/>
              <p:cNvCxnSpPr/>
              <p:nvPr/>
            </p:nvCxnSpPr>
            <p:spPr>
              <a:xfrm rot="10800000">
                <a:off x="552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1" name="Google Shape;1981;p35"/>
              <p:cNvCxnSpPr/>
              <p:nvPr/>
            </p:nvCxnSpPr>
            <p:spPr>
              <a:xfrm rot="10800000">
                <a:off x="5546"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2" name="Google Shape;1982;p35"/>
              <p:cNvCxnSpPr/>
              <p:nvPr/>
            </p:nvCxnSpPr>
            <p:spPr>
              <a:xfrm rot="10800000">
                <a:off x="5570"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3" name="Google Shape;1983;p35"/>
              <p:cNvCxnSpPr/>
              <p:nvPr/>
            </p:nvCxnSpPr>
            <p:spPr>
              <a:xfrm rot="10800000">
                <a:off x="5594"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4" name="Google Shape;1984;p35"/>
              <p:cNvCxnSpPr/>
              <p:nvPr/>
            </p:nvCxnSpPr>
            <p:spPr>
              <a:xfrm rot="10800000">
                <a:off x="5618"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5" name="Google Shape;1985;p35"/>
              <p:cNvCxnSpPr/>
              <p:nvPr/>
            </p:nvCxnSpPr>
            <p:spPr>
              <a:xfrm rot="10800000">
                <a:off x="5642" y="2043"/>
                <a:ext cx="0" cy="7"/>
              </a:xfrm>
              <a:prstGeom prst="straightConnector1">
                <a:avLst/>
              </a:prstGeom>
              <a:noFill/>
              <a:ln cap="flat" cmpd="sng" w="9525">
                <a:solidFill>
                  <a:srgbClr val="000000"/>
                </a:solidFill>
                <a:prstDash val="solid"/>
                <a:round/>
                <a:headEnd len="med" w="med" type="none"/>
                <a:tailEnd len="med" w="med" type="none"/>
              </a:ln>
            </p:spPr>
          </p:cxnSp>
          <p:cxnSp>
            <p:nvCxnSpPr>
              <p:cNvPr id="1986" name="Google Shape;1986;p35"/>
              <p:cNvCxnSpPr/>
              <p:nvPr/>
            </p:nvCxnSpPr>
            <p:spPr>
              <a:xfrm rot="10800000">
                <a:off x="5665" y="2043"/>
                <a:ext cx="0" cy="7"/>
              </a:xfrm>
              <a:prstGeom prst="straightConnector1">
                <a:avLst/>
              </a:prstGeom>
              <a:noFill/>
              <a:ln cap="flat" cmpd="sng" w="9525">
                <a:solidFill>
                  <a:srgbClr val="000000"/>
                </a:solidFill>
                <a:prstDash val="solid"/>
                <a:round/>
                <a:headEnd len="med" w="med" type="none"/>
                <a:tailEnd len="med" w="med" type="none"/>
              </a:ln>
            </p:spPr>
          </p:cxnSp>
          <p:sp>
            <p:nvSpPr>
              <p:cNvPr id="1987" name="Google Shape;1987;p35"/>
              <p:cNvSpPr/>
              <p:nvPr/>
            </p:nvSpPr>
            <p:spPr>
              <a:xfrm>
                <a:off x="4536" y="2056"/>
                <a:ext cx="4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a:t>
                </a:r>
                <a:endParaRPr b="0" i="0" sz="600" u="none" cap="none" strike="noStrike">
                  <a:solidFill>
                    <a:schemeClr val="dk1"/>
                  </a:solidFill>
                  <a:latin typeface="Arial"/>
                  <a:ea typeface="Arial"/>
                  <a:cs typeface="Arial"/>
                  <a:sym typeface="Arial"/>
                </a:endParaRPr>
              </a:p>
            </p:txBody>
          </p:sp>
          <p:sp>
            <p:nvSpPr>
              <p:cNvPr id="1988" name="Google Shape;1988;p35"/>
              <p:cNvSpPr/>
              <p:nvPr/>
            </p:nvSpPr>
            <p:spPr>
              <a:xfrm>
                <a:off x="4646"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100</a:t>
                </a:r>
                <a:endParaRPr b="0" i="0" sz="600" u="none" cap="none" strike="noStrike">
                  <a:solidFill>
                    <a:schemeClr val="dk1"/>
                  </a:solidFill>
                  <a:latin typeface="Arial"/>
                  <a:ea typeface="Arial"/>
                  <a:cs typeface="Arial"/>
                  <a:sym typeface="Arial"/>
                </a:endParaRPr>
              </a:p>
            </p:txBody>
          </p:sp>
          <p:sp>
            <p:nvSpPr>
              <p:cNvPr id="1989" name="Google Shape;1989;p35"/>
              <p:cNvSpPr/>
              <p:nvPr/>
            </p:nvSpPr>
            <p:spPr>
              <a:xfrm>
                <a:off x="4766"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150</a:t>
                </a:r>
                <a:endParaRPr b="0" i="0" sz="600" u="none" cap="none" strike="noStrike">
                  <a:solidFill>
                    <a:schemeClr val="dk1"/>
                  </a:solidFill>
                  <a:latin typeface="Arial"/>
                  <a:ea typeface="Arial"/>
                  <a:cs typeface="Arial"/>
                  <a:sym typeface="Arial"/>
                </a:endParaRPr>
              </a:p>
            </p:txBody>
          </p:sp>
          <p:sp>
            <p:nvSpPr>
              <p:cNvPr id="1990" name="Google Shape;1990;p35"/>
              <p:cNvSpPr/>
              <p:nvPr/>
            </p:nvSpPr>
            <p:spPr>
              <a:xfrm>
                <a:off x="4885"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200</a:t>
                </a:r>
                <a:endParaRPr b="0" i="0" sz="600" u="none" cap="none" strike="noStrike">
                  <a:solidFill>
                    <a:schemeClr val="dk1"/>
                  </a:solidFill>
                  <a:latin typeface="Arial"/>
                  <a:ea typeface="Arial"/>
                  <a:cs typeface="Arial"/>
                  <a:sym typeface="Arial"/>
                </a:endParaRPr>
              </a:p>
            </p:txBody>
          </p:sp>
          <p:sp>
            <p:nvSpPr>
              <p:cNvPr id="1991" name="Google Shape;1991;p35"/>
              <p:cNvSpPr/>
              <p:nvPr/>
            </p:nvSpPr>
            <p:spPr>
              <a:xfrm>
                <a:off x="5005"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250</a:t>
                </a:r>
                <a:endParaRPr b="0" i="0" sz="600" u="none" cap="none" strike="noStrike">
                  <a:solidFill>
                    <a:schemeClr val="dk1"/>
                  </a:solidFill>
                  <a:latin typeface="Arial"/>
                  <a:ea typeface="Arial"/>
                  <a:cs typeface="Arial"/>
                  <a:sym typeface="Arial"/>
                </a:endParaRPr>
              </a:p>
            </p:txBody>
          </p:sp>
          <p:sp>
            <p:nvSpPr>
              <p:cNvPr id="1992" name="Google Shape;1992;p35"/>
              <p:cNvSpPr/>
              <p:nvPr/>
            </p:nvSpPr>
            <p:spPr>
              <a:xfrm>
                <a:off x="5125"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300</a:t>
                </a:r>
                <a:endParaRPr b="0" i="0" sz="600" u="none" cap="none" strike="noStrike">
                  <a:solidFill>
                    <a:schemeClr val="dk1"/>
                  </a:solidFill>
                  <a:latin typeface="Arial"/>
                  <a:ea typeface="Arial"/>
                  <a:cs typeface="Arial"/>
                  <a:sym typeface="Arial"/>
                </a:endParaRPr>
              </a:p>
            </p:txBody>
          </p:sp>
          <p:sp>
            <p:nvSpPr>
              <p:cNvPr id="1993" name="Google Shape;1993;p35"/>
              <p:cNvSpPr/>
              <p:nvPr/>
            </p:nvSpPr>
            <p:spPr>
              <a:xfrm>
                <a:off x="5244"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350</a:t>
                </a:r>
                <a:endParaRPr b="0" i="0" sz="600" u="none" cap="none" strike="noStrike">
                  <a:solidFill>
                    <a:schemeClr val="dk1"/>
                  </a:solidFill>
                  <a:latin typeface="Arial"/>
                  <a:ea typeface="Arial"/>
                  <a:cs typeface="Arial"/>
                  <a:sym typeface="Arial"/>
                </a:endParaRPr>
              </a:p>
            </p:txBody>
          </p:sp>
          <p:sp>
            <p:nvSpPr>
              <p:cNvPr id="1994" name="Google Shape;1994;p35"/>
              <p:cNvSpPr/>
              <p:nvPr/>
            </p:nvSpPr>
            <p:spPr>
              <a:xfrm>
                <a:off x="5364"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400</a:t>
                </a:r>
                <a:endParaRPr b="0" i="0" sz="600" u="none" cap="none" strike="noStrike">
                  <a:solidFill>
                    <a:schemeClr val="dk1"/>
                  </a:solidFill>
                  <a:latin typeface="Arial"/>
                  <a:ea typeface="Arial"/>
                  <a:cs typeface="Arial"/>
                  <a:sym typeface="Arial"/>
                </a:endParaRPr>
              </a:p>
            </p:txBody>
          </p:sp>
          <p:sp>
            <p:nvSpPr>
              <p:cNvPr id="1995" name="Google Shape;1995;p35"/>
              <p:cNvSpPr/>
              <p:nvPr/>
            </p:nvSpPr>
            <p:spPr>
              <a:xfrm>
                <a:off x="5484"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450</a:t>
                </a:r>
                <a:endParaRPr b="0" i="0" sz="600" u="none" cap="none" strike="noStrike">
                  <a:solidFill>
                    <a:schemeClr val="dk1"/>
                  </a:solidFill>
                  <a:latin typeface="Arial"/>
                  <a:ea typeface="Arial"/>
                  <a:cs typeface="Arial"/>
                  <a:sym typeface="Arial"/>
                </a:endParaRPr>
              </a:p>
            </p:txBody>
          </p:sp>
          <p:sp>
            <p:nvSpPr>
              <p:cNvPr id="1996" name="Google Shape;1996;p35"/>
              <p:cNvSpPr/>
              <p:nvPr/>
            </p:nvSpPr>
            <p:spPr>
              <a:xfrm>
                <a:off x="5604" y="2056"/>
                <a:ext cx="6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500</a:t>
                </a:r>
                <a:endParaRPr b="0" i="0" sz="600" u="none" cap="none" strike="noStrike">
                  <a:solidFill>
                    <a:schemeClr val="dk1"/>
                  </a:solidFill>
                  <a:latin typeface="Arial"/>
                  <a:ea typeface="Arial"/>
                  <a:cs typeface="Arial"/>
                  <a:sym typeface="Arial"/>
                </a:endParaRPr>
              </a:p>
            </p:txBody>
          </p:sp>
          <p:cxnSp>
            <p:nvCxnSpPr>
              <p:cNvPr id="1997" name="Google Shape;1997;p35"/>
              <p:cNvCxnSpPr/>
              <p:nvPr/>
            </p:nvCxnSpPr>
            <p:spPr>
              <a:xfrm rot="10800000">
                <a:off x="4564"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1998" name="Google Shape;1998;p35"/>
              <p:cNvCxnSpPr/>
              <p:nvPr/>
            </p:nvCxnSpPr>
            <p:spPr>
              <a:xfrm rot="10800000">
                <a:off x="4684"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1999" name="Google Shape;1999;p35"/>
              <p:cNvCxnSpPr/>
              <p:nvPr/>
            </p:nvCxnSpPr>
            <p:spPr>
              <a:xfrm rot="10800000">
                <a:off x="4804"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0" name="Google Shape;2000;p35"/>
              <p:cNvCxnSpPr/>
              <p:nvPr/>
            </p:nvCxnSpPr>
            <p:spPr>
              <a:xfrm rot="10800000">
                <a:off x="4923"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1" name="Google Shape;2001;p35"/>
              <p:cNvCxnSpPr/>
              <p:nvPr/>
            </p:nvCxnSpPr>
            <p:spPr>
              <a:xfrm rot="10800000">
                <a:off x="5043"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2" name="Google Shape;2002;p35"/>
              <p:cNvCxnSpPr/>
              <p:nvPr/>
            </p:nvCxnSpPr>
            <p:spPr>
              <a:xfrm rot="10800000">
                <a:off x="5163"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3" name="Google Shape;2003;p35"/>
              <p:cNvCxnSpPr/>
              <p:nvPr/>
            </p:nvCxnSpPr>
            <p:spPr>
              <a:xfrm rot="10800000">
                <a:off x="5282"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4" name="Google Shape;2004;p35"/>
              <p:cNvCxnSpPr/>
              <p:nvPr/>
            </p:nvCxnSpPr>
            <p:spPr>
              <a:xfrm rot="10800000">
                <a:off x="5402"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5" name="Google Shape;2005;p35"/>
              <p:cNvCxnSpPr/>
              <p:nvPr/>
            </p:nvCxnSpPr>
            <p:spPr>
              <a:xfrm rot="10800000">
                <a:off x="5522"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6" name="Google Shape;2006;p35"/>
              <p:cNvCxnSpPr/>
              <p:nvPr/>
            </p:nvCxnSpPr>
            <p:spPr>
              <a:xfrm rot="10800000">
                <a:off x="5642" y="2043"/>
                <a:ext cx="0" cy="13"/>
              </a:xfrm>
              <a:prstGeom prst="straightConnector1">
                <a:avLst/>
              </a:prstGeom>
              <a:noFill/>
              <a:ln cap="flat" cmpd="sng" w="9525">
                <a:solidFill>
                  <a:srgbClr val="000000"/>
                </a:solidFill>
                <a:prstDash val="solid"/>
                <a:round/>
                <a:headEnd len="med" w="med" type="none"/>
                <a:tailEnd len="med" w="med" type="none"/>
              </a:ln>
            </p:spPr>
          </p:cxnSp>
          <p:cxnSp>
            <p:nvCxnSpPr>
              <p:cNvPr id="2007" name="Google Shape;2007;p35"/>
              <p:cNvCxnSpPr/>
              <p:nvPr/>
            </p:nvCxnSpPr>
            <p:spPr>
              <a:xfrm rot="10800000">
                <a:off x="4474" y="1601"/>
                <a:ext cx="0" cy="442"/>
              </a:xfrm>
              <a:prstGeom prst="straightConnector1">
                <a:avLst/>
              </a:prstGeom>
              <a:noFill/>
              <a:ln cap="flat" cmpd="sng" w="9525">
                <a:solidFill>
                  <a:srgbClr val="000000"/>
                </a:solidFill>
                <a:prstDash val="solid"/>
                <a:round/>
                <a:headEnd len="med" w="med" type="none"/>
                <a:tailEnd len="med" w="med" type="none"/>
              </a:ln>
            </p:spPr>
          </p:cxnSp>
          <p:cxnSp>
            <p:nvCxnSpPr>
              <p:cNvPr id="2008" name="Google Shape;2008;p35"/>
              <p:cNvCxnSpPr/>
              <p:nvPr/>
            </p:nvCxnSpPr>
            <p:spPr>
              <a:xfrm>
                <a:off x="4472" y="2043"/>
                <a:ext cx="2" cy="0"/>
              </a:xfrm>
              <a:prstGeom prst="straightConnector1">
                <a:avLst/>
              </a:prstGeom>
              <a:noFill/>
              <a:ln cap="flat" cmpd="sng" w="9525">
                <a:solidFill>
                  <a:srgbClr val="000000"/>
                </a:solidFill>
                <a:prstDash val="solid"/>
                <a:round/>
                <a:headEnd len="med" w="med" type="none"/>
                <a:tailEnd len="med" w="med" type="none"/>
              </a:ln>
            </p:spPr>
          </p:cxnSp>
          <p:cxnSp>
            <p:nvCxnSpPr>
              <p:cNvPr id="2009" name="Google Shape;2009;p35"/>
              <p:cNvCxnSpPr/>
              <p:nvPr/>
            </p:nvCxnSpPr>
            <p:spPr>
              <a:xfrm>
                <a:off x="4472" y="2035"/>
                <a:ext cx="2" cy="0"/>
              </a:xfrm>
              <a:prstGeom prst="straightConnector1">
                <a:avLst/>
              </a:prstGeom>
              <a:noFill/>
              <a:ln cap="flat" cmpd="sng" w="9525">
                <a:solidFill>
                  <a:srgbClr val="000000"/>
                </a:solidFill>
                <a:prstDash val="solid"/>
                <a:round/>
                <a:headEnd len="med" w="med" type="none"/>
                <a:tailEnd len="med" w="med" type="none"/>
              </a:ln>
            </p:spPr>
          </p:cxnSp>
          <p:cxnSp>
            <p:nvCxnSpPr>
              <p:cNvPr id="2010" name="Google Shape;2010;p35"/>
              <p:cNvCxnSpPr/>
              <p:nvPr/>
            </p:nvCxnSpPr>
            <p:spPr>
              <a:xfrm>
                <a:off x="4472" y="2026"/>
                <a:ext cx="2" cy="0"/>
              </a:xfrm>
              <a:prstGeom prst="straightConnector1">
                <a:avLst/>
              </a:prstGeom>
              <a:noFill/>
              <a:ln cap="flat" cmpd="sng" w="9525">
                <a:solidFill>
                  <a:srgbClr val="000000"/>
                </a:solidFill>
                <a:prstDash val="solid"/>
                <a:round/>
                <a:headEnd len="med" w="med" type="none"/>
                <a:tailEnd len="med" w="med" type="none"/>
              </a:ln>
            </p:spPr>
          </p:cxnSp>
          <p:cxnSp>
            <p:nvCxnSpPr>
              <p:cNvPr id="2011" name="Google Shape;2011;p35"/>
              <p:cNvCxnSpPr/>
              <p:nvPr/>
            </p:nvCxnSpPr>
            <p:spPr>
              <a:xfrm>
                <a:off x="4472" y="2017"/>
                <a:ext cx="2" cy="0"/>
              </a:xfrm>
              <a:prstGeom prst="straightConnector1">
                <a:avLst/>
              </a:prstGeom>
              <a:noFill/>
              <a:ln cap="flat" cmpd="sng" w="9525">
                <a:solidFill>
                  <a:srgbClr val="000000"/>
                </a:solidFill>
                <a:prstDash val="solid"/>
                <a:round/>
                <a:headEnd len="med" w="med" type="none"/>
                <a:tailEnd len="med" w="med" type="none"/>
              </a:ln>
            </p:spPr>
          </p:cxnSp>
          <p:cxnSp>
            <p:nvCxnSpPr>
              <p:cNvPr id="2012" name="Google Shape;2012;p35"/>
              <p:cNvCxnSpPr/>
              <p:nvPr/>
            </p:nvCxnSpPr>
            <p:spPr>
              <a:xfrm>
                <a:off x="4472" y="2008"/>
                <a:ext cx="2" cy="0"/>
              </a:xfrm>
              <a:prstGeom prst="straightConnector1">
                <a:avLst/>
              </a:prstGeom>
              <a:noFill/>
              <a:ln cap="flat" cmpd="sng" w="9525">
                <a:solidFill>
                  <a:srgbClr val="000000"/>
                </a:solidFill>
                <a:prstDash val="solid"/>
                <a:round/>
                <a:headEnd len="med" w="med" type="none"/>
                <a:tailEnd len="med" w="med" type="none"/>
              </a:ln>
            </p:spPr>
          </p:cxnSp>
          <p:cxnSp>
            <p:nvCxnSpPr>
              <p:cNvPr id="2013" name="Google Shape;2013;p35"/>
              <p:cNvCxnSpPr/>
              <p:nvPr/>
            </p:nvCxnSpPr>
            <p:spPr>
              <a:xfrm>
                <a:off x="4472" y="1999"/>
                <a:ext cx="2" cy="0"/>
              </a:xfrm>
              <a:prstGeom prst="straightConnector1">
                <a:avLst/>
              </a:prstGeom>
              <a:noFill/>
              <a:ln cap="flat" cmpd="sng" w="9525">
                <a:solidFill>
                  <a:srgbClr val="000000"/>
                </a:solidFill>
                <a:prstDash val="solid"/>
                <a:round/>
                <a:headEnd len="med" w="med" type="none"/>
                <a:tailEnd len="med" w="med" type="none"/>
              </a:ln>
            </p:spPr>
          </p:cxnSp>
          <p:cxnSp>
            <p:nvCxnSpPr>
              <p:cNvPr id="2014" name="Google Shape;2014;p35"/>
              <p:cNvCxnSpPr/>
              <p:nvPr/>
            </p:nvCxnSpPr>
            <p:spPr>
              <a:xfrm>
                <a:off x="4472" y="1990"/>
                <a:ext cx="2" cy="0"/>
              </a:xfrm>
              <a:prstGeom prst="straightConnector1">
                <a:avLst/>
              </a:prstGeom>
              <a:noFill/>
              <a:ln cap="flat" cmpd="sng" w="9525">
                <a:solidFill>
                  <a:srgbClr val="000000"/>
                </a:solidFill>
                <a:prstDash val="solid"/>
                <a:round/>
                <a:headEnd len="med" w="med" type="none"/>
                <a:tailEnd len="med" w="med" type="none"/>
              </a:ln>
            </p:spPr>
          </p:cxnSp>
          <p:cxnSp>
            <p:nvCxnSpPr>
              <p:cNvPr id="2015" name="Google Shape;2015;p35"/>
              <p:cNvCxnSpPr/>
              <p:nvPr/>
            </p:nvCxnSpPr>
            <p:spPr>
              <a:xfrm>
                <a:off x="4472" y="1982"/>
                <a:ext cx="2" cy="0"/>
              </a:xfrm>
              <a:prstGeom prst="straightConnector1">
                <a:avLst/>
              </a:prstGeom>
              <a:noFill/>
              <a:ln cap="flat" cmpd="sng" w="9525">
                <a:solidFill>
                  <a:srgbClr val="000000"/>
                </a:solidFill>
                <a:prstDash val="solid"/>
                <a:round/>
                <a:headEnd len="med" w="med" type="none"/>
                <a:tailEnd len="med" w="med" type="none"/>
              </a:ln>
            </p:spPr>
          </p:cxnSp>
          <p:cxnSp>
            <p:nvCxnSpPr>
              <p:cNvPr id="2016" name="Google Shape;2016;p35"/>
              <p:cNvCxnSpPr/>
              <p:nvPr/>
            </p:nvCxnSpPr>
            <p:spPr>
              <a:xfrm>
                <a:off x="4472" y="1973"/>
                <a:ext cx="2" cy="0"/>
              </a:xfrm>
              <a:prstGeom prst="straightConnector1">
                <a:avLst/>
              </a:prstGeom>
              <a:noFill/>
              <a:ln cap="flat" cmpd="sng" w="9525">
                <a:solidFill>
                  <a:srgbClr val="000000"/>
                </a:solidFill>
                <a:prstDash val="solid"/>
                <a:round/>
                <a:headEnd len="med" w="med" type="none"/>
                <a:tailEnd len="med" w="med" type="none"/>
              </a:ln>
            </p:spPr>
          </p:cxnSp>
          <p:cxnSp>
            <p:nvCxnSpPr>
              <p:cNvPr id="2017" name="Google Shape;2017;p35"/>
              <p:cNvCxnSpPr/>
              <p:nvPr/>
            </p:nvCxnSpPr>
            <p:spPr>
              <a:xfrm>
                <a:off x="4472" y="1964"/>
                <a:ext cx="2" cy="0"/>
              </a:xfrm>
              <a:prstGeom prst="straightConnector1">
                <a:avLst/>
              </a:prstGeom>
              <a:noFill/>
              <a:ln cap="flat" cmpd="sng" w="9525">
                <a:solidFill>
                  <a:srgbClr val="000000"/>
                </a:solidFill>
                <a:prstDash val="solid"/>
                <a:round/>
                <a:headEnd len="med" w="med" type="none"/>
                <a:tailEnd len="med" w="med" type="none"/>
              </a:ln>
            </p:spPr>
          </p:cxnSp>
          <p:cxnSp>
            <p:nvCxnSpPr>
              <p:cNvPr id="2018" name="Google Shape;2018;p35"/>
              <p:cNvCxnSpPr/>
              <p:nvPr/>
            </p:nvCxnSpPr>
            <p:spPr>
              <a:xfrm>
                <a:off x="4472" y="1955"/>
                <a:ext cx="2" cy="0"/>
              </a:xfrm>
              <a:prstGeom prst="straightConnector1">
                <a:avLst/>
              </a:prstGeom>
              <a:noFill/>
              <a:ln cap="flat" cmpd="sng" w="9525">
                <a:solidFill>
                  <a:srgbClr val="000000"/>
                </a:solidFill>
                <a:prstDash val="solid"/>
                <a:round/>
                <a:headEnd len="med" w="med" type="none"/>
                <a:tailEnd len="med" w="med" type="none"/>
              </a:ln>
            </p:spPr>
          </p:cxnSp>
          <p:cxnSp>
            <p:nvCxnSpPr>
              <p:cNvPr id="2019" name="Google Shape;2019;p35"/>
              <p:cNvCxnSpPr/>
              <p:nvPr/>
            </p:nvCxnSpPr>
            <p:spPr>
              <a:xfrm>
                <a:off x="4472" y="1946"/>
                <a:ext cx="2" cy="0"/>
              </a:xfrm>
              <a:prstGeom prst="straightConnector1">
                <a:avLst/>
              </a:prstGeom>
              <a:noFill/>
              <a:ln cap="flat" cmpd="sng" w="9525">
                <a:solidFill>
                  <a:srgbClr val="000000"/>
                </a:solidFill>
                <a:prstDash val="solid"/>
                <a:round/>
                <a:headEnd len="med" w="med" type="none"/>
                <a:tailEnd len="med" w="med" type="none"/>
              </a:ln>
            </p:spPr>
          </p:cxnSp>
          <p:cxnSp>
            <p:nvCxnSpPr>
              <p:cNvPr id="2020" name="Google Shape;2020;p35"/>
              <p:cNvCxnSpPr/>
              <p:nvPr/>
            </p:nvCxnSpPr>
            <p:spPr>
              <a:xfrm>
                <a:off x="4472" y="1937"/>
                <a:ext cx="2" cy="0"/>
              </a:xfrm>
              <a:prstGeom prst="straightConnector1">
                <a:avLst/>
              </a:prstGeom>
              <a:noFill/>
              <a:ln cap="flat" cmpd="sng" w="9525">
                <a:solidFill>
                  <a:srgbClr val="000000"/>
                </a:solidFill>
                <a:prstDash val="solid"/>
                <a:round/>
                <a:headEnd len="med" w="med" type="none"/>
                <a:tailEnd len="med" w="med" type="none"/>
              </a:ln>
            </p:spPr>
          </p:cxnSp>
          <p:cxnSp>
            <p:nvCxnSpPr>
              <p:cNvPr id="2021" name="Google Shape;2021;p35"/>
              <p:cNvCxnSpPr/>
              <p:nvPr/>
            </p:nvCxnSpPr>
            <p:spPr>
              <a:xfrm>
                <a:off x="4472" y="1929"/>
                <a:ext cx="2" cy="0"/>
              </a:xfrm>
              <a:prstGeom prst="straightConnector1">
                <a:avLst/>
              </a:prstGeom>
              <a:noFill/>
              <a:ln cap="flat" cmpd="sng" w="9525">
                <a:solidFill>
                  <a:srgbClr val="000000"/>
                </a:solidFill>
                <a:prstDash val="solid"/>
                <a:round/>
                <a:headEnd len="med" w="med" type="none"/>
                <a:tailEnd len="med" w="med" type="none"/>
              </a:ln>
            </p:spPr>
          </p:cxnSp>
          <p:cxnSp>
            <p:nvCxnSpPr>
              <p:cNvPr id="2022" name="Google Shape;2022;p35"/>
              <p:cNvCxnSpPr/>
              <p:nvPr/>
            </p:nvCxnSpPr>
            <p:spPr>
              <a:xfrm>
                <a:off x="4472" y="1920"/>
                <a:ext cx="2" cy="0"/>
              </a:xfrm>
              <a:prstGeom prst="straightConnector1">
                <a:avLst/>
              </a:prstGeom>
              <a:noFill/>
              <a:ln cap="flat" cmpd="sng" w="9525">
                <a:solidFill>
                  <a:srgbClr val="000000"/>
                </a:solidFill>
                <a:prstDash val="solid"/>
                <a:round/>
                <a:headEnd len="med" w="med" type="none"/>
                <a:tailEnd len="med" w="med" type="none"/>
              </a:ln>
            </p:spPr>
          </p:cxnSp>
          <p:cxnSp>
            <p:nvCxnSpPr>
              <p:cNvPr id="2023" name="Google Shape;2023;p35"/>
              <p:cNvCxnSpPr/>
              <p:nvPr/>
            </p:nvCxnSpPr>
            <p:spPr>
              <a:xfrm>
                <a:off x="4472" y="1911"/>
                <a:ext cx="2" cy="0"/>
              </a:xfrm>
              <a:prstGeom prst="straightConnector1">
                <a:avLst/>
              </a:prstGeom>
              <a:noFill/>
              <a:ln cap="flat" cmpd="sng" w="9525">
                <a:solidFill>
                  <a:srgbClr val="000000"/>
                </a:solidFill>
                <a:prstDash val="solid"/>
                <a:round/>
                <a:headEnd len="med" w="med" type="none"/>
                <a:tailEnd len="med" w="med" type="none"/>
              </a:ln>
            </p:spPr>
          </p:cxnSp>
          <p:cxnSp>
            <p:nvCxnSpPr>
              <p:cNvPr id="2024" name="Google Shape;2024;p35"/>
              <p:cNvCxnSpPr/>
              <p:nvPr/>
            </p:nvCxnSpPr>
            <p:spPr>
              <a:xfrm>
                <a:off x="4472" y="1902"/>
                <a:ext cx="2" cy="0"/>
              </a:xfrm>
              <a:prstGeom prst="straightConnector1">
                <a:avLst/>
              </a:prstGeom>
              <a:noFill/>
              <a:ln cap="flat" cmpd="sng" w="9525">
                <a:solidFill>
                  <a:srgbClr val="000000"/>
                </a:solidFill>
                <a:prstDash val="solid"/>
                <a:round/>
                <a:headEnd len="med" w="med" type="none"/>
                <a:tailEnd len="med" w="med" type="none"/>
              </a:ln>
            </p:spPr>
          </p:cxnSp>
          <p:cxnSp>
            <p:nvCxnSpPr>
              <p:cNvPr id="2025" name="Google Shape;2025;p35"/>
              <p:cNvCxnSpPr/>
              <p:nvPr/>
            </p:nvCxnSpPr>
            <p:spPr>
              <a:xfrm>
                <a:off x="4472" y="1893"/>
                <a:ext cx="2" cy="0"/>
              </a:xfrm>
              <a:prstGeom prst="straightConnector1">
                <a:avLst/>
              </a:prstGeom>
              <a:noFill/>
              <a:ln cap="flat" cmpd="sng" w="9525">
                <a:solidFill>
                  <a:srgbClr val="000000"/>
                </a:solidFill>
                <a:prstDash val="solid"/>
                <a:round/>
                <a:headEnd len="med" w="med" type="none"/>
                <a:tailEnd len="med" w="med" type="none"/>
              </a:ln>
            </p:spPr>
          </p:cxnSp>
          <p:cxnSp>
            <p:nvCxnSpPr>
              <p:cNvPr id="2026" name="Google Shape;2026;p35"/>
              <p:cNvCxnSpPr/>
              <p:nvPr/>
            </p:nvCxnSpPr>
            <p:spPr>
              <a:xfrm>
                <a:off x="4472" y="1884"/>
                <a:ext cx="2" cy="0"/>
              </a:xfrm>
              <a:prstGeom prst="straightConnector1">
                <a:avLst/>
              </a:prstGeom>
              <a:noFill/>
              <a:ln cap="flat" cmpd="sng" w="9525">
                <a:solidFill>
                  <a:srgbClr val="000000"/>
                </a:solidFill>
                <a:prstDash val="solid"/>
                <a:round/>
                <a:headEnd len="med" w="med" type="none"/>
                <a:tailEnd len="med" w="med" type="none"/>
              </a:ln>
            </p:spPr>
          </p:cxnSp>
          <p:cxnSp>
            <p:nvCxnSpPr>
              <p:cNvPr id="2027" name="Google Shape;2027;p35"/>
              <p:cNvCxnSpPr/>
              <p:nvPr/>
            </p:nvCxnSpPr>
            <p:spPr>
              <a:xfrm>
                <a:off x="4472" y="1875"/>
                <a:ext cx="2" cy="0"/>
              </a:xfrm>
              <a:prstGeom prst="straightConnector1">
                <a:avLst/>
              </a:prstGeom>
              <a:noFill/>
              <a:ln cap="flat" cmpd="sng" w="9525">
                <a:solidFill>
                  <a:srgbClr val="000000"/>
                </a:solidFill>
                <a:prstDash val="solid"/>
                <a:round/>
                <a:headEnd len="med" w="med" type="none"/>
                <a:tailEnd len="med" w="med" type="none"/>
              </a:ln>
            </p:spPr>
          </p:cxnSp>
          <p:cxnSp>
            <p:nvCxnSpPr>
              <p:cNvPr id="2028" name="Google Shape;2028;p35"/>
              <p:cNvCxnSpPr/>
              <p:nvPr/>
            </p:nvCxnSpPr>
            <p:spPr>
              <a:xfrm>
                <a:off x="4472" y="1867"/>
                <a:ext cx="2" cy="0"/>
              </a:xfrm>
              <a:prstGeom prst="straightConnector1">
                <a:avLst/>
              </a:prstGeom>
              <a:noFill/>
              <a:ln cap="flat" cmpd="sng" w="9525">
                <a:solidFill>
                  <a:srgbClr val="000000"/>
                </a:solidFill>
                <a:prstDash val="solid"/>
                <a:round/>
                <a:headEnd len="med" w="med" type="none"/>
                <a:tailEnd len="med" w="med" type="none"/>
              </a:ln>
            </p:spPr>
          </p:cxnSp>
          <p:cxnSp>
            <p:nvCxnSpPr>
              <p:cNvPr id="2029" name="Google Shape;2029;p35"/>
              <p:cNvCxnSpPr/>
              <p:nvPr/>
            </p:nvCxnSpPr>
            <p:spPr>
              <a:xfrm>
                <a:off x="4472" y="1858"/>
                <a:ext cx="2" cy="0"/>
              </a:xfrm>
              <a:prstGeom prst="straightConnector1">
                <a:avLst/>
              </a:prstGeom>
              <a:noFill/>
              <a:ln cap="flat" cmpd="sng" w="9525">
                <a:solidFill>
                  <a:srgbClr val="000000"/>
                </a:solidFill>
                <a:prstDash val="solid"/>
                <a:round/>
                <a:headEnd len="med" w="med" type="none"/>
                <a:tailEnd len="med" w="med" type="none"/>
              </a:ln>
            </p:spPr>
          </p:cxnSp>
          <p:cxnSp>
            <p:nvCxnSpPr>
              <p:cNvPr id="2030" name="Google Shape;2030;p35"/>
              <p:cNvCxnSpPr/>
              <p:nvPr/>
            </p:nvCxnSpPr>
            <p:spPr>
              <a:xfrm>
                <a:off x="4472" y="1849"/>
                <a:ext cx="2" cy="0"/>
              </a:xfrm>
              <a:prstGeom prst="straightConnector1">
                <a:avLst/>
              </a:prstGeom>
              <a:noFill/>
              <a:ln cap="flat" cmpd="sng" w="9525">
                <a:solidFill>
                  <a:srgbClr val="000000"/>
                </a:solidFill>
                <a:prstDash val="solid"/>
                <a:round/>
                <a:headEnd len="med" w="med" type="none"/>
                <a:tailEnd len="med" w="med" type="none"/>
              </a:ln>
            </p:spPr>
          </p:cxnSp>
          <p:cxnSp>
            <p:nvCxnSpPr>
              <p:cNvPr id="2031" name="Google Shape;2031;p35"/>
              <p:cNvCxnSpPr/>
              <p:nvPr/>
            </p:nvCxnSpPr>
            <p:spPr>
              <a:xfrm>
                <a:off x="4472" y="1840"/>
                <a:ext cx="2" cy="0"/>
              </a:xfrm>
              <a:prstGeom prst="straightConnector1">
                <a:avLst/>
              </a:prstGeom>
              <a:noFill/>
              <a:ln cap="flat" cmpd="sng" w="9525">
                <a:solidFill>
                  <a:srgbClr val="000000"/>
                </a:solidFill>
                <a:prstDash val="solid"/>
                <a:round/>
                <a:headEnd len="med" w="med" type="none"/>
                <a:tailEnd len="med" w="med" type="none"/>
              </a:ln>
            </p:spPr>
          </p:cxnSp>
          <p:cxnSp>
            <p:nvCxnSpPr>
              <p:cNvPr id="2032" name="Google Shape;2032;p35"/>
              <p:cNvCxnSpPr/>
              <p:nvPr/>
            </p:nvCxnSpPr>
            <p:spPr>
              <a:xfrm>
                <a:off x="4472" y="1831"/>
                <a:ext cx="2" cy="0"/>
              </a:xfrm>
              <a:prstGeom prst="straightConnector1">
                <a:avLst/>
              </a:prstGeom>
              <a:noFill/>
              <a:ln cap="flat" cmpd="sng" w="9525">
                <a:solidFill>
                  <a:srgbClr val="000000"/>
                </a:solidFill>
                <a:prstDash val="solid"/>
                <a:round/>
                <a:headEnd len="med" w="med" type="none"/>
                <a:tailEnd len="med" w="med" type="none"/>
              </a:ln>
            </p:spPr>
          </p:cxnSp>
          <p:cxnSp>
            <p:nvCxnSpPr>
              <p:cNvPr id="2033" name="Google Shape;2033;p35"/>
              <p:cNvCxnSpPr/>
              <p:nvPr/>
            </p:nvCxnSpPr>
            <p:spPr>
              <a:xfrm>
                <a:off x="4472" y="1822"/>
                <a:ext cx="2" cy="0"/>
              </a:xfrm>
              <a:prstGeom prst="straightConnector1">
                <a:avLst/>
              </a:prstGeom>
              <a:noFill/>
              <a:ln cap="flat" cmpd="sng" w="9525">
                <a:solidFill>
                  <a:srgbClr val="000000"/>
                </a:solidFill>
                <a:prstDash val="solid"/>
                <a:round/>
                <a:headEnd len="med" w="med" type="none"/>
                <a:tailEnd len="med" w="med" type="none"/>
              </a:ln>
            </p:spPr>
          </p:cxnSp>
          <p:cxnSp>
            <p:nvCxnSpPr>
              <p:cNvPr id="2034" name="Google Shape;2034;p35"/>
              <p:cNvCxnSpPr/>
              <p:nvPr/>
            </p:nvCxnSpPr>
            <p:spPr>
              <a:xfrm>
                <a:off x="4472" y="1814"/>
                <a:ext cx="2" cy="0"/>
              </a:xfrm>
              <a:prstGeom prst="straightConnector1">
                <a:avLst/>
              </a:prstGeom>
              <a:noFill/>
              <a:ln cap="flat" cmpd="sng" w="9525">
                <a:solidFill>
                  <a:srgbClr val="000000"/>
                </a:solidFill>
                <a:prstDash val="solid"/>
                <a:round/>
                <a:headEnd len="med" w="med" type="none"/>
                <a:tailEnd len="med" w="med" type="none"/>
              </a:ln>
            </p:spPr>
          </p:cxnSp>
          <p:cxnSp>
            <p:nvCxnSpPr>
              <p:cNvPr id="2035" name="Google Shape;2035;p35"/>
              <p:cNvCxnSpPr/>
              <p:nvPr/>
            </p:nvCxnSpPr>
            <p:spPr>
              <a:xfrm>
                <a:off x="4472" y="1805"/>
                <a:ext cx="2" cy="0"/>
              </a:xfrm>
              <a:prstGeom prst="straightConnector1">
                <a:avLst/>
              </a:prstGeom>
              <a:noFill/>
              <a:ln cap="flat" cmpd="sng" w="9525">
                <a:solidFill>
                  <a:srgbClr val="000000"/>
                </a:solidFill>
                <a:prstDash val="solid"/>
                <a:round/>
                <a:headEnd len="med" w="med" type="none"/>
                <a:tailEnd len="med" w="med" type="none"/>
              </a:ln>
            </p:spPr>
          </p:cxnSp>
          <p:cxnSp>
            <p:nvCxnSpPr>
              <p:cNvPr id="2036" name="Google Shape;2036;p35"/>
              <p:cNvCxnSpPr/>
              <p:nvPr/>
            </p:nvCxnSpPr>
            <p:spPr>
              <a:xfrm>
                <a:off x="4472" y="1796"/>
                <a:ext cx="2" cy="0"/>
              </a:xfrm>
              <a:prstGeom prst="straightConnector1">
                <a:avLst/>
              </a:prstGeom>
              <a:noFill/>
              <a:ln cap="flat" cmpd="sng" w="9525">
                <a:solidFill>
                  <a:srgbClr val="000000"/>
                </a:solidFill>
                <a:prstDash val="solid"/>
                <a:round/>
                <a:headEnd len="med" w="med" type="none"/>
                <a:tailEnd len="med" w="med" type="none"/>
              </a:ln>
            </p:spPr>
          </p:cxnSp>
          <p:cxnSp>
            <p:nvCxnSpPr>
              <p:cNvPr id="2037" name="Google Shape;2037;p35"/>
              <p:cNvCxnSpPr/>
              <p:nvPr/>
            </p:nvCxnSpPr>
            <p:spPr>
              <a:xfrm>
                <a:off x="4472" y="1787"/>
                <a:ext cx="2" cy="0"/>
              </a:xfrm>
              <a:prstGeom prst="straightConnector1">
                <a:avLst/>
              </a:prstGeom>
              <a:noFill/>
              <a:ln cap="flat" cmpd="sng" w="9525">
                <a:solidFill>
                  <a:srgbClr val="000000"/>
                </a:solidFill>
                <a:prstDash val="solid"/>
                <a:round/>
                <a:headEnd len="med" w="med" type="none"/>
                <a:tailEnd len="med" w="med" type="none"/>
              </a:ln>
            </p:spPr>
          </p:cxnSp>
          <p:cxnSp>
            <p:nvCxnSpPr>
              <p:cNvPr id="2038" name="Google Shape;2038;p35"/>
              <p:cNvCxnSpPr/>
              <p:nvPr/>
            </p:nvCxnSpPr>
            <p:spPr>
              <a:xfrm>
                <a:off x="4472" y="1778"/>
                <a:ext cx="2" cy="0"/>
              </a:xfrm>
              <a:prstGeom prst="straightConnector1">
                <a:avLst/>
              </a:prstGeom>
              <a:noFill/>
              <a:ln cap="flat" cmpd="sng" w="9525">
                <a:solidFill>
                  <a:srgbClr val="000000"/>
                </a:solidFill>
                <a:prstDash val="solid"/>
                <a:round/>
                <a:headEnd len="med" w="med" type="none"/>
                <a:tailEnd len="med" w="med" type="none"/>
              </a:ln>
            </p:spPr>
          </p:cxnSp>
          <p:cxnSp>
            <p:nvCxnSpPr>
              <p:cNvPr id="2039" name="Google Shape;2039;p35"/>
              <p:cNvCxnSpPr/>
              <p:nvPr/>
            </p:nvCxnSpPr>
            <p:spPr>
              <a:xfrm>
                <a:off x="4472" y="1769"/>
                <a:ext cx="2" cy="0"/>
              </a:xfrm>
              <a:prstGeom prst="straightConnector1">
                <a:avLst/>
              </a:prstGeom>
              <a:noFill/>
              <a:ln cap="flat" cmpd="sng" w="9525">
                <a:solidFill>
                  <a:srgbClr val="000000"/>
                </a:solidFill>
                <a:prstDash val="solid"/>
                <a:round/>
                <a:headEnd len="med" w="med" type="none"/>
                <a:tailEnd len="med" w="med" type="none"/>
              </a:ln>
            </p:spPr>
          </p:cxnSp>
          <p:cxnSp>
            <p:nvCxnSpPr>
              <p:cNvPr id="2040" name="Google Shape;2040;p35"/>
              <p:cNvCxnSpPr/>
              <p:nvPr/>
            </p:nvCxnSpPr>
            <p:spPr>
              <a:xfrm>
                <a:off x="4472" y="1760"/>
                <a:ext cx="2" cy="0"/>
              </a:xfrm>
              <a:prstGeom prst="straightConnector1">
                <a:avLst/>
              </a:prstGeom>
              <a:noFill/>
              <a:ln cap="flat" cmpd="sng" w="9525">
                <a:solidFill>
                  <a:srgbClr val="000000"/>
                </a:solidFill>
                <a:prstDash val="solid"/>
                <a:round/>
                <a:headEnd len="med" w="med" type="none"/>
                <a:tailEnd len="med" w="med" type="none"/>
              </a:ln>
            </p:spPr>
          </p:cxnSp>
          <p:cxnSp>
            <p:nvCxnSpPr>
              <p:cNvPr id="2041" name="Google Shape;2041;p35"/>
              <p:cNvCxnSpPr/>
              <p:nvPr/>
            </p:nvCxnSpPr>
            <p:spPr>
              <a:xfrm>
                <a:off x="4472" y="1752"/>
                <a:ext cx="2" cy="0"/>
              </a:xfrm>
              <a:prstGeom prst="straightConnector1">
                <a:avLst/>
              </a:prstGeom>
              <a:noFill/>
              <a:ln cap="flat" cmpd="sng" w="9525">
                <a:solidFill>
                  <a:srgbClr val="000000"/>
                </a:solidFill>
                <a:prstDash val="solid"/>
                <a:round/>
                <a:headEnd len="med" w="med" type="none"/>
                <a:tailEnd len="med" w="med" type="none"/>
              </a:ln>
            </p:spPr>
          </p:cxnSp>
          <p:cxnSp>
            <p:nvCxnSpPr>
              <p:cNvPr id="2042" name="Google Shape;2042;p35"/>
              <p:cNvCxnSpPr/>
              <p:nvPr/>
            </p:nvCxnSpPr>
            <p:spPr>
              <a:xfrm>
                <a:off x="4472" y="1743"/>
                <a:ext cx="2" cy="0"/>
              </a:xfrm>
              <a:prstGeom prst="straightConnector1">
                <a:avLst/>
              </a:prstGeom>
              <a:noFill/>
              <a:ln cap="flat" cmpd="sng" w="9525">
                <a:solidFill>
                  <a:srgbClr val="000000"/>
                </a:solidFill>
                <a:prstDash val="solid"/>
                <a:round/>
                <a:headEnd len="med" w="med" type="none"/>
                <a:tailEnd len="med" w="med" type="none"/>
              </a:ln>
            </p:spPr>
          </p:cxnSp>
          <p:cxnSp>
            <p:nvCxnSpPr>
              <p:cNvPr id="2043" name="Google Shape;2043;p35"/>
              <p:cNvCxnSpPr/>
              <p:nvPr/>
            </p:nvCxnSpPr>
            <p:spPr>
              <a:xfrm>
                <a:off x="4472" y="1734"/>
                <a:ext cx="2" cy="0"/>
              </a:xfrm>
              <a:prstGeom prst="straightConnector1">
                <a:avLst/>
              </a:prstGeom>
              <a:noFill/>
              <a:ln cap="flat" cmpd="sng" w="9525">
                <a:solidFill>
                  <a:srgbClr val="000000"/>
                </a:solidFill>
                <a:prstDash val="solid"/>
                <a:round/>
                <a:headEnd len="med" w="med" type="none"/>
                <a:tailEnd len="med" w="med" type="none"/>
              </a:ln>
            </p:spPr>
          </p:cxnSp>
          <p:cxnSp>
            <p:nvCxnSpPr>
              <p:cNvPr id="2044" name="Google Shape;2044;p35"/>
              <p:cNvCxnSpPr/>
              <p:nvPr/>
            </p:nvCxnSpPr>
            <p:spPr>
              <a:xfrm>
                <a:off x="4472" y="1725"/>
                <a:ext cx="2" cy="0"/>
              </a:xfrm>
              <a:prstGeom prst="straightConnector1">
                <a:avLst/>
              </a:prstGeom>
              <a:noFill/>
              <a:ln cap="flat" cmpd="sng" w="9525">
                <a:solidFill>
                  <a:srgbClr val="000000"/>
                </a:solidFill>
                <a:prstDash val="solid"/>
                <a:round/>
                <a:headEnd len="med" w="med" type="none"/>
                <a:tailEnd len="med" w="med" type="none"/>
              </a:ln>
            </p:spPr>
          </p:cxnSp>
          <p:cxnSp>
            <p:nvCxnSpPr>
              <p:cNvPr id="2045" name="Google Shape;2045;p35"/>
              <p:cNvCxnSpPr/>
              <p:nvPr/>
            </p:nvCxnSpPr>
            <p:spPr>
              <a:xfrm>
                <a:off x="4472" y="1716"/>
                <a:ext cx="2" cy="0"/>
              </a:xfrm>
              <a:prstGeom prst="straightConnector1">
                <a:avLst/>
              </a:prstGeom>
              <a:noFill/>
              <a:ln cap="flat" cmpd="sng" w="9525">
                <a:solidFill>
                  <a:srgbClr val="000000"/>
                </a:solidFill>
                <a:prstDash val="solid"/>
                <a:round/>
                <a:headEnd len="med" w="med" type="none"/>
                <a:tailEnd len="med" w="med" type="none"/>
              </a:ln>
            </p:spPr>
          </p:cxnSp>
          <p:cxnSp>
            <p:nvCxnSpPr>
              <p:cNvPr id="2046" name="Google Shape;2046;p35"/>
              <p:cNvCxnSpPr/>
              <p:nvPr/>
            </p:nvCxnSpPr>
            <p:spPr>
              <a:xfrm>
                <a:off x="4472" y="1707"/>
                <a:ext cx="2" cy="0"/>
              </a:xfrm>
              <a:prstGeom prst="straightConnector1">
                <a:avLst/>
              </a:prstGeom>
              <a:noFill/>
              <a:ln cap="flat" cmpd="sng" w="9525">
                <a:solidFill>
                  <a:srgbClr val="000000"/>
                </a:solidFill>
                <a:prstDash val="solid"/>
                <a:round/>
                <a:headEnd len="med" w="med" type="none"/>
                <a:tailEnd len="med" w="med" type="none"/>
              </a:ln>
            </p:spPr>
          </p:cxnSp>
          <p:cxnSp>
            <p:nvCxnSpPr>
              <p:cNvPr id="2047" name="Google Shape;2047;p35"/>
              <p:cNvCxnSpPr/>
              <p:nvPr/>
            </p:nvCxnSpPr>
            <p:spPr>
              <a:xfrm>
                <a:off x="4472" y="1699"/>
                <a:ext cx="2" cy="0"/>
              </a:xfrm>
              <a:prstGeom prst="straightConnector1">
                <a:avLst/>
              </a:prstGeom>
              <a:noFill/>
              <a:ln cap="flat" cmpd="sng" w="9525">
                <a:solidFill>
                  <a:srgbClr val="000000"/>
                </a:solidFill>
                <a:prstDash val="solid"/>
                <a:round/>
                <a:headEnd len="med" w="med" type="none"/>
                <a:tailEnd len="med" w="med" type="none"/>
              </a:ln>
            </p:spPr>
          </p:cxnSp>
          <p:cxnSp>
            <p:nvCxnSpPr>
              <p:cNvPr id="2048" name="Google Shape;2048;p35"/>
              <p:cNvCxnSpPr/>
              <p:nvPr/>
            </p:nvCxnSpPr>
            <p:spPr>
              <a:xfrm>
                <a:off x="4472" y="1690"/>
                <a:ext cx="2" cy="0"/>
              </a:xfrm>
              <a:prstGeom prst="straightConnector1">
                <a:avLst/>
              </a:prstGeom>
              <a:noFill/>
              <a:ln cap="flat" cmpd="sng" w="9525">
                <a:solidFill>
                  <a:srgbClr val="000000"/>
                </a:solidFill>
                <a:prstDash val="solid"/>
                <a:round/>
                <a:headEnd len="med" w="med" type="none"/>
                <a:tailEnd len="med" w="med" type="none"/>
              </a:ln>
            </p:spPr>
          </p:cxnSp>
          <p:cxnSp>
            <p:nvCxnSpPr>
              <p:cNvPr id="2049" name="Google Shape;2049;p35"/>
              <p:cNvCxnSpPr/>
              <p:nvPr/>
            </p:nvCxnSpPr>
            <p:spPr>
              <a:xfrm>
                <a:off x="4472" y="1681"/>
                <a:ext cx="2" cy="0"/>
              </a:xfrm>
              <a:prstGeom prst="straightConnector1">
                <a:avLst/>
              </a:prstGeom>
              <a:noFill/>
              <a:ln cap="flat" cmpd="sng" w="9525">
                <a:solidFill>
                  <a:srgbClr val="000000"/>
                </a:solidFill>
                <a:prstDash val="solid"/>
                <a:round/>
                <a:headEnd len="med" w="med" type="none"/>
                <a:tailEnd len="med" w="med" type="none"/>
              </a:ln>
            </p:spPr>
          </p:cxnSp>
          <p:cxnSp>
            <p:nvCxnSpPr>
              <p:cNvPr id="2050" name="Google Shape;2050;p35"/>
              <p:cNvCxnSpPr/>
              <p:nvPr/>
            </p:nvCxnSpPr>
            <p:spPr>
              <a:xfrm>
                <a:off x="4472" y="1672"/>
                <a:ext cx="2" cy="0"/>
              </a:xfrm>
              <a:prstGeom prst="straightConnector1">
                <a:avLst/>
              </a:prstGeom>
              <a:noFill/>
              <a:ln cap="flat" cmpd="sng" w="9525">
                <a:solidFill>
                  <a:srgbClr val="000000"/>
                </a:solidFill>
                <a:prstDash val="solid"/>
                <a:round/>
                <a:headEnd len="med" w="med" type="none"/>
                <a:tailEnd len="med" w="med" type="none"/>
              </a:ln>
            </p:spPr>
          </p:cxnSp>
          <p:cxnSp>
            <p:nvCxnSpPr>
              <p:cNvPr id="2051" name="Google Shape;2051;p35"/>
              <p:cNvCxnSpPr/>
              <p:nvPr/>
            </p:nvCxnSpPr>
            <p:spPr>
              <a:xfrm>
                <a:off x="4472" y="1663"/>
                <a:ext cx="2" cy="0"/>
              </a:xfrm>
              <a:prstGeom prst="straightConnector1">
                <a:avLst/>
              </a:prstGeom>
              <a:noFill/>
              <a:ln cap="flat" cmpd="sng" w="9525">
                <a:solidFill>
                  <a:srgbClr val="000000"/>
                </a:solidFill>
                <a:prstDash val="solid"/>
                <a:round/>
                <a:headEnd len="med" w="med" type="none"/>
                <a:tailEnd len="med" w="med" type="none"/>
              </a:ln>
            </p:spPr>
          </p:cxnSp>
          <p:cxnSp>
            <p:nvCxnSpPr>
              <p:cNvPr id="2052" name="Google Shape;2052;p35"/>
              <p:cNvCxnSpPr/>
              <p:nvPr/>
            </p:nvCxnSpPr>
            <p:spPr>
              <a:xfrm>
                <a:off x="4472" y="1654"/>
                <a:ext cx="2" cy="0"/>
              </a:xfrm>
              <a:prstGeom prst="straightConnector1">
                <a:avLst/>
              </a:prstGeom>
              <a:noFill/>
              <a:ln cap="flat" cmpd="sng" w="9525">
                <a:solidFill>
                  <a:srgbClr val="000000"/>
                </a:solidFill>
                <a:prstDash val="solid"/>
                <a:round/>
                <a:headEnd len="med" w="med" type="none"/>
                <a:tailEnd len="med" w="med" type="none"/>
              </a:ln>
            </p:spPr>
          </p:cxnSp>
          <p:cxnSp>
            <p:nvCxnSpPr>
              <p:cNvPr id="2053" name="Google Shape;2053;p35"/>
              <p:cNvCxnSpPr/>
              <p:nvPr/>
            </p:nvCxnSpPr>
            <p:spPr>
              <a:xfrm>
                <a:off x="4472" y="1645"/>
                <a:ext cx="2" cy="0"/>
              </a:xfrm>
              <a:prstGeom prst="straightConnector1">
                <a:avLst/>
              </a:prstGeom>
              <a:noFill/>
              <a:ln cap="flat" cmpd="sng" w="9525">
                <a:solidFill>
                  <a:srgbClr val="000000"/>
                </a:solidFill>
                <a:prstDash val="solid"/>
                <a:round/>
                <a:headEnd len="med" w="med" type="none"/>
                <a:tailEnd len="med" w="med" type="none"/>
              </a:ln>
            </p:spPr>
          </p:cxnSp>
          <p:cxnSp>
            <p:nvCxnSpPr>
              <p:cNvPr id="2054" name="Google Shape;2054;p35"/>
              <p:cNvCxnSpPr/>
              <p:nvPr/>
            </p:nvCxnSpPr>
            <p:spPr>
              <a:xfrm>
                <a:off x="4472" y="1637"/>
                <a:ext cx="2" cy="0"/>
              </a:xfrm>
              <a:prstGeom prst="straightConnector1">
                <a:avLst/>
              </a:prstGeom>
              <a:noFill/>
              <a:ln cap="flat" cmpd="sng" w="9525">
                <a:solidFill>
                  <a:srgbClr val="000000"/>
                </a:solidFill>
                <a:prstDash val="solid"/>
                <a:round/>
                <a:headEnd len="med" w="med" type="none"/>
                <a:tailEnd len="med" w="med" type="none"/>
              </a:ln>
            </p:spPr>
          </p:cxnSp>
          <p:cxnSp>
            <p:nvCxnSpPr>
              <p:cNvPr id="2055" name="Google Shape;2055;p35"/>
              <p:cNvCxnSpPr/>
              <p:nvPr/>
            </p:nvCxnSpPr>
            <p:spPr>
              <a:xfrm>
                <a:off x="4472" y="1628"/>
                <a:ext cx="2" cy="0"/>
              </a:xfrm>
              <a:prstGeom prst="straightConnector1">
                <a:avLst/>
              </a:prstGeom>
              <a:noFill/>
              <a:ln cap="flat" cmpd="sng" w="9525">
                <a:solidFill>
                  <a:srgbClr val="000000"/>
                </a:solidFill>
                <a:prstDash val="solid"/>
                <a:round/>
                <a:headEnd len="med" w="med" type="none"/>
                <a:tailEnd len="med" w="med" type="none"/>
              </a:ln>
            </p:spPr>
          </p:cxnSp>
          <p:cxnSp>
            <p:nvCxnSpPr>
              <p:cNvPr id="2056" name="Google Shape;2056;p35"/>
              <p:cNvCxnSpPr/>
              <p:nvPr/>
            </p:nvCxnSpPr>
            <p:spPr>
              <a:xfrm>
                <a:off x="4472" y="1619"/>
                <a:ext cx="2" cy="0"/>
              </a:xfrm>
              <a:prstGeom prst="straightConnector1">
                <a:avLst/>
              </a:prstGeom>
              <a:noFill/>
              <a:ln cap="flat" cmpd="sng" w="9525">
                <a:solidFill>
                  <a:srgbClr val="000000"/>
                </a:solidFill>
                <a:prstDash val="solid"/>
                <a:round/>
                <a:headEnd len="med" w="med" type="none"/>
                <a:tailEnd len="med" w="med" type="none"/>
              </a:ln>
            </p:spPr>
          </p:cxnSp>
          <p:cxnSp>
            <p:nvCxnSpPr>
              <p:cNvPr id="2057" name="Google Shape;2057;p35"/>
              <p:cNvCxnSpPr/>
              <p:nvPr/>
            </p:nvCxnSpPr>
            <p:spPr>
              <a:xfrm>
                <a:off x="4472" y="1610"/>
                <a:ext cx="2" cy="0"/>
              </a:xfrm>
              <a:prstGeom prst="straightConnector1">
                <a:avLst/>
              </a:prstGeom>
              <a:noFill/>
              <a:ln cap="flat" cmpd="sng" w="9525">
                <a:solidFill>
                  <a:srgbClr val="000000"/>
                </a:solidFill>
                <a:prstDash val="solid"/>
                <a:round/>
                <a:headEnd len="med" w="med" type="none"/>
                <a:tailEnd len="med" w="med" type="none"/>
              </a:ln>
            </p:spPr>
          </p:cxnSp>
          <p:cxnSp>
            <p:nvCxnSpPr>
              <p:cNvPr id="2058" name="Google Shape;2058;p35"/>
              <p:cNvCxnSpPr/>
              <p:nvPr/>
            </p:nvCxnSpPr>
            <p:spPr>
              <a:xfrm>
                <a:off x="4470" y="2043"/>
                <a:ext cx="4" cy="0"/>
              </a:xfrm>
              <a:prstGeom prst="straightConnector1">
                <a:avLst/>
              </a:prstGeom>
              <a:noFill/>
              <a:ln cap="flat" cmpd="sng" w="9525">
                <a:solidFill>
                  <a:srgbClr val="000000"/>
                </a:solidFill>
                <a:prstDash val="solid"/>
                <a:round/>
                <a:headEnd len="med" w="med" type="none"/>
                <a:tailEnd len="med" w="med" type="none"/>
              </a:ln>
            </p:spPr>
          </p:cxnSp>
          <p:sp>
            <p:nvSpPr>
              <p:cNvPr id="2059" name="Google Shape;2059;p35"/>
              <p:cNvSpPr/>
              <p:nvPr/>
            </p:nvSpPr>
            <p:spPr>
              <a:xfrm>
                <a:off x="4430" y="2030"/>
                <a:ext cx="20"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0</a:t>
                </a:r>
                <a:endParaRPr b="0" i="0" sz="600" u="none" cap="none" strike="noStrike">
                  <a:solidFill>
                    <a:schemeClr val="dk1"/>
                  </a:solidFill>
                  <a:latin typeface="Arial"/>
                  <a:ea typeface="Arial"/>
                  <a:cs typeface="Arial"/>
                  <a:sym typeface="Arial"/>
                </a:endParaRPr>
              </a:p>
            </p:txBody>
          </p:sp>
          <p:cxnSp>
            <p:nvCxnSpPr>
              <p:cNvPr id="2060" name="Google Shape;2060;p35"/>
              <p:cNvCxnSpPr/>
              <p:nvPr/>
            </p:nvCxnSpPr>
            <p:spPr>
              <a:xfrm>
                <a:off x="4470" y="1999"/>
                <a:ext cx="4" cy="0"/>
              </a:xfrm>
              <a:prstGeom prst="straightConnector1">
                <a:avLst/>
              </a:prstGeom>
              <a:noFill/>
              <a:ln cap="flat" cmpd="sng" w="9525">
                <a:solidFill>
                  <a:srgbClr val="000000"/>
                </a:solidFill>
                <a:prstDash val="solid"/>
                <a:round/>
                <a:headEnd len="med" w="med" type="none"/>
                <a:tailEnd len="med" w="med" type="none"/>
              </a:ln>
            </p:spPr>
          </p:cxnSp>
          <p:sp>
            <p:nvSpPr>
              <p:cNvPr id="2061" name="Google Shape;2061;p35"/>
              <p:cNvSpPr/>
              <p:nvPr/>
            </p:nvSpPr>
            <p:spPr>
              <a:xfrm>
                <a:off x="4370" y="1986"/>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1000</a:t>
                </a:r>
                <a:endParaRPr b="0" i="0" sz="600" u="none" cap="none" strike="noStrike">
                  <a:solidFill>
                    <a:schemeClr val="dk1"/>
                  </a:solidFill>
                  <a:latin typeface="Arial"/>
                  <a:ea typeface="Arial"/>
                  <a:cs typeface="Arial"/>
                  <a:sym typeface="Arial"/>
                </a:endParaRPr>
              </a:p>
            </p:txBody>
          </p:sp>
          <p:cxnSp>
            <p:nvCxnSpPr>
              <p:cNvPr id="2062" name="Google Shape;2062;p35"/>
              <p:cNvCxnSpPr/>
              <p:nvPr/>
            </p:nvCxnSpPr>
            <p:spPr>
              <a:xfrm>
                <a:off x="4470" y="1955"/>
                <a:ext cx="4" cy="0"/>
              </a:xfrm>
              <a:prstGeom prst="straightConnector1">
                <a:avLst/>
              </a:prstGeom>
              <a:noFill/>
              <a:ln cap="flat" cmpd="sng" w="9525">
                <a:solidFill>
                  <a:srgbClr val="000000"/>
                </a:solidFill>
                <a:prstDash val="solid"/>
                <a:round/>
                <a:headEnd len="med" w="med" type="none"/>
                <a:tailEnd len="med" w="med" type="none"/>
              </a:ln>
            </p:spPr>
          </p:cxnSp>
          <p:cxnSp>
            <p:nvCxnSpPr>
              <p:cNvPr id="2063" name="Google Shape;2063;p35"/>
              <p:cNvCxnSpPr/>
              <p:nvPr/>
            </p:nvCxnSpPr>
            <p:spPr>
              <a:xfrm>
                <a:off x="4470" y="1911"/>
                <a:ext cx="4" cy="0"/>
              </a:xfrm>
              <a:prstGeom prst="straightConnector1">
                <a:avLst/>
              </a:prstGeom>
              <a:noFill/>
              <a:ln cap="flat" cmpd="sng" w="9525">
                <a:solidFill>
                  <a:srgbClr val="000000"/>
                </a:solidFill>
                <a:prstDash val="solid"/>
                <a:round/>
                <a:headEnd len="med" w="med" type="none"/>
                <a:tailEnd len="med" w="med" type="none"/>
              </a:ln>
            </p:spPr>
          </p:cxnSp>
          <p:sp>
            <p:nvSpPr>
              <p:cNvPr id="2064" name="Google Shape;2064;p35"/>
              <p:cNvSpPr/>
              <p:nvPr/>
            </p:nvSpPr>
            <p:spPr>
              <a:xfrm>
                <a:off x="4370" y="1898"/>
                <a:ext cx="81" cy="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3000</a:t>
                </a:r>
                <a:endParaRPr b="0" i="0" sz="600" u="none" cap="none" strike="noStrike">
                  <a:solidFill>
                    <a:schemeClr val="dk1"/>
                  </a:solidFill>
                  <a:latin typeface="Arial"/>
                  <a:ea typeface="Arial"/>
                  <a:cs typeface="Arial"/>
                  <a:sym typeface="Arial"/>
                </a:endParaRPr>
              </a:p>
            </p:txBody>
          </p:sp>
          <p:cxnSp>
            <p:nvCxnSpPr>
              <p:cNvPr id="2065" name="Google Shape;2065;p35"/>
              <p:cNvCxnSpPr/>
              <p:nvPr/>
            </p:nvCxnSpPr>
            <p:spPr>
              <a:xfrm>
                <a:off x="4470" y="1867"/>
                <a:ext cx="4" cy="0"/>
              </a:xfrm>
              <a:prstGeom prst="straightConnector1">
                <a:avLst/>
              </a:prstGeom>
              <a:noFill/>
              <a:ln cap="flat" cmpd="sng" w="9525">
                <a:solidFill>
                  <a:srgbClr val="000000"/>
                </a:solidFill>
                <a:prstDash val="solid"/>
                <a:round/>
                <a:headEnd len="med" w="med" type="none"/>
                <a:tailEnd len="med" w="med" type="none"/>
              </a:ln>
            </p:spPr>
          </p:cxnSp>
        </p:grpSp>
        <p:cxnSp>
          <p:nvCxnSpPr>
            <p:cNvPr id="2066" name="Google Shape;2066;p35"/>
            <p:cNvCxnSpPr/>
            <p:nvPr/>
          </p:nvCxnSpPr>
          <p:spPr>
            <a:xfrm>
              <a:off x="6659744" y="4364952"/>
              <a:ext cx="7542" cy="0"/>
            </a:xfrm>
            <a:prstGeom prst="straightConnector1">
              <a:avLst/>
            </a:prstGeom>
            <a:noFill/>
            <a:ln cap="flat" cmpd="sng" w="9525">
              <a:solidFill>
                <a:srgbClr val="000000"/>
              </a:solidFill>
              <a:prstDash val="solid"/>
              <a:round/>
              <a:headEnd len="med" w="med" type="none"/>
              <a:tailEnd len="med" w="med" type="none"/>
            </a:ln>
          </p:spPr>
        </p:cxnSp>
        <p:sp>
          <p:nvSpPr>
            <p:cNvPr id="2067" name="Google Shape;2067;p35"/>
            <p:cNvSpPr/>
            <p:nvPr/>
          </p:nvSpPr>
          <p:spPr>
            <a:xfrm>
              <a:off x="6471188" y="4340439"/>
              <a:ext cx="152730"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5000</a:t>
              </a:r>
              <a:endParaRPr b="0" i="0" sz="600" u="none" cap="none" strike="noStrike">
                <a:solidFill>
                  <a:schemeClr val="dk1"/>
                </a:solidFill>
                <a:latin typeface="Arial"/>
                <a:ea typeface="Arial"/>
                <a:cs typeface="Arial"/>
                <a:sym typeface="Arial"/>
              </a:endParaRPr>
            </a:p>
          </p:txBody>
        </p:sp>
        <p:cxnSp>
          <p:nvCxnSpPr>
            <p:cNvPr id="2068" name="Google Shape;2068;p35"/>
            <p:cNvCxnSpPr/>
            <p:nvPr/>
          </p:nvCxnSpPr>
          <p:spPr>
            <a:xfrm>
              <a:off x="6659744" y="4281987"/>
              <a:ext cx="7542" cy="0"/>
            </a:xfrm>
            <a:prstGeom prst="straightConnector1">
              <a:avLst/>
            </a:prstGeom>
            <a:noFill/>
            <a:ln cap="flat" cmpd="sng" w="9525">
              <a:solidFill>
                <a:srgbClr val="000000"/>
              </a:solidFill>
              <a:prstDash val="solid"/>
              <a:round/>
              <a:headEnd len="med" w="med" type="none"/>
              <a:tailEnd len="med" w="med" type="none"/>
            </a:ln>
          </p:spPr>
        </p:cxnSp>
        <p:cxnSp>
          <p:nvCxnSpPr>
            <p:cNvPr id="2069" name="Google Shape;2069;p35"/>
            <p:cNvCxnSpPr/>
            <p:nvPr/>
          </p:nvCxnSpPr>
          <p:spPr>
            <a:xfrm>
              <a:off x="6659744" y="4199022"/>
              <a:ext cx="7542" cy="0"/>
            </a:xfrm>
            <a:prstGeom prst="straightConnector1">
              <a:avLst/>
            </a:prstGeom>
            <a:noFill/>
            <a:ln cap="flat" cmpd="sng" w="9525">
              <a:solidFill>
                <a:srgbClr val="000000"/>
              </a:solidFill>
              <a:prstDash val="solid"/>
              <a:round/>
              <a:headEnd len="med" w="med" type="none"/>
              <a:tailEnd len="med" w="med" type="none"/>
            </a:ln>
          </p:spPr>
        </p:cxnSp>
        <p:sp>
          <p:nvSpPr>
            <p:cNvPr id="2070" name="Google Shape;2070;p35"/>
            <p:cNvSpPr/>
            <p:nvPr/>
          </p:nvSpPr>
          <p:spPr>
            <a:xfrm>
              <a:off x="6471188" y="4174510"/>
              <a:ext cx="152730"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7000</a:t>
              </a:r>
              <a:endParaRPr b="0" i="0" sz="600" u="none" cap="none" strike="noStrike">
                <a:solidFill>
                  <a:schemeClr val="dk1"/>
                </a:solidFill>
                <a:latin typeface="Arial"/>
                <a:ea typeface="Arial"/>
                <a:cs typeface="Arial"/>
                <a:sym typeface="Arial"/>
              </a:endParaRPr>
            </a:p>
          </p:txBody>
        </p:sp>
        <p:cxnSp>
          <p:nvCxnSpPr>
            <p:cNvPr id="2071" name="Google Shape;2071;p35"/>
            <p:cNvCxnSpPr/>
            <p:nvPr/>
          </p:nvCxnSpPr>
          <p:spPr>
            <a:xfrm>
              <a:off x="6659744" y="4116058"/>
              <a:ext cx="7542" cy="0"/>
            </a:xfrm>
            <a:prstGeom prst="straightConnector1">
              <a:avLst/>
            </a:prstGeom>
            <a:noFill/>
            <a:ln cap="flat" cmpd="sng" w="9525">
              <a:solidFill>
                <a:srgbClr val="000000"/>
              </a:solidFill>
              <a:prstDash val="solid"/>
              <a:round/>
              <a:headEnd len="med" w="med" type="none"/>
              <a:tailEnd len="med" w="med" type="none"/>
            </a:ln>
          </p:spPr>
        </p:cxnSp>
        <p:cxnSp>
          <p:nvCxnSpPr>
            <p:cNvPr id="2072" name="Google Shape;2072;p35"/>
            <p:cNvCxnSpPr/>
            <p:nvPr/>
          </p:nvCxnSpPr>
          <p:spPr>
            <a:xfrm>
              <a:off x="6659744" y="4031207"/>
              <a:ext cx="7542" cy="0"/>
            </a:xfrm>
            <a:prstGeom prst="straightConnector1">
              <a:avLst/>
            </a:prstGeom>
            <a:noFill/>
            <a:ln cap="flat" cmpd="sng" w="9525">
              <a:solidFill>
                <a:srgbClr val="000000"/>
              </a:solidFill>
              <a:prstDash val="solid"/>
              <a:round/>
              <a:headEnd len="med" w="med" type="none"/>
              <a:tailEnd len="med" w="med" type="none"/>
            </a:ln>
          </p:spPr>
        </p:cxnSp>
        <p:sp>
          <p:nvSpPr>
            <p:cNvPr id="2073" name="Google Shape;2073;p35"/>
            <p:cNvSpPr/>
            <p:nvPr/>
          </p:nvSpPr>
          <p:spPr>
            <a:xfrm>
              <a:off x="6471188" y="4006695"/>
              <a:ext cx="152730"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9000</a:t>
              </a:r>
              <a:endParaRPr b="0" i="0" sz="600" u="none" cap="none" strike="noStrike">
                <a:solidFill>
                  <a:schemeClr val="dk1"/>
                </a:solidFill>
                <a:latin typeface="Arial"/>
                <a:ea typeface="Arial"/>
                <a:cs typeface="Arial"/>
                <a:sym typeface="Arial"/>
              </a:endParaRPr>
            </a:p>
          </p:txBody>
        </p:sp>
        <p:sp>
          <p:nvSpPr>
            <p:cNvPr id="2074" name="Google Shape;2074;p35"/>
            <p:cNvSpPr/>
            <p:nvPr/>
          </p:nvSpPr>
          <p:spPr>
            <a:xfrm>
              <a:off x="6410850" y="4815601"/>
              <a:ext cx="194213"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m/z--&gt;</a:t>
              </a:r>
              <a:endParaRPr b="0" i="0" sz="600" u="none" cap="none" strike="noStrike">
                <a:solidFill>
                  <a:schemeClr val="dk1"/>
                </a:solidFill>
                <a:latin typeface="Arial"/>
                <a:ea typeface="Arial"/>
                <a:cs typeface="Arial"/>
                <a:sym typeface="Arial"/>
              </a:endParaRPr>
            </a:p>
          </p:txBody>
        </p:sp>
        <p:sp>
          <p:nvSpPr>
            <p:cNvPr id="2075" name="Google Shape;2075;p35"/>
            <p:cNvSpPr/>
            <p:nvPr/>
          </p:nvSpPr>
          <p:spPr>
            <a:xfrm>
              <a:off x="6278861" y="3825681"/>
              <a:ext cx="345058"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Abundance</a:t>
              </a:r>
              <a:endParaRPr b="0" i="0" sz="600" u="none" cap="none" strike="noStrike">
                <a:solidFill>
                  <a:schemeClr val="dk1"/>
                </a:solidFill>
                <a:latin typeface="Arial"/>
                <a:ea typeface="Arial"/>
                <a:cs typeface="Arial"/>
                <a:sym typeface="Arial"/>
              </a:endParaRPr>
            </a:p>
          </p:txBody>
        </p:sp>
        <p:sp>
          <p:nvSpPr>
            <p:cNvPr id="2076" name="Google Shape;2076;p35"/>
            <p:cNvSpPr/>
            <p:nvPr/>
          </p:nvSpPr>
          <p:spPr>
            <a:xfrm>
              <a:off x="7315919" y="3899218"/>
              <a:ext cx="935238"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7F00"/>
                </a:buClr>
                <a:buSzPts val="600"/>
                <a:buFont typeface="Open Sans"/>
                <a:buNone/>
              </a:pPr>
              <a:r>
                <a:rPr b="0" i="0" lang="en-US" sz="600" u="none" cap="none" strike="noStrike">
                  <a:solidFill>
                    <a:srgbClr val="007F00"/>
                  </a:solidFill>
                  <a:latin typeface="Open Sans"/>
                  <a:ea typeface="Open Sans"/>
                  <a:cs typeface="Open Sans"/>
                  <a:sym typeface="Open Sans"/>
                </a:rPr>
                <a:t>#210543: Phenol, 2,4,6-triiodo-</a:t>
              </a:r>
              <a:endParaRPr b="0" i="0" sz="600" u="none" cap="none" strike="noStrike">
                <a:solidFill>
                  <a:schemeClr val="dk1"/>
                </a:solidFill>
                <a:latin typeface="Arial"/>
                <a:ea typeface="Arial"/>
                <a:cs typeface="Arial"/>
                <a:sym typeface="Arial"/>
              </a:endParaRPr>
            </a:p>
          </p:txBody>
        </p:sp>
        <p:cxnSp>
          <p:nvCxnSpPr>
            <p:cNvPr id="2077" name="Google Shape;2077;p35"/>
            <p:cNvCxnSpPr/>
            <p:nvPr/>
          </p:nvCxnSpPr>
          <p:spPr>
            <a:xfrm>
              <a:off x="6737052"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078" name="Google Shape;2078;p35"/>
            <p:cNvCxnSpPr/>
            <p:nvPr/>
          </p:nvCxnSpPr>
          <p:spPr>
            <a:xfrm>
              <a:off x="6742708"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79" name="Google Shape;2079;p35"/>
            <p:cNvCxnSpPr/>
            <p:nvPr/>
          </p:nvCxnSpPr>
          <p:spPr>
            <a:xfrm>
              <a:off x="6774763"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80" name="Google Shape;2080;p35"/>
            <p:cNvCxnSpPr/>
            <p:nvPr/>
          </p:nvCxnSpPr>
          <p:spPr>
            <a:xfrm>
              <a:off x="6778534" y="4768462"/>
              <a:ext cx="0" cy="13199"/>
            </a:xfrm>
            <a:prstGeom prst="straightConnector1">
              <a:avLst/>
            </a:prstGeom>
            <a:noFill/>
            <a:ln cap="flat" cmpd="sng" w="9525">
              <a:solidFill>
                <a:srgbClr val="007F00"/>
              </a:solidFill>
              <a:prstDash val="solid"/>
              <a:round/>
              <a:headEnd len="med" w="med" type="none"/>
              <a:tailEnd len="med" w="med" type="none"/>
            </a:ln>
          </p:spPr>
        </p:cxnSp>
        <p:cxnSp>
          <p:nvCxnSpPr>
            <p:cNvPr id="2081" name="Google Shape;2081;p35"/>
            <p:cNvCxnSpPr/>
            <p:nvPr/>
          </p:nvCxnSpPr>
          <p:spPr>
            <a:xfrm>
              <a:off x="6782305"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082" name="Google Shape;2082;p35"/>
            <p:cNvCxnSpPr/>
            <p:nvPr/>
          </p:nvCxnSpPr>
          <p:spPr>
            <a:xfrm>
              <a:off x="6787962"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083" name="Google Shape;2083;p35"/>
            <p:cNvCxnSpPr/>
            <p:nvPr/>
          </p:nvCxnSpPr>
          <p:spPr>
            <a:xfrm>
              <a:off x="6797390"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084" name="Google Shape;2084;p35"/>
            <p:cNvCxnSpPr/>
            <p:nvPr/>
          </p:nvCxnSpPr>
          <p:spPr>
            <a:xfrm>
              <a:off x="6804932"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085" name="Google Shape;2085;p35"/>
            <p:cNvCxnSpPr/>
            <p:nvPr/>
          </p:nvCxnSpPr>
          <p:spPr>
            <a:xfrm>
              <a:off x="6833215"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086" name="Google Shape;2086;p35"/>
            <p:cNvCxnSpPr/>
            <p:nvPr/>
          </p:nvCxnSpPr>
          <p:spPr>
            <a:xfrm>
              <a:off x="6836986"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087" name="Google Shape;2087;p35"/>
            <p:cNvCxnSpPr/>
            <p:nvPr/>
          </p:nvCxnSpPr>
          <p:spPr>
            <a:xfrm>
              <a:off x="6850185" y="4768462"/>
              <a:ext cx="0" cy="13199"/>
            </a:xfrm>
            <a:prstGeom prst="straightConnector1">
              <a:avLst/>
            </a:prstGeom>
            <a:noFill/>
            <a:ln cap="flat" cmpd="sng" w="9525">
              <a:solidFill>
                <a:srgbClr val="007F00"/>
              </a:solidFill>
              <a:prstDash val="solid"/>
              <a:round/>
              <a:headEnd len="med" w="med" type="none"/>
              <a:tailEnd len="med" w="med" type="none"/>
            </a:ln>
          </p:spPr>
        </p:cxnSp>
        <p:cxnSp>
          <p:nvCxnSpPr>
            <p:cNvPr id="2088" name="Google Shape;2088;p35"/>
            <p:cNvCxnSpPr/>
            <p:nvPr/>
          </p:nvCxnSpPr>
          <p:spPr>
            <a:xfrm>
              <a:off x="6859613"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089" name="Google Shape;2089;p35"/>
            <p:cNvCxnSpPr/>
            <p:nvPr/>
          </p:nvCxnSpPr>
          <p:spPr>
            <a:xfrm>
              <a:off x="686338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90" name="Google Shape;2090;p35"/>
            <p:cNvCxnSpPr/>
            <p:nvPr/>
          </p:nvCxnSpPr>
          <p:spPr>
            <a:xfrm>
              <a:off x="6869041"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091" name="Google Shape;2091;p35"/>
            <p:cNvCxnSpPr/>
            <p:nvPr/>
          </p:nvCxnSpPr>
          <p:spPr>
            <a:xfrm>
              <a:off x="6882240" y="4776004"/>
              <a:ext cx="0" cy="5657"/>
            </a:xfrm>
            <a:prstGeom prst="straightConnector1">
              <a:avLst/>
            </a:prstGeom>
            <a:noFill/>
            <a:ln cap="flat" cmpd="sng" w="9525">
              <a:solidFill>
                <a:srgbClr val="007F00"/>
              </a:solidFill>
              <a:prstDash val="solid"/>
              <a:round/>
              <a:headEnd len="med" w="med" type="none"/>
              <a:tailEnd len="med" w="med" type="none"/>
            </a:ln>
          </p:spPr>
        </p:cxnSp>
        <p:cxnSp>
          <p:nvCxnSpPr>
            <p:cNvPr id="2092" name="Google Shape;2092;p35"/>
            <p:cNvCxnSpPr/>
            <p:nvPr/>
          </p:nvCxnSpPr>
          <p:spPr>
            <a:xfrm>
              <a:off x="6886011" y="4736407"/>
              <a:ext cx="0" cy="45253"/>
            </a:xfrm>
            <a:prstGeom prst="straightConnector1">
              <a:avLst/>
            </a:prstGeom>
            <a:noFill/>
            <a:ln cap="flat" cmpd="sng" w="9525">
              <a:solidFill>
                <a:srgbClr val="007F00"/>
              </a:solidFill>
              <a:prstDash val="solid"/>
              <a:round/>
              <a:headEnd len="med" w="med" type="none"/>
              <a:tailEnd len="med" w="med" type="none"/>
            </a:ln>
          </p:spPr>
        </p:cxnSp>
        <p:cxnSp>
          <p:nvCxnSpPr>
            <p:cNvPr id="2093" name="Google Shape;2093;p35"/>
            <p:cNvCxnSpPr/>
            <p:nvPr/>
          </p:nvCxnSpPr>
          <p:spPr>
            <a:xfrm>
              <a:off x="6891668" y="4681726"/>
              <a:ext cx="0" cy="99935"/>
            </a:xfrm>
            <a:prstGeom prst="straightConnector1">
              <a:avLst/>
            </a:prstGeom>
            <a:noFill/>
            <a:ln cap="flat" cmpd="sng" w="9525">
              <a:solidFill>
                <a:srgbClr val="007F00"/>
              </a:solidFill>
              <a:prstDash val="solid"/>
              <a:round/>
              <a:headEnd len="med" w="med" type="none"/>
              <a:tailEnd len="med" w="med" type="none"/>
            </a:ln>
          </p:spPr>
        </p:cxnSp>
        <p:cxnSp>
          <p:nvCxnSpPr>
            <p:cNvPr id="2094" name="Google Shape;2094;p35"/>
            <p:cNvCxnSpPr/>
            <p:nvPr/>
          </p:nvCxnSpPr>
          <p:spPr>
            <a:xfrm>
              <a:off x="6895439" y="4706238"/>
              <a:ext cx="0" cy="75422"/>
            </a:xfrm>
            <a:prstGeom prst="straightConnector1">
              <a:avLst/>
            </a:prstGeom>
            <a:noFill/>
            <a:ln cap="flat" cmpd="sng" w="9525">
              <a:solidFill>
                <a:srgbClr val="007F00"/>
              </a:solidFill>
              <a:prstDash val="solid"/>
              <a:round/>
              <a:headEnd len="med" w="med" type="none"/>
              <a:tailEnd len="med" w="med" type="none"/>
            </a:ln>
          </p:spPr>
        </p:cxnSp>
        <p:cxnSp>
          <p:nvCxnSpPr>
            <p:cNvPr id="2095" name="Google Shape;2095;p35"/>
            <p:cNvCxnSpPr/>
            <p:nvPr/>
          </p:nvCxnSpPr>
          <p:spPr>
            <a:xfrm>
              <a:off x="6901096"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096" name="Google Shape;2096;p35"/>
            <p:cNvCxnSpPr/>
            <p:nvPr/>
          </p:nvCxnSpPr>
          <p:spPr>
            <a:xfrm>
              <a:off x="6904867"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97" name="Google Shape;2097;p35"/>
            <p:cNvCxnSpPr/>
            <p:nvPr/>
          </p:nvCxnSpPr>
          <p:spPr>
            <a:xfrm>
              <a:off x="6908638"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98" name="Google Shape;2098;p35"/>
            <p:cNvCxnSpPr/>
            <p:nvPr/>
          </p:nvCxnSpPr>
          <p:spPr>
            <a:xfrm>
              <a:off x="691429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099" name="Google Shape;2099;p35"/>
            <p:cNvCxnSpPr/>
            <p:nvPr/>
          </p:nvCxnSpPr>
          <p:spPr>
            <a:xfrm>
              <a:off x="6918066"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0" name="Google Shape;2100;p35"/>
            <p:cNvCxnSpPr/>
            <p:nvPr/>
          </p:nvCxnSpPr>
          <p:spPr>
            <a:xfrm>
              <a:off x="6923722" y="4774118"/>
              <a:ext cx="0" cy="7542"/>
            </a:xfrm>
            <a:prstGeom prst="straightConnector1">
              <a:avLst/>
            </a:prstGeom>
            <a:noFill/>
            <a:ln cap="flat" cmpd="sng" w="9525">
              <a:solidFill>
                <a:srgbClr val="007F00"/>
              </a:solidFill>
              <a:prstDash val="solid"/>
              <a:round/>
              <a:headEnd len="med" w="med" type="none"/>
              <a:tailEnd len="med" w="med" type="none"/>
            </a:ln>
          </p:spPr>
        </p:cxnSp>
        <p:cxnSp>
          <p:nvCxnSpPr>
            <p:cNvPr id="2101" name="Google Shape;2101;p35"/>
            <p:cNvCxnSpPr/>
            <p:nvPr/>
          </p:nvCxnSpPr>
          <p:spPr>
            <a:xfrm>
              <a:off x="6927493"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2" name="Google Shape;2102;p35"/>
            <p:cNvCxnSpPr/>
            <p:nvPr/>
          </p:nvCxnSpPr>
          <p:spPr>
            <a:xfrm>
              <a:off x="693126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3" name="Google Shape;2103;p35"/>
            <p:cNvCxnSpPr/>
            <p:nvPr/>
          </p:nvCxnSpPr>
          <p:spPr>
            <a:xfrm>
              <a:off x="6940692" y="4776004"/>
              <a:ext cx="0" cy="5657"/>
            </a:xfrm>
            <a:prstGeom prst="straightConnector1">
              <a:avLst/>
            </a:prstGeom>
            <a:noFill/>
            <a:ln cap="flat" cmpd="sng" w="9525">
              <a:solidFill>
                <a:srgbClr val="007F00"/>
              </a:solidFill>
              <a:prstDash val="solid"/>
              <a:round/>
              <a:headEnd len="med" w="med" type="none"/>
              <a:tailEnd len="med" w="med" type="none"/>
            </a:ln>
          </p:spPr>
        </p:cxnSp>
        <p:cxnSp>
          <p:nvCxnSpPr>
            <p:cNvPr id="2104" name="Google Shape;2104;p35"/>
            <p:cNvCxnSpPr/>
            <p:nvPr/>
          </p:nvCxnSpPr>
          <p:spPr>
            <a:xfrm>
              <a:off x="6946349" y="4774118"/>
              <a:ext cx="0" cy="7542"/>
            </a:xfrm>
            <a:prstGeom prst="straightConnector1">
              <a:avLst/>
            </a:prstGeom>
            <a:noFill/>
            <a:ln cap="flat" cmpd="sng" w="9525">
              <a:solidFill>
                <a:srgbClr val="007F00"/>
              </a:solidFill>
              <a:prstDash val="solid"/>
              <a:round/>
              <a:headEnd len="med" w="med" type="none"/>
              <a:tailEnd len="med" w="med" type="none"/>
            </a:ln>
          </p:spPr>
        </p:cxnSp>
        <p:cxnSp>
          <p:nvCxnSpPr>
            <p:cNvPr id="2105" name="Google Shape;2105;p35"/>
            <p:cNvCxnSpPr/>
            <p:nvPr/>
          </p:nvCxnSpPr>
          <p:spPr>
            <a:xfrm>
              <a:off x="6976518"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106" name="Google Shape;2106;p35"/>
            <p:cNvCxnSpPr/>
            <p:nvPr/>
          </p:nvCxnSpPr>
          <p:spPr>
            <a:xfrm>
              <a:off x="6982175"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7" name="Google Shape;2107;p35"/>
            <p:cNvCxnSpPr/>
            <p:nvPr/>
          </p:nvCxnSpPr>
          <p:spPr>
            <a:xfrm>
              <a:off x="6985946"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8" name="Google Shape;2108;p35"/>
            <p:cNvCxnSpPr/>
            <p:nvPr/>
          </p:nvCxnSpPr>
          <p:spPr>
            <a:xfrm>
              <a:off x="699537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09" name="Google Shape;2109;p35"/>
            <p:cNvCxnSpPr/>
            <p:nvPr/>
          </p:nvCxnSpPr>
          <p:spPr>
            <a:xfrm>
              <a:off x="7014229"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0" name="Google Shape;2110;p35"/>
            <p:cNvCxnSpPr/>
            <p:nvPr/>
          </p:nvCxnSpPr>
          <p:spPr>
            <a:xfrm>
              <a:off x="7018000" y="4762805"/>
              <a:ext cx="0" cy="18856"/>
            </a:xfrm>
            <a:prstGeom prst="straightConnector1">
              <a:avLst/>
            </a:prstGeom>
            <a:noFill/>
            <a:ln cap="flat" cmpd="sng" w="9525">
              <a:solidFill>
                <a:srgbClr val="007F00"/>
              </a:solidFill>
              <a:prstDash val="solid"/>
              <a:round/>
              <a:headEnd len="med" w="med" type="none"/>
              <a:tailEnd len="med" w="med" type="none"/>
            </a:ln>
          </p:spPr>
        </p:cxnSp>
        <p:cxnSp>
          <p:nvCxnSpPr>
            <p:cNvPr id="2111" name="Google Shape;2111;p35"/>
            <p:cNvCxnSpPr/>
            <p:nvPr/>
          </p:nvCxnSpPr>
          <p:spPr>
            <a:xfrm>
              <a:off x="7021771" y="4711895"/>
              <a:ext cx="0" cy="69766"/>
            </a:xfrm>
            <a:prstGeom prst="straightConnector1">
              <a:avLst/>
            </a:prstGeom>
            <a:noFill/>
            <a:ln cap="flat" cmpd="sng" w="9525">
              <a:solidFill>
                <a:srgbClr val="007F00"/>
              </a:solidFill>
              <a:prstDash val="solid"/>
              <a:round/>
              <a:headEnd len="med" w="med" type="none"/>
              <a:tailEnd len="med" w="med" type="none"/>
            </a:ln>
          </p:spPr>
        </p:cxnSp>
        <p:cxnSp>
          <p:nvCxnSpPr>
            <p:cNvPr id="2112" name="Google Shape;2112;p35"/>
            <p:cNvCxnSpPr/>
            <p:nvPr/>
          </p:nvCxnSpPr>
          <p:spPr>
            <a:xfrm>
              <a:off x="7027428"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113" name="Google Shape;2113;p35"/>
            <p:cNvCxnSpPr/>
            <p:nvPr/>
          </p:nvCxnSpPr>
          <p:spPr>
            <a:xfrm>
              <a:off x="7040627"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4" name="Google Shape;2114;p35"/>
            <p:cNvCxnSpPr/>
            <p:nvPr/>
          </p:nvCxnSpPr>
          <p:spPr>
            <a:xfrm>
              <a:off x="7050055"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5" name="Google Shape;2115;p35"/>
            <p:cNvCxnSpPr/>
            <p:nvPr/>
          </p:nvCxnSpPr>
          <p:spPr>
            <a:xfrm>
              <a:off x="7102850"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6" name="Google Shape;2116;p35"/>
            <p:cNvCxnSpPr/>
            <p:nvPr/>
          </p:nvCxnSpPr>
          <p:spPr>
            <a:xfrm>
              <a:off x="7112278"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7" name="Google Shape;2117;p35"/>
            <p:cNvCxnSpPr/>
            <p:nvPr/>
          </p:nvCxnSpPr>
          <p:spPr>
            <a:xfrm>
              <a:off x="7166960"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18" name="Google Shape;2118;p35"/>
            <p:cNvCxnSpPr/>
            <p:nvPr/>
          </p:nvCxnSpPr>
          <p:spPr>
            <a:xfrm>
              <a:off x="7183930" y="4757148"/>
              <a:ext cx="0" cy="24512"/>
            </a:xfrm>
            <a:prstGeom prst="straightConnector1">
              <a:avLst/>
            </a:prstGeom>
            <a:noFill/>
            <a:ln cap="flat" cmpd="sng" w="9525">
              <a:solidFill>
                <a:srgbClr val="007F00"/>
              </a:solidFill>
              <a:prstDash val="solid"/>
              <a:round/>
              <a:headEnd len="med" w="med" type="none"/>
              <a:tailEnd len="med" w="med" type="none"/>
            </a:ln>
          </p:spPr>
        </p:cxnSp>
        <p:cxnSp>
          <p:nvCxnSpPr>
            <p:cNvPr id="2119" name="Google Shape;2119;p35"/>
            <p:cNvCxnSpPr/>
            <p:nvPr/>
          </p:nvCxnSpPr>
          <p:spPr>
            <a:xfrm>
              <a:off x="7189586" y="4770347"/>
              <a:ext cx="0" cy="11313"/>
            </a:xfrm>
            <a:prstGeom prst="straightConnector1">
              <a:avLst/>
            </a:prstGeom>
            <a:noFill/>
            <a:ln cap="flat" cmpd="sng" w="9525">
              <a:solidFill>
                <a:srgbClr val="007F00"/>
              </a:solidFill>
              <a:prstDash val="solid"/>
              <a:round/>
              <a:headEnd len="med" w="med" type="none"/>
              <a:tailEnd len="med" w="med" type="none"/>
            </a:ln>
          </p:spPr>
        </p:cxnSp>
        <p:cxnSp>
          <p:nvCxnSpPr>
            <p:cNvPr id="2120" name="Google Shape;2120;p35"/>
            <p:cNvCxnSpPr/>
            <p:nvPr/>
          </p:nvCxnSpPr>
          <p:spPr>
            <a:xfrm>
              <a:off x="7193357"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1" name="Google Shape;2121;p35"/>
            <p:cNvCxnSpPr/>
            <p:nvPr/>
          </p:nvCxnSpPr>
          <p:spPr>
            <a:xfrm>
              <a:off x="7229183"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2" name="Google Shape;2122;p35"/>
            <p:cNvCxnSpPr/>
            <p:nvPr/>
          </p:nvCxnSpPr>
          <p:spPr>
            <a:xfrm>
              <a:off x="7238611"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3" name="Google Shape;2123;p35"/>
            <p:cNvCxnSpPr/>
            <p:nvPr/>
          </p:nvCxnSpPr>
          <p:spPr>
            <a:xfrm>
              <a:off x="728386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4" name="Google Shape;2124;p35"/>
            <p:cNvCxnSpPr/>
            <p:nvPr/>
          </p:nvCxnSpPr>
          <p:spPr>
            <a:xfrm>
              <a:off x="7297063"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25" name="Google Shape;2125;p35"/>
            <p:cNvCxnSpPr/>
            <p:nvPr/>
          </p:nvCxnSpPr>
          <p:spPr>
            <a:xfrm>
              <a:off x="7325347"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6" name="Google Shape;2126;p35"/>
            <p:cNvCxnSpPr/>
            <p:nvPr/>
          </p:nvCxnSpPr>
          <p:spPr>
            <a:xfrm>
              <a:off x="7347973"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7" name="Google Shape;2127;p35"/>
            <p:cNvCxnSpPr/>
            <p:nvPr/>
          </p:nvCxnSpPr>
          <p:spPr>
            <a:xfrm>
              <a:off x="7351744"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128" name="Google Shape;2128;p35"/>
            <p:cNvCxnSpPr/>
            <p:nvPr/>
          </p:nvCxnSpPr>
          <p:spPr>
            <a:xfrm>
              <a:off x="7355516"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29" name="Google Shape;2129;p35"/>
            <p:cNvCxnSpPr/>
            <p:nvPr/>
          </p:nvCxnSpPr>
          <p:spPr>
            <a:xfrm>
              <a:off x="7387570"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30" name="Google Shape;2130;p35"/>
            <p:cNvCxnSpPr/>
            <p:nvPr/>
          </p:nvCxnSpPr>
          <p:spPr>
            <a:xfrm>
              <a:off x="7415854"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31" name="Google Shape;2131;p35"/>
            <p:cNvCxnSpPr/>
            <p:nvPr/>
          </p:nvCxnSpPr>
          <p:spPr>
            <a:xfrm>
              <a:off x="7419625" y="4776004"/>
              <a:ext cx="0" cy="5657"/>
            </a:xfrm>
            <a:prstGeom prst="straightConnector1">
              <a:avLst/>
            </a:prstGeom>
            <a:noFill/>
            <a:ln cap="flat" cmpd="sng" w="9525">
              <a:solidFill>
                <a:srgbClr val="007F00"/>
              </a:solidFill>
              <a:prstDash val="solid"/>
              <a:round/>
              <a:headEnd len="med" w="med" type="none"/>
              <a:tailEnd len="med" w="med" type="none"/>
            </a:ln>
          </p:spPr>
        </p:cxnSp>
        <p:cxnSp>
          <p:nvCxnSpPr>
            <p:cNvPr id="2132" name="Google Shape;2132;p35"/>
            <p:cNvCxnSpPr/>
            <p:nvPr/>
          </p:nvCxnSpPr>
          <p:spPr>
            <a:xfrm>
              <a:off x="7461107"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33" name="Google Shape;2133;p35"/>
            <p:cNvCxnSpPr/>
            <p:nvPr/>
          </p:nvCxnSpPr>
          <p:spPr>
            <a:xfrm>
              <a:off x="7464878" y="4738293"/>
              <a:ext cx="0" cy="43368"/>
            </a:xfrm>
            <a:prstGeom prst="straightConnector1">
              <a:avLst/>
            </a:prstGeom>
            <a:noFill/>
            <a:ln cap="flat" cmpd="sng" w="9525">
              <a:solidFill>
                <a:srgbClr val="007F00"/>
              </a:solidFill>
              <a:prstDash val="solid"/>
              <a:round/>
              <a:headEnd len="med" w="med" type="none"/>
              <a:tailEnd len="med" w="med" type="none"/>
            </a:ln>
          </p:spPr>
        </p:cxnSp>
        <p:cxnSp>
          <p:nvCxnSpPr>
            <p:cNvPr id="2134" name="Google Shape;2134;p35"/>
            <p:cNvCxnSpPr/>
            <p:nvPr/>
          </p:nvCxnSpPr>
          <p:spPr>
            <a:xfrm>
              <a:off x="7468649" y="4768462"/>
              <a:ext cx="0" cy="13199"/>
            </a:xfrm>
            <a:prstGeom prst="straightConnector1">
              <a:avLst/>
            </a:prstGeom>
            <a:noFill/>
            <a:ln cap="flat" cmpd="sng" w="9525">
              <a:solidFill>
                <a:srgbClr val="007F00"/>
              </a:solidFill>
              <a:prstDash val="solid"/>
              <a:round/>
              <a:headEnd len="med" w="med" type="none"/>
              <a:tailEnd len="med" w="med" type="none"/>
            </a:ln>
          </p:spPr>
        </p:cxnSp>
        <p:cxnSp>
          <p:nvCxnSpPr>
            <p:cNvPr id="2135" name="Google Shape;2135;p35"/>
            <p:cNvCxnSpPr/>
            <p:nvPr/>
          </p:nvCxnSpPr>
          <p:spPr>
            <a:xfrm>
              <a:off x="7474306"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36" name="Google Shape;2136;p35"/>
            <p:cNvCxnSpPr/>
            <p:nvPr/>
          </p:nvCxnSpPr>
          <p:spPr>
            <a:xfrm>
              <a:off x="7523330"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37" name="Google Shape;2137;p35"/>
            <p:cNvCxnSpPr/>
            <p:nvPr/>
          </p:nvCxnSpPr>
          <p:spPr>
            <a:xfrm>
              <a:off x="7591211" y="4772233"/>
              <a:ext cx="0" cy="9428"/>
            </a:xfrm>
            <a:prstGeom prst="straightConnector1">
              <a:avLst/>
            </a:prstGeom>
            <a:noFill/>
            <a:ln cap="flat" cmpd="sng" w="9525">
              <a:solidFill>
                <a:srgbClr val="007F00"/>
              </a:solidFill>
              <a:prstDash val="solid"/>
              <a:round/>
              <a:headEnd len="med" w="med" type="none"/>
              <a:tailEnd len="med" w="med" type="none"/>
            </a:ln>
          </p:spPr>
        </p:cxnSp>
        <p:cxnSp>
          <p:nvCxnSpPr>
            <p:cNvPr id="2138" name="Google Shape;2138;p35"/>
            <p:cNvCxnSpPr/>
            <p:nvPr/>
          </p:nvCxnSpPr>
          <p:spPr>
            <a:xfrm>
              <a:off x="7594982" y="4653443"/>
              <a:ext cx="0" cy="128218"/>
            </a:xfrm>
            <a:prstGeom prst="straightConnector1">
              <a:avLst/>
            </a:prstGeom>
            <a:noFill/>
            <a:ln cap="flat" cmpd="sng" w="9525">
              <a:solidFill>
                <a:srgbClr val="007F00"/>
              </a:solidFill>
              <a:prstDash val="solid"/>
              <a:round/>
              <a:headEnd len="med" w="med" type="none"/>
              <a:tailEnd len="med" w="med" type="none"/>
            </a:ln>
          </p:spPr>
        </p:cxnSp>
        <p:cxnSp>
          <p:nvCxnSpPr>
            <p:cNvPr id="2139" name="Google Shape;2139;p35"/>
            <p:cNvCxnSpPr/>
            <p:nvPr/>
          </p:nvCxnSpPr>
          <p:spPr>
            <a:xfrm>
              <a:off x="7600638" y="4774118"/>
              <a:ext cx="0" cy="7542"/>
            </a:xfrm>
            <a:prstGeom prst="straightConnector1">
              <a:avLst/>
            </a:prstGeom>
            <a:noFill/>
            <a:ln cap="flat" cmpd="sng" w="9525">
              <a:solidFill>
                <a:srgbClr val="007F00"/>
              </a:solidFill>
              <a:prstDash val="solid"/>
              <a:round/>
              <a:headEnd len="med" w="med" type="none"/>
              <a:tailEnd len="med" w="med" type="none"/>
            </a:ln>
          </p:spPr>
        </p:cxnSp>
        <p:cxnSp>
          <p:nvCxnSpPr>
            <p:cNvPr id="2140" name="Google Shape;2140;p35"/>
            <p:cNvCxnSpPr/>
            <p:nvPr/>
          </p:nvCxnSpPr>
          <p:spPr>
            <a:xfrm>
              <a:off x="7676061" y="4753377"/>
              <a:ext cx="0" cy="28283"/>
            </a:xfrm>
            <a:prstGeom prst="straightConnector1">
              <a:avLst/>
            </a:prstGeom>
            <a:noFill/>
            <a:ln cap="flat" cmpd="sng" w="9525">
              <a:solidFill>
                <a:srgbClr val="007F00"/>
              </a:solidFill>
              <a:prstDash val="solid"/>
              <a:round/>
              <a:headEnd len="med" w="med" type="none"/>
              <a:tailEnd len="med" w="med" type="none"/>
            </a:ln>
          </p:spPr>
        </p:cxnSp>
        <p:cxnSp>
          <p:nvCxnSpPr>
            <p:cNvPr id="2141" name="Google Shape;2141;p35"/>
            <p:cNvCxnSpPr/>
            <p:nvPr/>
          </p:nvCxnSpPr>
          <p:spPr>
            <a:xfrm>
              <a:off x="7759026"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42" name="Google Shape;2142;p35"/>
            <p:cNvCxnSpPr/>
            <p:nvPr/>
          </p:nvCxnSpPr>
          <p:spPr>
            <a:xfrm>
              <a:off x="7766568"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43" name="Google Shape;2143;p35"/>
            <p:cNvCxnSpPr/>
            <p:nvPr/>
          </p:nvCxnSpPr>
          <p:spPr>
            <a:xfrm>
              <a:off x="8038089" y="4777890"/>
              <a:ext cx="0" cy="3771"/>
            </a:xfrm>
            <a:prstGeom prst="straightConnector1">
              <a:avLst/>
            </a:prstGeom>
            <a:noFill/>
            <a:ln cap="flat" cmpd="sng" w="9525">
              <a:solidFill>
                <a:srgbClr val="007F00"/>
              </a:solidFill>
              <a:prstDash val="solid"/>
              <a:round/>
              <a:headEnd len="med" w="med" type="none"/>
              <a:tailEnd len="med" w="med" type="none"/>
            </a:ln>
          </p:spPr>
        </p:cxnSp>
        <p:cxnSp>
          <p:nvCxnSpPr>
            <p:cNvPr id="2144" name="Google Shape;2144;p35"/>
            <p:cNvCxnSpPr/>
            <p:nvPr/>
          </p:nvCxnSpPr>
          <p:spPr>
            <a:xfrm>
              <a:off x="8041860" y="4764691"/>
              <a:ext cx="0" cy="16970"/>
            </a:xfrm>
            <a:prstGeom prst="straightConnector1">
              <a:avLst/>
            </a:prstGeom>
            <a:noFill/>
            <a:ln cap="flat" cmpd="sng" w="9525">
              <a:solidFill>
                <a:srgbClr val="007F00"/>
              </a:solidFill>
              <a:prstDash val="solid"/>
              <a:round/>
              <a:headEnd len="med" w="med" type="none"/>
              <a:tailEnd len="med" w="med" type="none"/>
            </a:ln>
          </p:spPr>
        </p:cxnSp>
        <p:cxnSp>
          <p:nvCxnSpPr>
            <p:cNvPr id="2145" name="Google Shape;2145;p35"/>
            <p:cNvCxnSpPr/>
            <p:nvPr/>
          </p:nvCxnSpPr>
          <p:spPr>
            <a:xfrm>
              <a:off x="8047516"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46" name="Google Shape;2146;p35"/>
            <p:cNvCxnSpPr/>
            <p:nvPr/>
          </p:nvCxnSpPr>
          <p:spPr>
            <a:xfrm>
              <a:off x="8164421" y="4770347"/>
              <a:ext cx="0" cy="11313"/>
            </a:xfrm>
            <a:prstGeom prst="straightConnector1">
              <a:avLst/>
            </a:prstGeom>
            <a:noFill/>
            <a:ln cap="flat" cmpd="sng" w="9525">
              <a:solidFill>
                <a:srgbClr val="007F00"/>
              </a:solidFill>
              <a:prstDash val="solid"/>
              <a:round/>
              <a:headEnd len="med" w="med" type="none"/>
              <a:tailEnd len="med" w="med" type="none"/>
            </a:ln>
          </p:spPr>
        </p:cxnSp>
        <p:cxnSp>
          <p:nvCxnSpPr>
            <p:cNvPr id="2147" name="Google Shape;2147;p35"/>
            <p:cNvCxnSpPr/>
            <p:nvPr/>
          </p:nvCxnSpPr>
          <p:spPr>
            <a:xfrm>
              <a:off x="8168192" y="4734522"/>
              <a:ext cx="0" cy="47139"/>
            </a:xfrm>
            <a:prstGeom prst="straightConnector1">
              <a:avLst/>
            </a:prstGeom>
            <a:noFill/>
            <a:ln cap="flat" cmpd="sng" w="9525">
              <a:solidFill>
                <a:srgbClr val="007F00"/>
              </a:solidFill>
              <a:prstDash val="solid"/>
              <a:round/>
              <a:headEnd len="med" w="med" type="none"/>
              <a:tailEnd len="med" w="med" type="none"/>
            </a:ln>
          </p:spPr>
        </p:cxnSp>
        <p:cxnSp>
          <p:nvCxnSpPr>
            <p:cNvPr id="2148" name="Google Shape;2148;p35"/>
            <p:cNvCxnSpPr/>
            <p:nvPr/>
          </p:nvCxnSpPr>
          <p:spPr>
            <a:xfrm>
              <a:off x="8173849" y="4776004"/>
              <a:ext cx="0" cy="5657"/>
            </a:xfrm>
            <a:prstGeom prst="straightConnector1">
              <a:avLst/>
            </a:prstGeom>
            <a:noFill/>
            <a:ln cap="flat" cmpd="sng" w="9525">
              <a:solidFill>
                <a:srgbClr val="007F00"/>
              </a:solidFill>
              <a:prstDash val="solid"/>
              <a:round/>
              <a:headEnd len="med" w="med" type="none"/>
              <a:tailEnd len="med" w="med" type="none"/>
            </a:ln>
          </p:spPr>
        </p:cxnSp>
        <p:cxnSp>
          <p:nvCxnSpPr>
            <p:cNvPr id="2149" name="Google Shape;2149;p35"/>
            <p:cNvCxnSpPr/>
            <p:nvPr/>
          </p:nvCxnSpPr>
          <p:spPr>
            <a:xfrm>
              <a:off x="8611299" y="4779775"/>
              <a:ext cx="0" cy="1886"/>
            </a:xfrm>
            <a:prstGeom prst="straightConnector1">
              <a:avLst/>
            </a:prstGeom>
            <a:noFill/>
            <a:ln cap="flat" cmpd="sng" w="9525">
              <a:solidFill>
                <a:srgbClr val="007F00"/>
              </a:solidFill>
              <a:prstDash val="solid"/>
              <a:round/>
              <a:headEnd len="med" w="med" type="none"/>
              <a:tailEnd len="med" w="med" type="none"/>
            </a:ln>
          </p:spPr>
        </p:cxnSp>
        <p:cxnSp>
          <p:nvCxnSpPr>
            <p:cNvPr id="2150" name="Google Shape;2150;p35"/>
            <p:cNvCxnSpPr/>
            <p:nvPr/>
          </p:nvCxnSpPr>
          <p:spPr>
            <a:xfrm>
              <a:off x="8737631" y="4781661"/>
              <a:ext cx="0" cy="0"/>
            </a:xfrm>
            <a:prstGeom prst="straightConnector1">
              <a:avLst/>
            </a:prstGeom>
            <a:noFill/>
            <a:ln cap="flat" cmpd="sng" w="9525">
              <a:solidFill>
                <a:srgbClr val="007F00"/>
              </a:solidFill>
              <a:prstDash val="solid"/>
              <a:round/>
              <a:headEnd len="med" w="med" type="none"/>
              <a:tailEnd len="med" w="med" type="none"/>
            </a:ln>
          </p:spPr>
        </p:cxnSp>
        <p:cxnSp>
          <p:nvCxnSpPr>
            <p:cNvPr id="2151" name="Google Shape;2151;p35"/>
            <p:cNvCxnSpPr/>
            <p:nvPr/>
          </p:nvCxnSpPr>
          <p:spPr>
            <a:xfrm>
              <a:off x="8743288" y="3948243"/>
              <a:ext cx="0" cy="833418"/>
            </a:xfrm>
            <a:prstGeom prst="straightConnector1">
              <a:avLst/>
            </a:prstGeom>
            <a:noFill/>
            <a:ln cap="flat" cmpd="sng" w="9525">
              <a:solidFill>
                <a:srgbClr val="007F00"/>
              </a:solidFill>
              <a:prstDash val="solid"/>
              <a:round/>
              <a:headEnd len="med" w="med" type="none"/>
              <a:tailEnd len="med" w="med" type="none"/>
            </a:ln>
          </p:spPr>
        </p:cxnSp>
        <p:cxnSp>
          <p:nvCxnSpPr>
            <p:cNvPr id="2152" name="Google Shape;2152;p35"/>
            <p:cNvCxnSpPr/>
            <p:nvPr/>
          </p:nvCxnSpPr>
          <p:spPr>
            <a:xfrm>
              <a:off x="8747059" y="4726979"/>
              <a:ext cx="0" cy="54681"/>
            </a:xfrm>
            <a:prstGeom prst="straightConnector1">
              <a:avLst/>
            </a:prstGeom>
            <a:noFill/>
            <a:ln cap="flat" cmpd="sng" w="9525">
              <a:solidFill>
                <a:srgbClr val="007F00"/>
              </a:solidFill>
              <a:prstDash val="solid"/>
              <a:round/>
              <a:headEnd len="med" w="med" type="none"/>
              <a:tailEnd len="med" w="med" type="none"/>
            </a:ln>
          </p:spPr>
        </p:cxnSp>
        <p:cxnSp>
          <p:nvCxnSpPr>
            <p:cNvPr id="2153" name="Google Shape;2153;p35"/>
            <p:cNvCxnSpPr/>
            <p:nvPr/>
          </p:nvCxnSpPr>
          <p:spPr>
            <a:xfrm>
              <a:off x="8750830" y="4779775"/>
              <a:ext cx="0" cy="1886"/>
            </a:xfrm>
            <a:prstGeom prst="straightConnector1">
              <a:avLst/>
            </a:prstGeom>
            <a:noFill/>
            <a:ln cap="flat" cmpd="sng" w="9525">
              <a:solidFill>
                <a:srgbClr val="007F00"/>
              </a:solidFill>
              <a:prstDash val="solid"/>
              <a:round/>
              <a:headEnd len="med" w="med" type="none"/>
              <a:tailEnd len="med" w="med" type="none"/>
            </a:ln>
          </p:spPr>
        </p:cxnSp>
        <p:sp>
          <p:nvSpPr>
            <p:cNvPr id="2154" name="Google Shape;2154;p35"/>
            <p:cNvSpPr/>
            <p:nvPr/>
          </p:nvSpPr>
          <p:spPr>
            <a:xfrm>
              <a:off x="8681065" y="3863393"/>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472</a:t>
              </a:r>
              <a:endParaRPr i="0" sz="600" u="none" cap="none" strike="noStrike">
                <a:solidFill>
                  <a:schemeClr val="dk1"/>
                </a:solidFill>
                <a:latin typeface="Arial"/>
                <a:ea typeface="Arial"/>
                <a:cs typeface="Arial"/>
                <a:sym typeface="Arial"/>
              </a:endParaRPr>
            </a:p>
          </p:txBody>
        </p:sp>
        <p:sp>
          <p:nvSpPr>
            <p:cNvPr id="2155" name="Google Shape;2155;p35"/>
            <p:cNvSpPr/>
            <p:nvPr/>
          </p:nvSpPr>
          <p:spPr>
            <a:xfrm>
              <a:off x="7534644" y="4568592"/>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218</a:t>
              </a:r>
              <a:endParaRPr i="0" sz="600" u="none" cap="none" strike="noStrike">
                <a:solidFill>
                  <a:schemeClr val="dk1"/>
                </a:solidFill>
                <a:latin typeface="Arial"/>
                <a:ea typeface="Arial"/>
                <a:cs typeface="Arial"/>
                <a:sym typeface="Arial"/>
              </a:endParaRPr>
            </a:p>
          </p:txBody>
        </p:sp>
        <p:sp>
          <p:nvSpPr>
            <p:cNvPr id="2156" name="Google Shape;2156;p35"/>
            <p:cNvSpPr/>
            <p:nvPr/>
          </p:nvSpPr>
          <p:spPr>
            <a:xfrm>
              <a:off x="6838872" y="4585562"/>
              <a:ext cx="75422"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62</a:t>
              </a:r>
              <a:endParaRPr b="0" i="0" sz="600" u="none" cap="none" strike="noStrike">
                <a:solidFill>
                  <a:schemeClr val="dk1"/>
                </a:solidFill>
                <a:latin typeface="Arial"/>
                <a:ea typeface="Arial"/>
                <a:cs typeface="Arial"/>
                <a:sym typeface="Arial"/>
              </a:endParaRPr>
            </a:p>
          </p:txBody>
        </p:sp>
        <p:sp>
          <p:nvSpPr>
            <p:cNvPr id="2157" name="Google Shape;2157;p35"/>
            <p:cNvSpPr/>
            <p:nvPr/>
          </p:nvSpPr>
          <p:spPr>
            <a:xfrm>
              <a:off x="6968976" y="4615731"/>
              <a:ext cx="75422"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91</a:t>
              </a:r>
              <a:endParaRPr b="0" i="0" sz="600" u="none" cap="none" strike="noStrike">
                <a:solidFill>
                  <a:schemeClr val="dk1"/>
                </a:solidFill>
                <a:latin typeface="Arial"/>
                <a:ea typeface="Arial"/>
                <a:cs typeface="Arial"/>
                <a:sym typeface="Arial"/>
              </a:endParaRPr>
            </a:p>
          </p:txBody>
        </p:sp>
        <p:sp>
          <p:nvSpPr>
            <p:cNvPr id="2158" name="Google Shape;2158;p35"/>
            <p:cNvSpPr/>
            <p:nvPr/>
          </p:nvSpPr>
          <p:spPr>
            <a:xfrm>
              <a:off x="8096541" y="4638358"/>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i="0" lang="en-US" sz="600" u="none" cap="none" strike="noStrike">
                  <a:solidFill>
                    <a:srgbClr val="000000"/>
                  </a:solidFill>
                  <a:latin typeface="Open Sans"/>
                  <a:ea typeface="Open Sans"/>
                  <a:cs typeface="Open Sans"/>
                  <a:sym typeface="Open Sans"/>
                </a:rPr>
                <a:t>345</a:t>
              </a:r>
              <a:endParaRPr i="0" sz="600" u="none" cap="none" strike="noStrike">
                <a:solidFill>
                  <a:schemeClr val="dk1"/>
                </a:solidFill>
                <a:latin typeface="Arial"/>
                <a:ea typeface="Arial"/>
                <a:cs typeface="Arial"/>
                <a:sym typeface="Arial"/>
              </a:endParaRPr>
            </a:p>
          </p:txBody>
        </p:sp>
        <p:sp>
          <p:nvSpPr>
            <p:cNvPr id="2159" name="Google Shape;2159;p35"/>
            <p:cNvSpPr/>
            <p:nvPr/>
          </p:nvSpPr>
          <p:spPr>
            <a:xfrm>
              <a:off x="7393227" y="4642129"/>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189</a:t>
              </a:r>
              <a:endParaRPr b="0" i="0" sz="600" u="none" cap="none" strike="noStrike">
                <a:solidFill>
                  <a:schemeClr val="dk1"/>
                </a:solidFill>
                <a:latin typeface="Arial"/>
                <a:ea typeface="Arial"/>
                <a:cs typeface="Arial"/>
                <a:sym typeface="Arial"/>
              </a:endParaRPr>
            </a:p>
          </p:txBody>
        </p:sp>
        <p:sp>
          <p:nvSpPr>
            <p:cNvPr id="2160" name="Google Shape;2160;p35"/>
            <p:cNvSpPr/>
            <p:nvPr/>
          </p:nvSpPr>
          <p:spPr>
            <a:xfrm>
              <a:off x="7112278" y="4660985"/>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127</a:t>
              </a:r>
              <a:endParaRPr b="0" i="0" sz="600" u="none" cap="none" strike="noStrike">
                <a:solidFill>
                  <a:schemeClr val="dk1"/>
                </a:solidFill>
                <a:latin typeface="Arial"/>
                <a:ea typeface="Arial"/>
                <a:cs typeface="Arial"/>
                <a:sym typeface="Arial"/>
              </a:endParaRPr>
            </a:p>
          </p:txBody>
        </p:sp>
        <p:sp>
          <p:nvSpPr>
            <p:cNvPr id="2161" name="Google Shape;2161;p35"/>
            <p:cNvSpPr/>
            <p:nvPr/>
          </p:nvSpPr>
          <p:spPr>
            <a:xfrm>
              <a:off x="7970208" y="4668527"/>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317</a:t>
              </a:r>
              <a:endParaRPr b="0" i="0" sz="600" u="none" cap="none" strike="noStrike">
                <a:solidFill>
                  <a:schemeClr val="dk1"/>
                </a:solidFill>
                <a:latin typeface="Arial"/>
                <a:ea typeface="Arial"/>
                <a:cs typeface="Arial"/>
                <a:sym typeface="Arial"/>
              </a:endParaRPr>
            </a:p>
          </p:txBody>
        </p:sp>
        <p:sp>
          <p:nvSpPr>
            <p:cNvPr id="2162" name="Google Shape;2162;p35"/>
            <p:cNvSpPr/>
            <p:nvPr/>
          </p:nvSpPr>
          <p:spPr>
            <a:xfrm>
              <a:off x="6725738" y="4672298"/>
              <a:ext cx="75422"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37</a:t>
              </a:r>
              <a:endParaRPr b="0" i="0" sz="600" u="none" cap="none" strike="noStrike">
                <a:solidFill>
                  <a:schemeClr val="dk1"/>
                </a:solidFill>
                <a:latin typeface="Arial"/>
                <a:ea typeface="Arial"/>
                <a:cs typeface="Arial"/>
                <a:sym typeface="Arial"/>
              </a:endParaRPr>
            </a:p>
          </p:txBody>
        </p:sp>
        <p:sp>
          <p:nvSpPr>
            <p:cNvPr id="2163" name="Google Shape;2163;p35"/>
            <p:cNvSpPr/>
            <p:nvPr/>
          </p:nvSpPr>
          <p:spPr>
            <a:xfrm>
              <a:off x="7280093" y="4681726"/>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164</a:t>
              </a:r>
              <a:endParaRPr b="0" i="0" sz="600" u="none" cap="none" strike="noStrike">
                <a:solidFill>
                  <a:schemeClr val="dk1"/>
                </a:solidFill>
                <a:latin typeface="Arial"/>
                <a:ea typeface="Arial"/>
                <a:cs typeface="Arial"/>
                <a:sym typeface="Arial"/>
              </a:endParaRPr>
            </a:p>
          </p:txBody>
        </p:sp>
        <p:sp>
          <p:nvSpPr>
            <p:cNvPr id="2164" name="Google Shape;2164;p35"/>
            <p:cNvSpPr/>
            <p:nvPr/>
          </p:nvSpPr>
          <p:spPr>
            <a:xfrm>
              <a:off x="7687374" y="4683612"/>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254</a:t>
              </a:r>
              <a:endParaRPr b="0" i="0" sz="600" u="none" cap="none" strike="noStrike">
                <a:solidFill>
                  <a:schemeClr val="dk1"/>
                </a:solidFill>
                <a:latin typeface="Arial"/>
                <a:ea typeface="Arial"/>
                <a:cs typeface="Arial"/>
                <a:sym typeface="Arial"/>
              </a:endParaRPr>
            </a:p>
          </p:txBody>
        </p:sp>
        <p:sp>
          <p:nvSpPr>
            <p:cNvPr id="2165" name="Google Shape;2165;p35"/>
            <p:cNvSpPr/>
            <p:nvPr/>
          </p:nvSpPr>
          <p:spPr>
            <a:xfrm>
              <a:off x="8539648" y="4683612"/>
              <a:ext cx="115019" cy="810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Open Sans"/>
                <a:buNone/>
              </a:pPr>
              <a:r>
                <a:rPr b="0" i="0" lang="en-US" sz="600" u="none" cap="none" strike="noStrike">
                  <a:solidFill>
                    <a:srgbClr val="000000"/>
                  </a:solidFill>
                  <a:latin typeface="Open Sans"/>
                  <a:ea typeface="Open Sans"/>
                  <a:cs typeface="Open Sans"/>
                  <a:sym typeface="Open Sans"/>
                </a:rPr>
                <a:t>443</a:t>
              </a:r>
              <a:endParaRPr b="0" i="0" sz="600" u="none" cap="none" strike="noStrike">
                <a:solidFill>
                  <a:schemeClr val="dk1"/>
                </a:solidFill>
                <a:latin typeface="Arial"/>
                <a:ea typeface="Arial"/>
                <a:cs typeface="Arial"/>
                <a:sym typeface="Arial"/>
              </a:endParaRPr>
            </a:p>
          </p:txBody>
        </p:sp>
      </p:grpSp>
      <p:sp>
        <p:nvSpPr>
          <p:cNvPr id="2166" name="Google Shape;2166;p35"/>
          <p:cNvSpPr txBox="1"/>
          <p:nvPr/>
        </p:nvSpPr>
        <p:spPr>
          <a:xfrm>
            <a:off x="7369210" y="3717751"/>
            <a:ext cx="113494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9900"/>
                </a:solidFill>
                <a:latin typeface="Arial"/>
                <a:ea typeface="Arial"/>
                <a:cs typeface="Arial"/>
                <a:sym typeface="Arial"/>
              </a:rPr>
              <a:t>NIST match</a:t>
            </a:r>
            <a:endParaRPr/>
          </a:p>
        </p:txBody>
      </p:sp>
      <p:sp>
        <p:nvSpPr>
          <p:cNvPr id="2167" name="Google Shape;2167;p35"/>
          <p:cNvSpPr txBox="1"/>
          <p:nvPr/>
        </p:nvSpPr>
        <p:spPr>
          <a:xfrm>
            <a:off x="7337424" y="2492656"/>
            <a:ext cx="138264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VASE sample</a:t>
            </a:r>
            <a:endParaRPr/>
          </a:p>
        </p:txBody>
      </p:sp>
      <p:pic>
        <p:nvPicPr>
          <p:cNvPr descr="Image result for triiodophenol" id="2168" name="Google Shape;2168;p35"/>
          <p:cNvPicPr preferRelativeResize="0"/>
          <p:nvPr/>
        </p:nvPicPr>
        <p:blipFill rotWithShape="1">
          <a:blip r:embed="rId4">
            <a:alphaModFix/>
          </a:blip>
          <a:srcRect b="0" l="0" r="0" t="0"/>
          <a:stretch/>
        </p:blipFill>
        <p:spPr>
          <a:xfrm>
            <a:off x="5979962" y="2975207"/>
            <a:ext cx="528417" cy="664962"/>
          </a:xfrm>
          <a:prstGeom prst="rect">
            <a:avLst/>
          </a:prstGeom>
          <a:noFill/>
          <a:ln>
            <a:noFill/>
          </a:ln>
        </p:spPr>
      </p:pic>
      <p:pic>
        <p:nvPicPr>
          <p:cNvPr id="2169" name="Google Shape;2169;p35"/>
          <p:cNvPicPr preferRelativeResize="0"/>
          <p:nvPr/>
        </p:nvPicPr>
        <p:blipFill rotWithShape="1">
          <a:blip r:embed="rId5">
            <a:alphaModFix/>
          </a:blip>
          <a:srcRect b="0" l="0" r="0" t="0"/>
          <a:stretch/>
        </p:blipFill>
        <p:spPr>
          <a:xfrm>
            <a:off x="6417948" y="2511146"/>
            <a:ext cx="607687" cy="802147"/>
          </a:xfrm>
          <a:prstGeom prst="rect">
            <a:avLst/>
          </a:prstGeom>
          <a:noFill/>
          <a:ln>
            <a:noFill/>
          </a:ln>
        </p:spPr>
      </p:pic>
      <p:cxnSp>
        <p:nvCxnSpPr>
          <p:cNvPr id="2170" name="Google Shape;2170;p35"/>
          <p:cNvCxnSpPr/>
          <p:nvPr/>
        </p:nvCxnSpPr>
        <p:spPr>
          <a:xfrm flipH="1">
            <a:off x="7184044" y="3337121"/>
            <a:ext cx="286779" cy="611122"/>
          </a:xfrm>
          <a:prstGeom prst="straightConnector1">
            <a:avLst/>
          </a:prstGeom>
          <a:solidFill>
            <a:schemeClr val="accent1"/>
          </a:solidFill>
          <a:ln cap="flat" cmpd="sng" w="28575">
            <a:solidFill>
              <a:schemeClr val="dk1"/>
            </a:solidFill>
            <a:prstDash val="solid"/>
            <a:round/>
            <a:headEnd len="sm" w="sm" type="none"/>
            <a:tailEnd len="med" w="med" type="triangle"/>
          </a:ln>
        </p:spPr>
      </p:cxnSp>
      <p:pic>
        <p:nvPicPr>
          <p:cNvPr descr="Drink more water will help you have a super summer" id="2171" name="Google Shape;2171;p35"/>
          <p:cNvPicPr preferRelativeResize="0"/>
          <p:nvPr/>
        </p:nvPicPr>
        <p:blipFill rotWithShape="1">
          <a:blip r:embed="rId6">
            <a:alphaModFix amt="20000"/>
          </a:blip>
          <a:srcRect b="0" l="0" r="1872" t="0"/>
          <a:stretch/>
        </p:blipFill>
        <p:spPr>
          <a:xfrm>
            <a:off x="7561505" y="1274197"/>
            <a:ext cx="5306147" cy="36818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78" name="Google Shape;2178;p36"/>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179" name="Google Shape;2179;p36"/>
          <p:cNvSpPr txBox="1"/>
          <p:nvPr/>
        </p:nvSpPr>
        <p:spPr>
          <a:xfrm>
            <a:off x="1835834" y="136525"/>
            <a:ext cx="9777046" cy="98142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Chlorinated Hydrocarbons from Water</a:t>
            </a:r>
            <a:endParaRPr b="1" sz="2400">
              <a:solidFill>
                <a:schemeClr val="dk1"/>
              </a:solidFill>
              <a:latin typeface="Play"/>
              <a:ea typeface="Play"/>
              <a:cs typeface="Play"/>
              <a:sym typeface="Play"/>
            </a:endParaRPr>
          </a:p>
        </p:txBody>
      </p:sp>
      <p:pic>
        <p:nvPicPr>
          <p:cNvPr id="2180" name="Google Shape;2180;p36"/>
          <p:cNvPicPr preferRelativeResize="0"/>
          <p:nvPr/>
        </p:nvPicPr>
        <p:blipFill rotWithShape="1">
          <a:blip r:embed="rId4">
            <a:alphaModFix/>
          </a:blip>
          <a:srcRect b="0" l="0" r="0" t="0"/>
          <a:stretch/>
        </p:blipFill>
        <p:spPr>
          <a:xfrm>
            <a:off x="2017916" y="1269759"/>
            <a:ext cx="8457617" cy="4927023"/>
          </a:xfrm>
          <a:prstGeom prst="rect">
            <a:avLst/>
          </a:prstGeom>
          <a:noFill/>
          <a:ln>
            <a:noFill/>
          </a:ln>
        </p:spPr>
      </p:pic>
      <p:pic>
        <p:nvPicPr>
          <p:cNvPr id="2181" name="Google Shape;2181;p36"/>
          <p:cNvPicPr preferRelativeResize="0"/>
          <p:nvPr/>
        </p:nvPicPr>
        <p:blipFill rotWithShape="1">
          <a:blip r:embed="rId5">
            <a:alphaModFix/>
          </a:blip>
          <a:srcRect b="0" l="0" r="0" t="0"/>
          <a:stretch/>
        </p:blipFill>
        <p:spPr>
          <a:xfrm>
            <a:off x="7237730" y="3743671"/>
            <a:ext cx="4375150" cy="246201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sp>
        <p:nvSpPr>
          <p:cNvPr id="2187" name="Google Shape;218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88" name="Google Shape;2188;p37"/>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189" name="Google Shape;2189;p37"/>
          <p:cNvSpPr txBox="1"/>
          <p:nvPr/>
        </p:nvSpPr>
        <p:spPr>
          <a:xfrm>
            <a:off x="1461510" y="136525"/>
            <a:ext cx="989229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Targeted/Untargeted Analysis in Sputum Samples</a:t>
            </a:r>
            <a:endParaRPr b="1" sz="2400">
              <a:solidFill>
                <a:schemeClr val="dk1"/>
              </a:solidFill>
              <a:latin typeface="Play"/>
              <a:ea typeface="Play"/>
              <a:cs typeface="Play"/>
              <a:sym typeface="Play"/>
            </a:endParaRPr>
          </a:p>
        </p:txBody>
      </p:sp>
      <p:sp>
        <p:nvSpPr>
          <p:cNvPr id="2190" name="Google Shape;2190;p37"/>
          <p:cNvSpPr txBox="1"/>
          <p:nvPr/>
        </p:nvSpPr>
        <p:spPr>
          <a:xfrm>
            <a:off x="1889760" y="1178975"/>
            <a:ext cx="707337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09C"/>
                </a:solidFill>
                <a:latin typeface="Arial"/>
                <a:ea typeface="Arial"/>
                <a:cs typeface="Arial"/>
                <a:sym typeface="Arial"/>
              </a:rPr>
              <a:t>Clinical Applications: Cystic Fibrosis Sputum Samples</a:t>
            </a:r>
            <a:br>
              <a:rPr b="1" lang="en-US" sz="1800">
                <a:solidFill>
                  <a:srgbClr val="AEAEAE"/>
                </a:solidFill>
                <a:latin typeface="Arial"/>
                <a:ea typeface="Arial"/>
                <a:cs typeface="Arial"/>
                <a:sym typeface="Arial"/>
              </a:rPr>
            </a:br>
            <a:r>
              <a:rPr b="1" lang="en-US" sz="1800">
                <a:solidFill>
                  <a:srgbClr val="7F7F7F"/>
                </a:solidFill>
                <a:latin typeface="Arial"/>
                <a:ea typeface="Arial"/>
                <a:cs typeface="Arial"/>
                <a:sym typeface="Arial"/>
              </a:rPr>
              <a:t>by (VASE) Vacuum Assisted Sorbent Extraction and GCMS Analysis</a:t>
            </a:r>
            <a:endParaRPr/>
          </a:p>
        </p:txBody>
      </p:sp>
      <p:pic>
        <p:nvPicPr>
          <p:cNvPr descr="Image result for cystic fibrosis lungs" id="2191" name="Google Shape;2191;p37"/>
          <p:cNvPicPr preferRelativeResize="0"/>
          <p:nvPr/>
        </p:nvPicPr>
        <p:blipFill rotWithShape="1">
          <a:blip r:embed="rId4">
            <a:alphaModFix/>
          </a:blip>
          <a:srcRect b="0" l="0" r="0" t="0"/>
          <a:stretch/>
        </p:blipFill>
        <p:spPr>
          <a:xfrm>
            <a:off x="7805102" y="2417356"/>
            <a:ext cx="4158546" cy="3106635"/>
          </a:xfrm>
          <a:prstGeom prst="rect">
            <a:avLst/>
          </a:prstGeom>
          <a:noFill/>
          <a:ln>
            <a:noFill/>
          </a:ln>
        </p:spPr>
      </p:pic>
      <p:sp>
        <p:nvSpPr>
          <p:cNvPr id="2192" name="Google Shape;2192;p37"/>
          <p:cNvSpPr/>
          <p:nvPr/>
        </p:nvSpPr>
        <p:spPr>
          <a:xfrm>
            <a:off x="1386592" y="2322987"/>
            <a:ext cx="6409943" cy="3724096"/>
          </a:xfrm>
          <a:prstGeom prst="rect">
            <a:avLst/>
          </a:prstGeom>
          <a:noFill/>
          <a:ln>
            <a:noFill/>
          </a:ln>
        </p:spPr>
        <p:txBody>
          <a:bodyPr anchorCtr="0" anchor="t" bIns="45700" lIns="91425" spcFirstLastPara="1" rIns="91425" wrap="square" tIns="45700">
            <a:noAutofit/>
          </a:bodyPr>
          <a:lstStyle/>
          <a:p>
            <a:pPr indent="-274320" lvl="0" marL="342900" marR="0" rtl="0" algn="l">
              <a:spcBef>
                <a:spcPts val="0"/>
              </a:spcBef>
              <a:spcAft>
                <a:spcPts val="0"/>
              </a:spcAft>
              <a:buClr>
                <a:srgbClr val="005C90"/>
              </a:buClr>
              <a:buSzPts val="2400"/>
              <a:buFont typeface="Calibri"/>
              <a:buChar char="•"/>
            </a:pPr>
            <a:r>
              <a:rPr b="0" lang="en-US" sz="1600">
                <a:solidFill>
                  <a:schemeClr val="dk1"/>
                </a:solidFill>
                <a:latin typeface="Arial"/>
                <a:ea typeface="Arial"/>
                <a:cs typeface="Arial"/>
                <a:sym typeface="Arial"/>
              </a:rPr>
              <a:t>VOCs found in sputum can be used as biomarkers for diagnosing and monitoring pulmonary diseases such as cystic fibrosis</a:t>
            </a:r>
            <a:endParaRPr/>
          </a:p>
          <a:p>
            <a:pPr indent="-274320" lvl="0" marL="342900" marR="0" rtl="0" algn="l">
              <a:spcBef>
                <a:spcPts val="1800"/>
              </a:spcBef>
              <a:spcAft>
                <a:spcPts val="0"/>
              </a:spcAft>
              <a:buClr>
                <a:srgbClr val="005C90"/>
              </a:buClr>
              <a:buSzPts val="2400"/>
              <a:buFont typeface="Calibri"/>
              <a:buChar char="•"/>
            </a:pPr>
            <a:r>
              <a:rPr b="0" lang="en-US" sz="1600">
                <a:solidFill>
                  <a:schemeClr val="dk1"/>
                </a:solidFill>
                <a:latin typeface="Arial"/>
                <a:ea typeface="Arial"/>
                <a:cs typeface="Arial"/>
                <a:sym typeface="Arial"/>
              </a:rPr>
              <a:t>Current research seeks to use these biomarkers to monitor the progression of cystic fibrosis, however there is a general lack of reliable analytical methodologies</a:t>
            </a:r>
            <a:endParaRPr/>
          </a:p>
          <a:p>
            <a:pPr indent="-274320" lvl="0" marL="342900" marR="0" rtl="0" algn="l">
              <a:spcBef>
                <a:spcPts val="1800"/>
              </a:spcBef>
              <a:spcAft>
                <a:spcPts val="0"/>
              </a:spcAft>
              <a:buClr>
                <a:srgbClr val="005C90"/>
              </a:buClr>
              <a:buSzPts val="2400"/>
              <a:buFont typeface="Calibri"/>
              <a:buChar char="•"/>
            </a:pPr>
            <a:r>
              <a:rPr b="0" lang="en-US" sz="1600">
                <a:solidFill>
                  <a:schemeClr val="dk1"/>
                </a:solidFill>
                <a:latin typeface="Arial"/>
                <a:ea typeface="Arial"/>
                <a:cs typeface="Arial"/>
                <a:sym typeface="Arial"/>
              </a:rPr>
              <a:t>Previous experiments with static headspace exhibited poor sensitivity and the limits of detection were not adequate for real-world sputum samples</a:t>
            </a:r>
            <a:endParaRPr/>
          </a:p>
          <a:p>
            <a:pPr indent="-274320" lvl="0" marL="342900" marR="0" rtl="0" algn="l">
              <a:spcBef>
                <a:spcPts val="1800"/>
              </a:spcBef>
              <a:spcAft>
                <a:spcPts val="0"/>
              </a:spcAft>
              <a:buClr>
                <a:srgbClr val="005C90"/>
              </a:buClr>
              <a:buSzPts val="2400"/>
              <a:buFont typeface="Calibri"/>
              <a:buChar char="•"/>
            </a:pPr>
            <a:r>
              <a:rPr b="0" lang="en-US" sz="1600">
                <a:solidFill>
                  <a:schemeClr val="dk1"/>
                </a:solidFill>
                <a:latin typeface="Arial"/>
                <a:ea typeface="Arial"/>
                <a:cs typeface="Arial"/>
                <a:sym typeface="Arial"/>
              </a:rPr>
              <a:t>Samples extracted via SPME were easily over saturated and/or required GCxGC </a:t>
            </a:r>
            <a:endParaRPr/>
          </a:p>
          <a:p>
            <a:pPr indent="-274320" lvl="0" marL="342900" marR="0" rtl="0" algn="l">
              <a:spcBef>
                <a:spcPts val="1800"/>
              </a:spcBef>
              <a:spcAft>
                <a:spcPts val="0"/>
              </a:spcAft>
              <a:buClr>
                <a:srgbClr val="005C90"/>
              </a:buClr>
              <a:buSzPts val="2400"/>
              <a:buFont typeface="Calibri"/>
              <a:buChar char="•"/>
            </a:pPr>
            <a:r>
              <a:rPr b="0" lang="en-US" sz="1600">
                <a:solidFill>
                  <a:schemeClr val="dk1"/>
                </a:solidFill>
                <a:latin typeface="Arial"/>
                <a:ea typeface="Arial"/>
                <a:cs typeface="Arial"/>
                <a:sym typeface="Arial"/>
              </a:rPr>
              <a:t>Sample size is very limited (&lt;200 µL)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99" name="Google Shape;2199;p38"/>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200" name="Google Shape;2200;p38"/>
          <p:cNvSpPr txBox="1"/>
          <p:nvPr/>
        </p:nvSpPr>
        <p:spPr>
          <a:xfrm>
            <a:off x="1687023" y="136525"/>
            <a:ext cx="8817954" cy="116096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VASE: Targeted/Untargeted Analysis in Sputum Samples</a:t>
            </a:r>
            <a:endParaRPr/>
          </a:p>
        </p:txBody>
      </p:sp>
      <p:pic>
        <p:nvPicPr>
          <p:cNvPr id="2201" name="Google Shape;2201;p38"/>
          <p:cNvPicPr preferRelativeResize="0"/>
          <p:nvPr/>
        </p:nvPicPr>
        <p:blipFill rotWithShape="1">
          <a:blip r:embed="rId4">
            <a:alphaModFix/>
          </a:blip>
          <a:srcRect b="0" l="0" r="0" t="0"/>
          <a:stretch/>
        </p:blipFill>
        <p:spPr>
          <a:xfrm>
            <a:off x="1578127" y="1769503"/>
            <a:ext cx="6651473" cy="3927536"/>
          </a:xfrm>
          <a:prstGeom prst="rect">
            <a:avLst/>
          </a:prstGeom>
          <a:noFill/>
          <a:ln>
            <a:noFill/>
          </a:ln>
        </p:spPr>
      </p:pic>
      <p:sp>
        <p:nvSpPr>
          <p:cNvPr id="2202" name="Google Shape;2202;p38"/>
          <p:cNvSpPr/>
          <p:nvPr/>
        </p:nvSpPr>
        <p:spPr>
          <a:xfrm>
            <a:off x="8330619" y="1731584"/>
            <a:ext cx="3547538" cy="3224028"/>
          </a:xfrm>
          <a:prstGeom prst="rect">
            <a:avLst/>
          </a:prstGeom>
          <a:noFill/>
          <a:ln>
            <a:noFill/>
          </a:ln>
        </p:spPr>
        <p:txBody>
          <a:bodyPr anchorCtr="0" anchor="t" bIns="45700" lIns="91425" spcFirstLastPara="1" rIns="91425" wrap="square" tIns="45700">
            <a:noAutofit/>
          </a:bodyPr>
          <a:lstStyle/>
          <a:p>
            <a:pPr indent="-274320" lvl="0" marL="342900" marR="0" rtl="0" algn="l">
              <a:spcBef>
                <a:spcPts val="0"/>
              </a:spcBef>
              <a:spcAft>
                <a:spcPts val="0"/>
              </a:spcAft>
              <a:buClr>
                <a:srgbClr val="005C90"/>
              </a:buClr>
              <a:buSzPts val="2700"/>
              <a:buFont typeface="Calibri"/>
              <a:buChar char="•"/>
            </a:pPr>
            <a:r>
              <a:rPr b="0" lang="en-US" sz="1800">
                <a:solidFill>
                  <a:schemeClr val="dk1"/>
                </a:solidFill>
                <a:latin typeface="Arial"/>
                <a:ea typeface="Arial"/>
                <a:cs typeface="Arial"/>
                <a:sym typeface="Arial"/>
              </a:rPr>
              <a:t>10 out of 12 compounds on the target compound list were identified in CF sputum</a:t>
            </a:r>
            <a:endParaRPr/>
          </a:p>
          <a:p>
            <a:pPr indent="-102870" lvl="0" marL="342900" marR="0" rtl="0" algn="l">
              <a:spcBef>
                <a:spcPts val="1000"/>
              </a:spcBef>
              <a:spcAft>
                <a:spcPts val="0"/>
              </a:spcAft>
              <a:buClr>
                <a:srgbClr val="005C90"/>
              </a:buClr>
              <a:buSzPts val="2700"/>
              <a:buFont typeface="Calibri"/>
              <a:buNone/>
            </a:pPr>
            <a:r>
              <a:t/>
            </a:r>
            <a:endParaRPr b="0" sz="1800">
              <a:solidFill>
                <a:schemeClr val="dk1"/>
              </a:solidFill>
              <a:latin typeface="Arial"/>
              <a:ea typeface="Arial"/>
              <a:cs typeface="Arial"/>
              <a:sym typeface="Arial"/>
            </a:endParaRPr>
          </a:p>
          <a:p>
            <a:pPr indent="-274320" lvl="0" marL="342900" marR="0" rtl="0" algn="l">
              <a:spcBef>
                <a:spcPts val="1000"/>
              </a:spcBef>
              <a:spcAft>
                <a:spcPts val="0"/>
              </a:spcAft>
              <a:buClr>
                <a:srgbClr val="005C90"/>
              </a:buClr>
              <a:buSzPts val="2700"/>
              <a:buFont typeface="Calibri"/>
              <a:buChar char="•"/>
            </a:pPr>
            <a:r>
              <a:rPr b="0" lang="en-US" sz="1800">
                <a:solidFill>
                  <a:schemeClr val="dk1"/>
                </a:solidFill>
                <a:latin typeface="Arial"/>
                <a:ea typeface="Arial"/>
                <a:cs typeface="Arial"/>
                <a:sym typeface="Arial"/>
              </a:rPr>
              <a:t>20 µL was found to be the lowest accurate sample size for pipetting</a:t>
            </a:r>
            <a:endParaRPr/>
          </a:p>
          <a:p>
            <a:pPr indent="-102870" lvl="0" marL="342900" marR="0" rtl="0" algn="l">
              <a:spcBef>
                <a:spcPts val="1000"/>
              </a:spcBef>
              <a:spcAft>
                <a:spcPts val="0"/>
              </a:spcAft>
              <a:buClr>
                <a:srgbClr val="005C90"/>
              </a:buClr>
              <a:buSzPts val="2700"/>
              <a:buFont typeface="Calibri"/>
              <a:buNone/>
            </a:pPr>
            <a:r>
              <a:t/>
            </a:r>
            <a:endParaRPr b="0" sz="1800">
              <a:solidFill>
                <a:schemeClr val="dk1"/>
              </a:solidFill>
              <a:latin typeface="Arial"/>
              <a:ea typeface="Arial"/>
              <a:cs typeface="Arial"/>
              <a:sym typeface="Arial"/>
            </a:endParaRPr>
          </a:p>
          <a:p>
            <a:pPr indent="-274320" lvl="0" marL="342900" marR="0" rtl="0" algn="l">
              <a:spcBef>
                <a:spcPts val="1000"/>
              </a:spcBef>
              <a:spcAft>
                <a:spcPts val="0"/>
              </a:spcAft>
              <a:buClr>
                <a:srgbClr val="005C90"/>
              </a:buClr>
              <a:buSzPts val="2700"/>
              <a:buFont typeface="Calibri"/>
              <a:buChar char="•"/>
            </a:pPr>
            <a:r>
              <a:rPr b="0" lang="en-US" sz="1800">
                <a:solidFill>
                  <a:schemeClr val="dk1"/>
                </a:solidFill>
                <a:latin typeface="Arial"/>
                <a:ea typeface="Arial"/>
                <a:cs typeface="Arial"/>
                <a:sym typeface="Arial"/>
              </a:rPr>
              <a:t>VASE-TD-GC-MS resulted in a signal to noise ratio greater than 50 for all detected analytes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2</a:t>
            </a:r>
            <a:endParaRPr/>
          </a:p>
        </p:txBody>
      </p:sp>
      <p:pic>
        <p:nvPicPr>
          <p:cNvPr id="109" name="Google Shape;109;p12"/>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pic>
        <p:nvPicPr>
          <p:cNvPr id="110" name="Google Shape;110;p12"/>
          <p:cNvPicPr preferRelativeResize="0"/>
          <p:nvPr>
            <p:ph idx="5" type="pic"/>
          </p:nvPr>
        </p:nvPicPr>
        <p:blipFill rotWithShape="1">
          <a:blip r:embed="rId4">
            <a:alphaModFix/>
          </a:blip>
          <a:srcRect b="17093" l="0" r="0" t="17093"/>
          <a:stretch/>
        </p:blipFill>
        <p:spPr>
          <a:xfrm>
            <a:off x="1557576" y="707635"/>
            <a:ext cx="2048415" cy="1347391"/>
          </a:xfrm>
          <a:prstGeom prst="round2DiagRect">
            <a:avLst>
              <a:gd fmla="val 37018" name="adj1"/>
              <a:gd fmla="val 0" name="adj2"/>
            </a:avLst>
          </a:prstGeom>
          <a:noFill/>
          <a:ln>
            <a:noFill/>
          </a:ln>
        </p:spPr>
      </p:pic>
      <p:pic>
        <p:nvPicPr>
          <p:cNvPr id="111" name="Google Shape;111;p12"/>
          <p:cNvPicPr preferRelativeResize="0"/>
          <p:nvPr>
            <p:ph idx="7" type="pic"/>
          </p:nvPr>
        </p:nvPicPr>
        <p:blipFill rotWithShape="1">
          <a:blip r:embed="rId5">
            <a:alphaModFix/>
          </a:blip>
          <a:srcRect b="4941" l="0" r="0" t="4941"/>
          <a:stretch/>
        </p:blipFill>
        <p:spPr>
          <a:xfrm>
            <a:off x="6168267" y="255837"/>
            <a:ext cx="2666755" cy="1810767"/>
          </a:xfrm>
          <a:prstGeom prst="round2DiagRect">
            <a:avLst>
              <a:gd fmla="val 37018" name="adj1"/>
              <a:gd fmla="val 0" name="adj2"/>
            </a:avLst>
          </a:prstGeom>
          <a:noFill/>
          <a:ln>
            <a:noFill/>
          </a:ln>
        </p:spPr>
      </p:pic>
      <p:pic>
        <p:nvPicPr>
          <p:cNvPr id="112" name="Google Shape;112;p12"/>
          <p:cNvPicPr preferRelativeResize="0"/>
          <p:nvPr>
            <p:ph idx="6" type="pic"/>
          </p:nvPr>
        </p:nvPicPr>
        <p:blipFill rotWithShape="1">
          <a:blip r:embed="rId6">
            <a:alphaModFix/>
          </a:blip>
          <a:srcRect b="1862" l="0" r="0" t="1862"/>
          <a:stretch/>
        </p:blipFill>
        <p:spPr>
          <a:xfrm>
            <a:off x="3700398" y="412886"/>
            <a:ext cx="2395602" cy="1440966"/>
          </a:xfrm>
          <a:prstGeom prst="round2DiagRect">
            <a:avLst>
              <a:gd fmla="val 37018" name="adj1"/>
              <a:gd fmla="val 0" name="adj2"/>
            </a:avLst>
          </a:prstGeom>
          <a:noFill/>
          <a:ln>
            <a:noFill/>
          </a:ln>
        </p:spPr>
      </p:pic>
      <p:pic>
        <p:nvPicPr>
          <p:cNvPr id="113" name="Google Shape;113;p12"/>
          <p:cNvPicPr preferRelativeResize="0"/>
          <p:nvPr>
            <p:ph idx="4" type="pic"/>
          </p:nvPr>
        </p:nvPicPr>
        <p:blipFill rotWithShape="1">
          <a:blip r:embed="rId7">
            <a:alphaModFix/>
          </a:blip>
          <a:srcRect b="0" l="17298" r="17298" t="0"/>
          <a:stretch/>
        </p:blipFill>
        <p:spPr>
          <a:xfrm>
            <a:off x="8879608" y="1515912"/>
            <a:ext cx="2843385" cy="1810767"/>
          </a:xfrm>
          <a:prstGeom prst="round2DiagRect">
            <a:avLst>
              <a:gd fmla="val 37018" name="adj1"/>
              <a:gd fmla="val 0" name="adj2"/>
            </a:avLst>
          </a:prstGeom>
          <a:noFill/>
          <a:ln>
            <a:noFill/>
          </a:ln>
        </p:spPr>
      </p:pic>
      <p:pic>
        <p:nvPicPr>
          <p:cNvPr id="114" name="Google Shape;114;p12"/>
          <p:cNvPicPr preferRelativeResize="0"/>
          <p:nvPr>
            <p:ph idx="3" type="pic"/>
          </p:nvPr>
        </p:nvPicPr>
        <p:blipFill rotWithShape="1">
          <a:blip r:embed="rId8">
            <a:alphaModFix/>
          </a:blip>
          <a:srcRect b="0" l="8907" r="8907" t="0"/>
          <a:stretch/>
        </p:blipFill>
        <p:spPr>
          <a:xfrm>
            <a:off x="8116557" y="3732981"/>
            <a:ext cx="2843385" cy="1810766"/>
          </a:xfrm>
          <a:prstGeom prst="round2DiagRect">
            <a:avLst>
              <a:gd fmla="val 37018" name="adj1"/>
              <a:gd fmla="val 0" name="adj2"/>
            </a:avLst>
          </a:prstGeom>
          <a:noFill/>
          <a:ln>
            <a:noFill/>
          </a:ln>
        </p:spPr>
      </p:pic>
      <p:pic>
        <p:nvPicPr>
          <p:cNvPr id="115" name="Google Shape;115;p12"/>
          <p:cNvPicPr preferRelativeResize="0"/>
          <p:nvPr>
            <p:ph idx="9" type="pic"/>
          </p:nvPr>
        </p:nvPicPr>
        <p:blipFill rotWithShape="1">
          <a:blip r:embed="rId9">
            <a:alphaModFix/>
          </a:blip>
          <a:srcRect b="8716" l="41367" r="0" t="8716"/>
          <a:stretch/>
        </p:blipFill>
        <p:spPr>
          <a:xfrm>
            <a:off x="5291405" y="4345674"/>
            <a:ext cx="2106098" cy="1810767"/>
          </a:xfrm>
          <a:prstGeom prst="round2DiagRect">
            <a:avLst>
              <a:gd fmla="val 37018" name="adj1"/>
              <a:gd fmla="val 0" name="adj2"/>
            </a:avLst>
          </a:prstGeom>
          <a:noFill/>
          <a:ln>
            <a:noFill/>
          </a:ln>
        </p:spPr>
      </p:pic>
      <p:pic>
        <p:nvPicPr>
          <p:cNvPr id="116" name="Google Shape;116;p12"/>
          <p:cNvPicPr preferRelativeResize="0"/>
          <p:nvPr>
            <p:ph idx="2" type="pic"/>
          </p:nvPr>
        </p:nvPicPr>
        <p:blipFill rotWithShape="1">
          <a:blip r:embed="rId10">
            <a:alphaModFix/>
          </a:blip>
          <a:srcRect b="14757" l="0" r="0" t="14757"/>
          <a:stretch/>
        </p:blipFill>
        <p:spPr>
          <a:xfrm>
            <a:off x="1706399" y="2542470"/>
            <a:ext cx="1776816" cy="1252409"/>
          </a:xfrm>
          <a:prstGeom prst="round2DiagRect">
            <a:avLst>
              <a:gd fmla="val 37018" name="adj1"/>
              <a:gd fmla="val 0" name="adj2"/>
            </a:avLst>
          </a:prstGeom>
          <a:noFill/>
          <a:ln>
            <a:noFill/>
          </a:ln>
        </p:spPr>
      </p:pic>
      <p:pic>
        <p:nvPicPr>
          <p:cNvPr id="117" name="Google Shape;117;p12"/>
          <p:cNvPicPr preferRelativeResize="0"/>
          <p:nvPr>
            <p:ph idx="8" type="pic"/>
          </p:nvPr>
        </p:nvPicPr>
        <p:blipFill rotWithShape="1">
          <a:blip r:embed="rId11">
            <a:alphaModFix/>
          </a:blip>
          <a:srcRect b="2648" l="0" r="0" t="2648"/>
          <a:stretch/>
        </p:blipFill>
        <p:spPr>
          <a:xfrm>
            <a:off x="2182223" y="4315530"/>
            <a:ext cx="2106099" cy="1521600"/>
          </a:xfrm>
          <a:prstGeom prst="round2DiagRect">
            <a:avLst>
              <a:gd fmla="val 37018" name="adj1"/>
              <a:gd fmla="val 0" name="adj2"/>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7" name="Shape 2207"/>
        <p:cNvGrpSpPr/>
        <p:nvPr/>
      </p:nvGrpSpPr>
      <p:grpSpPr>
        <a:xfrm>
          <a:off x="0" y="0"/>
          <a:ext cx="0" cy="0"/>
          <a:chOff x="0" y="0"/>
          <a:chExt cx="0" cy="0"/>
        </a:xfrm>
      </p:grpSpPr>
      <p:sp>
        <p:nvSpPr>
          <p:cNvPr id="2208" name="Google Shape;220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09" name="Google Shape;2209;p39"/>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10" name="Google Shape;2210;p39"/>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211" name="Google Shape;2211;p39"/>
          <p:cNvSpPr txBox="1"/>
          <p:nvPr/>
        </p:nvSpPr>
        <p:spPr>
          <a:xfrm>
            <a:off x="2349105" y="2606040"/>
            <a:ext cx="8241858" cy="164592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First investigations on rubber, plastics and material analysis by Flash-VASE</a:t>
            </a:r>
            <a:r>
              <a:rPr b="1" baseline="30000" lang="en-US" sz="2800">
                <a:solidFill>
                  <a:schemeClr val="dk1"/>
                </a:solidFill>
                <a:latin typeface="Play"/>
                <a:ea typeface="Play"/>
                <a:cs typeface="Play"/>
                <a:sym typeface="Play"/>
              </a:rPr>
              <a:t>TM</a:t>
            </a:r>
            <a:r>
              <a:rPr b="1" lang="en-US" sz="2800">
                <a:solidFill>
                  <a:schemeClr val="dk1"/>
                </a:solidFill>
                <a:latin typeface="Play"/>
                <a:ea typeface="Play"/>
                <a:cs typeface="Play"/>
                <a:sym typeface="Play"/>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18" name="Google Shape;2218;p40"/>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19" name="Google Shape;2219;p40"/>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pic>
        <p:nvPicPr>
          <p:cNvPr id="2220" name="Google Shape;2220;p40"/>
          <p:cNvPicPr preferRelativeResize="0"/>
          <p:nvPr/>
        </p:nvPicPr>
        <p:blipFill rotWithShape="1">
          <a:blip r:embed="rId4">
            <a:alphaModFix/>
          </a:blip>
          <a:srcRect b="0" l="0" r="0" t="0"/>
          <a:stretch/>
        </p:blipFill>
        <p:spPr>
          <a:xfrm>
            <a:off x="4887686" y="1216164"/>
            <a:ext cx="7867859" cy="4425671"/>
          </a:xfrm>
          <a:prstGeom prst="rect">
            <a:avLst/>
          </a:prstGeom>
          <a:noFill/>
          <a:ln>
            <a:noFill/>
          </a:ln>
        </p:spPr>
      </p:pic>
      <p:sp>
        <p:nvSpPr>
          <p:cNvPr id="2221" name="Google Shape;2221;p40"/>
          <p:cNvSpPr txBox="1"/>
          <p:nvPr/>
        </p:nvSpPr>
        <p:spPr>
          <a:xfrm>
            <a:off x="1557495" y="5061584"/>
            <a:ext cx="995791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060"/>
                </a:solidFill>
                <a:latin typeface="Arial"/>
                <a:ea typeface="Arial"/>
                <a:cs typeface="Arial"/>
                <a:sym typeface="Arial"/>
              </a:rPr>
              <a:t>Flash-VASE is performing an offline vacuum thermal extraction, followed by a moisture removal step if necessary using either a cold plate or applied vacuum once the Pen is removed from the sample vial. This not only improves the performance of thermal extraction solutions, Flash-VASE may be the only way to perform thermal extraction on many thermally labile matrices.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222" name="Google Shape;2222;p40"/>
          <p:cNvPicPr preferRelativeResize="0"/>
          <p:nvPr/>
        </p:nvPicPr>
        <p:blipFill rotWithShape="1">
          <a:blip r:embed="rId5">
            <a:alphaModFix/>
          </a:blip>
          <a:srcRect b="0" l="0" r="0" t="0"/>
          <a:stretch/>
        </p:blipFill>
        <p:spPr>
          <a:xfrm>
            <a:off x="2022918" y="1569219"/>
            <a:ext cx="3302707" cy="2907819"/>
          </a:xfrm>
          <a:prstGeom prst="rect">
            <a:avLst/>
          </a:prstGeom>
          <a:noFill/>
          <a:ln>
            <a:noFill/>
          </a:ln>
        </p:spPr>
      </p:pic>
      <p:sp>
        <p:nvSpPr>
          <p:cNvPr id="2223" name="Google Shape;2223;p40"/>
          <p:cNvSpPr txBox="1"/>
          <p:nvPr/>
        </p:nvSpPr>
        <p:spPr>
          <a:xfrm>
            <a:off x="1783712" y="198273"/>
            <a:ext cx="8646477" cy="642937"/>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lang="en-US" sz="2800">
                <a:solidFill>
                  <a:srgbClr val="002060"/>
                </a:solidFill>
                <a:latin typeface="Play"/>
                <a:ea typeface="Play"/>
                <a:cs typeface="Play"/>
                <a:sym typeface="Play"/>
              </a:rPr>
              <a:t>Flash-VASE™ methodology</a:t>
            </a:r>
            <a:endParaRPr b="1" sz="2800">
              <a:solidFill>
                <a:srgbClr val="002060"/>
              </a:solidFill>
              <a:latin typeface="Play"/>
              <a:ea typeface="Play"/>
              <a:cs typeface="Play"/>
              <a:sym typeface="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8" name="Shape 2228"/>
        <p:cNvGrpSpPr/>
        <p:nvPr/>
      </p:nvGrpSpPr>
      <p:grpSpPr>
        <a:xfrm>
          <a:off x="0" y="0"/>
          <a:ext cx="0" cy="0"/>
          <a:chOff x="0" y="0"/>
          <a:chExt cx="0" cy="0"/>
        </a:xfrm>
      </p:grpSpPr>
      <p:sp>
        <p:nvSpPr>
          <p:cNvPr id="2229" name="Google Shape;222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30" name="Google Shape;2230;p41"/>
          <p:cNvSpPr txBox="1"/>
          <p:nvPr/>
        </p:nvSpPr>
        <p:spPr>
          <a:xfrm>
            <a:off x="1821344" y="267745"/>
            <a:ext cx="9677400" cy="12194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Flash-VASE™ Advantages</a:t>
            </a:r>
            <a:endParaRPr b="1" sz="2800">
              <a:solidFill>
                <a:schemeClr val="dk1"/>
              </a:solidFill>
              <a:latin typeface="Play"/>
              <a:ea typeface="Play"/>
              <a:cs typeface="Play"/>
              <a:sym typeface="Play"/>
            </a:endParaRPr>
          </a:p>
        </p:txBody>
      </p:sp>
      <p:sp>
        <p:nvSpPr>
          <p:cNvPr id="2231" name="Google Shape;2231;p41"/>
          <p:cNvSpPr txBox="1"/>
          <p:nvPr/>
        </p:nvSpPr>
        <p:spPr>
          <a:xfrm>
            <a:off x="4133226" y="1193472"/>
            <a:ext cx="7074040" cy="435133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800"/>
              <a:buFont typeface="Arial"/>
              <a:buNone/>
            </a:pPr>
            <a:r>
              <a:t/>
            </a:r>
            <a:endParaRPr b="1" sz="1800">
              <a:solidFill>
                <a:srgbClr val="002060"/>
              </a:solidFill>
              <a:latin typeface="Play"/>
              <a:ea typeface="Play"/>
              <a:cs typeface="Play"/>
              <a:sym typeface="Play"/>
            </a:endParaRPr>
          </a:p>
          <a:p>
            <a:pPr indent="-285750" lvl="0" marL="285750" marR="0" rtl="0" algn="just">
              <a:lnSpc>
                <a:spcPct val="90000"/>
              </a:lnSpc>
              <a:spcBef>
                <a:spcPts val="1000"/>
              </a:spcBef>
              <a:spcAft>
                <a:spcPts val="0"/>
              </a:spcAft>
              <a:buClr>
                <a:srgbClr val="002060"/>
              </a:buClr>
              <a:buSzPts val="1800"/>
              <a:buFont typeface="Noto Sans Symbols"/>
              <a:buChar char="✔"/>
            </a:pPr>
            <a:r>
              <a:rPr b="0" lang="en-US" sz="1800">
                <a:solidFill>
                  <a:srgbClr val="002060"/>
                </a:solidFill>
                <a:latin typeface="Play"/>
                <a:ea typeface="Play"/>
                <a:cs typeface="Play"/>
                <a:sym typeface="Play"/>
              </a:rPr>
              <a:t>A glass vial is the entire “sample chamber”, which is used once and discarded 🡪 no chance of carryover. </a:t>
            </a:r>
            <a:endParaRPr/>
          </a:p>
          <a:p>
            <a:pPr indent="-285750" lvl="0" marL="285750" marR="0" rtl="0" algn="just">
              <a:lnSpc>
                <a:spcPct val="90000"/>
              </a:lnSpc>
              <a:spcBef>
                <a:spcPts val="1000"/>
              </a:spcBef>
              <a:spcAft>
                <a:spcPts val="0"/>
              </a:spcAft>
              <a:buClr>
                <a:srgbClr val="002060"/>
              </a:buClr>
              <a:buSzPts val="1800"/>
              <a:buFont typeface="Noto Sans Symbols"/>
              <a:buChar char="✔"/>
            </a:pPr>
            <a:r>
              <a:rPr b="0" lang="en-US" sz="1800">
                <a:solidFill>
                  <a:srgbClr val="002060"/>
                </a:solidFill>
                <a:latin typeface="Play"/>
                <a:ea typeface="Play"/>
                <a:cs typeface="Play"/>
                <a:sym typeface="Play"/>
              </a:rPr>
              <a:t>No transfer lines and connective fittings in the flow path, as the opening of the Sorbent Pen is right at the top of the vial. </a:t>
            </a:r>
            <a:endParaRPr/>
          </a:p>
          <a:p>
            <a:pPr indent="-285750" lvl="0" marL="285750" marR="0" rtl="0" algn="just">
              <a:lnSpc>
                <a:spcPct val="90000"/>
              </a:lnSpc>
              <a:spcBef>
                <a:spcPts val="1000"/>
              </a:spcBef>
              <a:spcAft>
                <a:spcPts val="0"/>
              </a:spcAft>
              <a:buClr>
                <a:srgbClr val="002060"/>
              </a:buClr>
              <a:buSzPts val="1800"/>
              <a:buFont typeface="Noto Sans Symbols"/>
              <a:buChar char="✔"/>
            </a:pPr>
            <a:r>
              <a:rPr b="0" lang="en-US" sz="1800">
                <a:solidFill>
                  <a:srgbClr val="002060"/>
                </a:solidFill>
                <a:latin typeface="Play"/>
                <a:ea typeface="Play"/>
                <a:cs typeface="Play"/>
                <a:sym typeface="Play"/>
              </a:rPr>
              <a:t>No hot carrier gas to heat up the sorbent, so the penetration of compounds into the sorbent is far less, making their recovery during thermal desorption more complete and at lower desorption temperatures. </a:t>
            </a:r>
            <a:endParaRPr/>
          </a:p>
          <a:p>
            <a:pPr indent="-285750" lvl="0" marL="285750" marR="0" rtl="0" algn="just">
              <a:lnSpc>
                <a:spcPct val="90000"/>
              </a:lnSpc>
              <a:spcBef>
                <a:spcPts val="1000"/>
              </a:spcBef>
              <a:spcAft>
                <a:spcPts val="0"/>
              </a:spcAft>
              <a:buClr>
                <a:srgbClr val="002060"/>
              </a:buClr>
              <a:buSzPts val="1800"/>
              <a:buFont typeface="Noto Sans Symbols"/>
              <a:buChar char="✔"/>
            </a:pPr>
            <a:r>
              <a:rPr b="0" lang="en-US" sz="1800">
                <a:solidFill>
                  <a:srgbClr val="002060"/>
                </a:solidFill>
                <a:latin typeface="Play"/>
                <a:ea typeface="Play"/>
                <a:cs typeface="Play"/>
                <a:sym typeface="Play"/>
              </a:rPr>
              <a:t>Even very light compounds will be recovered, as long as they have more affinity for the sorbent in the Pen than they do for the heated sample matrix. </a:t>
            </a:r>
            <a:endParaRPr/>
          </a:p>
          <a:p>
            <a:pPr indent="0" lvl="0" marL="0" marR="0" rtl="0" algn="just">
              <a:lnSpc>
                <a:spcPct val="90000"/>
              </a:lnSpc>
              <a:spcBef>
                <a:spcPts val="1000"/>
              </a:spcBef>
              <a:spcAft>
                <a:spcPts val="0"/>
              </a:spcAft>
              <a:buClr>
                <a:schemeClr val="dk1"/>
              </a:buClr>
              <a:buSzPts val="1800"/>
              <a:buFont typeface="Arial"/>
              <a:buNone/>
            </a:pPr>
            <a:r>
              <a:t/>
            </a:r>
            <a:endParaRPr b="0" sz="1800">
              <a:solidFill>
                <a:srgbClr val="002060"/>
              </a:solidFill>
              <a:latin typeface="Play"/>
              <a:ea typeface="Play"/>
              <a:cs typeface="Play"/>
              <a:sym typeface="Play"/>
            </a:endParaRPr>
          </a:p>
          <a:p>
            <a:pPr indent="0" lvl="0" marL="0" marR="0" rtl="0" algn="just">
              <a:lnSpc>
                <a:spcPct val="90000"/>
              </a:lnSpc>
              <a:spcBef>
                <a:spcPts val="1000"/>
              </a:spcBef>
              <a:spcAft>
                <a:spcPts val="0"/>
              </a:spcAft>
              <a:buClr>
                <a:srgbClr val="002060"/>
              </a:buClr>
              <a:buSzPts val="1800"/>
              <a:buFont typeface="Arial"/>
              <a:buNone/>
            </a:pPr>
            <a:r>
              <a:rPr b="1" lang="en-US" sz="1800">
                <a:solidFill>
                  <a:srgbClr val="002060"/>
                </a:solidFill>
                <a:latin typeface="Play"/>
                <a:ea typeface="Play"/>
                <a:cs typeface="Play"/>
                <a:sym typeface="Play"/>
              </a:rPr>
              <a:t>Extraction occurs diffusively, eliminating channeling and all of the negative effects this has on recovery, carryover, and sampler lifetimes.</a:t>
            </a:r>
            <a:endParaRPr b="1" sz="1800">
              <a:solidFill>
                <a:srgbClr val="002060"/>
              </a:solidFill>
              <a:latin typeface="Play"/>
              <a:ea typeface="Play"/>
              <a:cs typeface="Play"/>
              <a:sym typeface="Play"/>
            </a:endParaRPr>
          </a:p>
        </p:txBody>
      </p:sp>
      <p:sp>
        <p:nvSpPr>
          <p:cNvPr id="2232" name="Google Shape;2232;p41"/>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33" name="Google Shape;2233;p41"/>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pic>
        <p:nvPicPr>
          <p:cNvPr id="2234" name="Google Shape;2234;p41"/>
          <p:cNvPicPr preferRelativeResize="0"/>
          <p:nvPr/>
        </p:nvPicPr>
        <p:blipFill rotWithShape="1">
          <a:blip r:embed="rId4">
            <a:alphaModFix/>
          </a:blip>
          <a:srcRect b="0" l="0" r="0" t="0"/>
          <a:stretch/>
        </p:blipFill>
        <p:spPr>
          <a:xfrm>
            <a:off x="1821344" y="1689711"/>
            <a:ext cx="1653245" cy="4129872"/>
          </a:xfrm>
          <a:prstGeom prst="rect">
            <a:avLst/>
          </a:prstGeom>
          <a:noFill/>
          <a:ln>
            <a:noFill/>
          </a:ln>
        </p:spPr>
      </p:pic>
      <p:sp>
        <p:nvSpPr>
          <p:cNvPr id="2235" name="Google Shape;2235;p41"/>
          <p:cNvSpPr/>
          <p:nvPr/>
        </p:nvSpPr>
        <p:spPr>
          <a:xfrm>
            <a:off x="3203353" y="5253776"/>
            <a:ext cx="856856" cy="464536"/>
          </a:xfrm>
          <a:prstGeom prst="rightArrow">
            <a:avLst>
              <a:gd fmla="val 50000" name="adj1"/>
              <a:gd fmla="val 50000" name="adj2"/>
            </a:avLst>
          </a:prstGeom>
          <a:solidFill>
            <a:schemeClr val="accent1"/>
          </a:solidFill>
          <a:ln cap="flat" cmpd="sng" w="19050">
            <a:solidFill>
              <a:srgbClr val="0043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42" name="Google Shape;2242;p42"/>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43" name="Google Shape;2243;p42"/>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pic>
        <p:nvPicPr>
          <p:cNvPr id="2244" name="Google Shape;2244;p42"/>
          <p:cNvPicPr preferRelativeResize="0"/>
          <p:nvPr/>
        </p:nvPicPr>
        <p:blipFill rotWithShape="1">
          <a:blip r:embed="rId4">
            <a:alphaModFix/>
          </a:blip>
          <a:srcRect b="0" l="0" r="0" t="0"/>
          <a:stretch/>
        </p:blipFill>
        <p:spPr>
          <a:xfrm>
            <a:off x="1477108" y="0"/>
            <a:ext cx="7160828" cy="3795842"/>
          </a:xfrm>
          <a:prstGeom prst="rect">
            <a:avLst/>
          </a:prstGeom>
          <a:noFill/>
          <a:ln>
            <a:noFill/>
          </a:ln>
        </p:spPr>
      </p:pic>
      <p:pic>
        <p:nvPicPr>
          <p:cNvPr id="2245" name="Google Shape;2245;p42"/>
          <p:cNvPicPr preferRelativeResize="0"/>
          <p:nvPr/>
        </p:nvPicPr>
        <p:blipFill rotWithShape="1">
          <a:blip r:embed="rId5">
            <a:alphaModFix/>
          </a:blip>
          <a:srcRect b="0" l="0" r="0" t="0"/>
          <a:stretch/>
        </p:blipFill>
        <p:spPr>
          <a:xfrm>
            <a:off x="5061372" y="2532185"/>
            <a:ext cx="7046950" cy="3722278"/>
          </a:xfrm>
          <a:prstGeom prst="rect">
            <a:avLst/>
          </a:prstGeom>
          <a:noFill/>
          <a:ln>
            <a:noFill/>
          </a:ln>
        </p:spPr>
      </p:pic>
      <p:sp>
        <p:nvSpPr>
          <p:cNvPr id="2246" name="Google Shape;2246;p42"/>
          <p:cNvSpPr txBox="1"/>
          <p:nvPr/>
        </p:nvSpPr>
        <p:spPr>
          <a:xfrm>
            <a:off x="1821344" y="267745"/>
            <a:ext cx="9677400" cy="12194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Rubber residue characterization</a:t>
            </a:r>
            <a:endParaRPr b="1" sz="2800">
              <a:solidFill>
                <a:schemeClr val="dk1"/>
              </a:solidFill>
              <a:latin typeface="Play"/>
              <a:ea typeface="Play"/>
              <a:cs typeface="Play"/>
              <a:sym typeface="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53" name="Google Shape;2253;p43"/>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54" name="Google Shape;2254;p43"/>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pic>
        <p:nvPicPr>
          <p:cNvPr id="2255" name="Google Shape;2255;p43"/>
          <p:cNvPicPr preferRelativeResize="0"/>
          <p:nvPr/>
        </p:nvPicPr>
        <p:blipFill rotWithShape="1">
          <a:blip r:embed="rId4">
            <a:alphaModFix/>
          </a:blip>
          <a:srcRect b="0" l="0" r="0" t="0"/>
          <a:stretch/>
        </p:blipFill>
        <p:spPr>
          <a:xfrm>
            <a:off x="1477108" y="697644"/>
            <a:ext cx="7516167" cy="3974896"/>
          </a:xfrm>
          <a:prstGeom prst="rect">
            <a:avLst/>
          </a:prstGeom>
          <a:noFill/>
          <a:ln>
            <a:noFill/>
          </a:ln>
        </p:spPr>
      </p:pic>
      <p:pic>
        <p:nvPicPr>
          <p:cNvPr id="2256" name="Google Shape;2256;p43"/>
          <p:cNvPicPr preferRelativeResize="0"/>
          <p:nvPr/>
        </p:nvPicPr>
        <p:blipFill rotWithShape="1">
          <a:blip r:embed="rId5">
            <a:alphaModFix/>
          </a:blip>
          <a:srcRect b="0" l="0" r="0" t="0"/>
          <a:stretch/>
        </p:blipFill>
        <p:spPr>
          <a:xfrm>
            <a:off x="5024175" y="2743201"/>
            <a:ext cx="7207753" cy="3417156"/>
          </a:xfrm>
          <a:prstGeom prst="rect">
            <a:avLst/>
          </a:prstGeom>
          <a:noFill/>
          <a:ln>
            <a:noFill/>
          </a:ln>
        </p:spPr>
      </p:pic>
      <p:sp>
        <p:nvSpPr>
          <p:cNvPr id="2257" name="Google Shape;2257;p43"/>
          <p:cNvSpPr/>
          <p:nvPr/>
        </p:nvSpPr>
        <p:spPr>
          <a:xfrm>
            <a:off x="7323520" y="1513776"/>
            <a:ext cx="582805" cy="1231692"/>
          </a:xfrm>
          <a:prstGeom prst="ellipse">
            <a:avLst/>
          </a:prstGeom>
          <a:noFill/>
          <a:ln cap="flat" cmpd="sng" w="28575">
            <a:solidFill>
              <a:srgbClr val="0078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8" name="Google Shape;2258;p43"/>
          <p:cNvSpPr/>
          <p:nvPr/>
        </p:nvSpPr>
        <p:spPr>
          <a:xfrm>
            <a:off x="9083710" y="3429000"/>
            <a:ext cx="2954215" cy="1231692"/>
          </a:xfrm>
          <a:prstGeom prst="ellipse">
            <a:avLst/>
          </a:prstGeom>
          <a:noFill/>
          <a:ln cap="flat" cmpd="sng" w="28575">
            <a:solidFill>
              <a:srgbClr val="0078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59" name="Google Shape;2259;p43"/>
          <p:cNvPicPr preferRelativeResize="0"/>
          <p:nvPr/>
        </p:nvPicPr>
        <p:blipFill rotWithShape="1">
          <a:blip r:embed="rId6">
            <a:alphaModFix/>
          </a:blip>
          <a:srcRect b="0" l="0" r="0" t="0"/>
          <a:stretch/>
        </p:blipFill>
        <p:spPr>
          <a:xfrm>
            <a:off x="2417646" y="4940573"/>
            <a:ext cx="2193684" cy="1158776"/>
          </a:xfrm>
          <a:prstGeom prst="rect">
            <a:avLst/>
          </a:prstGeom>
          <a:noFill/>
          <a:ln>
            <a:noFill/>
          </a:ln>
        </p:spPr>
      </p:pic>
      <p:pic>
        <p:nvPicPr>
          <p:cNvPr id="2260" name="Google Shape;2260;p43"/>
          <p:cNvPicPr preferRelativeResize="0"/>
          <p:nvPr/>
        </p:nvPicPr>
        <p:blipFill rotWithShape="1">
          <a:blip r:embed="rId7">
            <a:alphaModFix/>
          </a:blip>
          <a:srcRect b="0" l="0" r="0" t="0"/>
          <a:stretch/>
        </p:blipFill>
        <p:spPr>
          <a:xfrm>
            <a:off x="9225299" y="1513776"/>
            <a:ext cx="2273445" cy="949459"/>
          </a:xfrm>
          <a:prstGeom prst="rect">
            <a:avLst/>
          </a:prstGeom>
          <a:noFill/>
          <a:ln>
            <a:noFill/>
          </a:ln>
        </p:spPr>
      </p:pic>
      <p:pic>
        <p:nvPicPr>
          <p:cNvPr id="2261" name="Google Shape;2261;p43"/>
          <p:cNvPicPr preferRelativeResize="0"/>
          <p:nvPr/>
        </p:nvPicPr>
        <p:blipFill rotWithShape="1">
          <a:blip r:embed="rId8">
            <a:alphaModFix/>
          </a:blip>
          <a:srcRect b="0" l="0" r="0" t="0"/>
          <a:stretch/>
        </p:blipFill>
        <p:spPr>
          <a:xfrm>
            <a:off x="9425354" y="4973326"/>
            <a:ext cx="2532186" cy="1014355"/>
          </a:xfrm>
          <a:prstGeom prst="rect">
            <a:avLst/>
          </a:prstGeom>
          <a:noFill/>
          <a:ln>
            <a:noFill/>
          </a:ln>
        </p:spPr>
      </p:pic>
      <p:sp>
        <p:nvSpPr>
          <p:cNvPr id="2262" name="Google Shape;2262;p43"/>
          <p:cNvSpPr txBox="1"/>
          <p:nvPr/>
        </p:nvSpPr>
        <p:spPr>
          <a:xfrm>
            <a:off x="1821344" y="267745"/>
            <a:ext cx="9677400" cy="12194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Rubber residue characterization</a:t>
            </a:r>
            <a:endParaRPr b="1" sz="2800">
              <a:solidFill>
                <a:schemeClr val="dk1"/>
              </a:solidFill>
              <a:latin typeface="Play"/>
              <a:ea typeface="Play"/>
              <a:cs typeface="Play"/>
              <a:sym typeface="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69" name="Google Shape;2269;p44"/>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70" name="Google Shape;2270;p44"/>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271" name="Google Shape;2271;p44"/>
          <p:cNvSpPr txBox="1"/>
          <p:nvPr/>
        </p:nvSpPr>
        <p:spPr>
          <a:xfrm>
            <a:off x="1597688" y="935276"/>
            <a:ext cx="8732018" cy="553997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002060"/>
                </a:solidFill>
                <a:latin typeface="Arial"/>
                <a:ea typeface="Arial"/>
                <a:cs typeface="Arial"/>
                <a:sym typeface="Arial"/>
              </a:rPr>
              <a:t>The chromatogram of the rubber residue analysis shows that many VOCs characteristic of rubber have been characterized. A non-exhaustive list of the characterized compounds is presented below: </a:t>
            </a:r>
            <a:endParaRPr/>
          </a:p>
          <a:p>
            <a:pPr indent="0" lvl="0" marL="0" marR="0" rtl="0" algn="just">
              <a:spcBef>
                <a:spcPts val="0"/>
              </a:spcBef>
              <a:spcAft>
                <a:spcPts val="0"/>
              </a:spcAft>
              <a:buNone/>
            </a:pPr>
            <a:r>
              <a:t/>
            </a:r>
            <a:endParaRPr sz="1800">
              <a:solidFill>
                <a:srgbClr val="FF0000"/>
              </a:solidFill>
              <a:latin typeface="Arial"/>
              <a:ea typeface="Arial"/>
              <a:cs typeface="Arial"/>
              <a:sym typeface="Arial"/>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Styrene et derivatives</a:t>
            </a:r>
            <a:endParaRPr sz="1600">
              <a:solidFill>
                <a:srgbClr val="002060"/>
              </a:solidFill>
              <a:latin typeface="Arial"/>
              <a:ea typeface="Arial"/>
              <a:cs typeface="Arial"/>
              <a:sym typeface="Arial"/>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Alcools,</a:t>
            </a:r>
            <a:r>
              <a:rPr lang="en-US" sz="1600">
                <a:solidFill>
                  <a:srgbClr val="FF0000"/>
                </a:solidFill>
                <a:latin typeface="Arial"/>
                <a:ea typeface="Arial"/>
                <a:cs typeface="Arial"/>
                <a:sym typeface="Arial"/>
              </a:rPr>
              <a:t> </a:t>
            </a:r>
            <a:r>
              <a:rPr lang="en-US" sz="1600">
                <a:solidFill>
                  <a:srgbClr val="002060"/>
                </a:solidFill>
                <a:latin typeface="Arial"/>
                <a:ea typeface="Arial"/>
                <a:cs typeface="Arial"/>
                <a:sym typeface="Arial"/>
              </a:rPr>
              <a:t>phenols</a:t>
            </a:r>
            <a:endParaRPr sz="1600">
              <a:solidFill>
                <a:srgbClr val="002060"/>
              </a:solidFill>
              <a:latin typeface="Arial"/>
              <a:ea typeface="Arial"/>
              <a:cs typeface="Arial"/>
              <a:sym typeface="Arial"/>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Alcanes/Alcenes </a:t>
            </a:r>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Hydrocarbons et hydrocarbons containing disulfide bridges (C5 to C30)</a:t>
            </a:r>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Aldehydes</a:t>
            </a:r>
            <a:r>
              <a:rPr lang="en-US" sz="1600">
                <a:solidFill>
                  <a:srgbClr val="FF0000"/>
                </a:solidFill>
                <a:latin typeface="Arial"/>
                <a:ea typeface="Arial"/>
                <a:cs typeface="Arial"/>
                <a:sym typeface="Arial"/>
              </a:rPr>
              <a:t> </a:t>
            </a:r>
            <a:r>
              <a:rPr lang="en-US" sz="1600">
                <a:solidFill>
                  <a:srgbClr val="002060"/>
                </a:solidFill>
                <a:latin typeface="Arial"/>
                <a:ea typeface="Arial"/>
                <a:cs typeface="Arial"/>
                <a:sym typeface="Arial"/>
              </a:rPr>
              <a:t>/ketones </a:t>
            </a:r>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Fatty acids esters</a:t>
            </a:r>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Organotin : Stannane, butyltriethyl-</a:t>
            </a:r>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Thiols, thiazoles, </a:t>
            </a:r>
            <a:r>
              <a:rPr b="1" i="1" lang="en-US" sz="1600">
                <a:solidFill>
                  <a:srgbClr val="002060"/>
                </a:solidFill>
                <a:latin typeface="Arial"/>
                <a:ea typeface="Arial"/>
                <a:cs typeface="Arial"/>
                <a:sym typeface="Arial"/>
              </a:rPr>
              <a:t>thiophenes</a:t>
            </a:r>
            <a:endParaRPr b="1" i="1" sz="1600">
              <a:solidFill>
                <a:srgbClr val="002060"/>
              </a:solidFill>
              <a:latin typeface="Arial"/>
              <a:ea typeface="Arial"/>
              <a:cs typeface="Arial"/>
              <a:sym typeface="Arial"/>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Alkylbenzenes, </a:t>
            </a:r>
            <a:r>
              <a:rPr b="1" i="1" lang="en-US" sz="1600">
                <a:solidFill>
                  <a:srgbClr val="002060"/>
                </a:solidFill>
                <a:latin typeface="Arial"/>
                <a:ea typeface="Arial"/>
                <a:cs typeface="Arial"/>
                <a:sym typeface="Arial"/>
              </a:rPr>
              <a:t>Naphtène &amp; derivatives</a:t>
            </a:r>
            <a:endParaRPr b="1" i="1" sz="1600">
              <a:solidFill>
                <a:srgbClr val="002060"/>
              </a:solidFill>
              <a:latin typeface="Arial"/>
              <a:ea typeface="Arial"/>
              <a:cs typeface="Arial"/>
              <a:sym typeface="Arial"/>
            </a:endParaRPr>
          </a:p>
          <a:p>
            <a:pPr indent="-285750" lvl="0" marL="285750" marR="0" rtl="0" algn="just">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Several hydrocarbons included first </a:t>
            </a:r>
            <a:r>
              <a:rPr b="1" lang="en-US" sz="1600">
                <a:solidFill>
                  <a:srgbClr val="002060"/>
                </a:solidFill>
                <a:latin typeface="Arial"/>
                <a:ea typeface="Arial"/>
                <a:cs typeface="Arial"/>
                <a:sym typeface="Arial"/>
              </a:rPr>
              <a:t>MOH</a:t>
            </a:r>
            <a:r>
              <a:rPr lang="en-US" sz="1600">
                <a:solidFill>
                  <a:srgbClr val="002060"/>
                </a:solidFill>
                <a:latin typeface="Arial"/>
                <a:ea typeface="Arial"/>
                <a:cs typeface="Arial"/>
                <a:sym typeface="Arial"/>
              </a:rPr>
              <a:t> ex : 28-Nor-17.alpha.(H)-hopane (MOH=Mineral Oil Hydrocarbons) 🡪 MOSH (saturated) – MOAH (aromatic)  : manufacturer release agents, migration from contact materials…</a:t>
            </a:r>
            <a:endParaRPr sz="1600">
              <a:solidFill>
                <a:srgbClr val="002060"/>
              </a:solidFill>
              <a:latin typeface="Arial"/>
              <a:ea typeface="Arial"/>
              <a:cs typeface="Arial"/>
              <a:sym typeface="Arial"/>
            </a:endParaRPr>
          </a:p>
          <a:p>
            <a:pPr indent="-171450" lvl="0" marL="285750" marR="0" rtl="0" algn="just">
              <a:spcBef>
                <a:spcPts val="0"/>
              </a:spcBef>
              <a:spcAft>
                <a:spcPts val="0"/>
              </a:spcAft>
              <a:buClr>
                <a:schemeClr val="dk1"/>
              </a:buClr>
              <a:buSzPts val="1800"/>
              <a:buFont typeface="Arial"/>
              <a:buNone/>
            </a:pPr>
            <a:r>
              <a:t/>
            </a:r>
            <a:endParaRPr sz="1800">
              <a:solidFill>
                <a:srgbClr val="002060"/>
              </a:solidFill>
              <a:latin typeface="Arial"/>
              <a:ea typeface="Arial"/>
              <a:cs typeface="Arial"/>
              <a:sym typeface="Arial"/>
            </a:endParaRPr>
          </a:p>
          <a:p>
            <a:pPr indent="-285750" lvl="0" marL="285750" marR="0" rtl="0" algn="just">
              <a:spcBef>
                <a:spcPts val="0"/>
              </a:spcBef>
              <a:spcAft>
                <a:spcPts val="0"/>
              </a:spcAft>
              <a:buClr>
                <a:srgbClr val="002060"/>
              </a:buClr>
              <a:buSzPts val="1800"/>
              <a:buFont typeface="Arial"/>
              <a:buChar char="-"/>
            </a:pPr>
            <a:r>
              <a:rPr lang="en-US" sz="1800" u="sng">
                <a:solidFill>
                  <a:schemeClr val="hlink"/>
                </a:solidFill>
                <a:latin typeface="Arial"/>
                <a:ea typeface="Arial"/>
                <a:cs typeface="Arial"/>
                <a:sym typeface="Arial"/>
                <a:hlinkClick r:id="rId4"/>
              </a:rPr>
              <a:t>https://efsa.onlinelibrary.wiley.com/doi/epdf/10.2903/j.efsa.2023.8215</a:t>
            </a:r>
            <a:endParaRPr sz="1800">
              <a:solidFill>
                <a:srgbClr val="002060"/>
              </a:solidFill>
              <a:latin typeface="Arial"/>
              <a:ea typeface="Arial"/>
              <a:cs typeface="Arial"/>
              <a:sym typeface="Arial"/>
            </a:endParaRPr>
          </a:p>
          <a:p>
            <a:pPr indent="-171450" lvl="0" marL="285750" marR="0" rtl="0" algn="just">
              <a:spcBef>
                <a:spcPts val="0"/>
              </a:spcBef>
              <a:spcAft>
                <a:spcPts val="0"/>
              </a:spcAft>
              <a:buClr>
                <a:schemeClr val="dk1"/>
              </a:buClr>
              <a:buSzPts val="1800"/>
              <a:buFont typeface="Arial"/>
              <a:buNone/>
            </a:pPr>
            <a:r>
              <a:t/>
            </a:r>
            <a:endParaRPr sz="1800">
              <a:solidFill>
                <a:srgbClr val="002060"/>
              </a:solidFill>
              <a:latin typeface="Arial"/>
              <a:ea typeface="Arial"/>
              <a:cs typeface="Arial"/>
              <a:sym typeface="Arial"/>
            </a:endParaRPr>
          </a:p>
          <a:p>
            <a:pPr indent="0" lvl="0" marL="0" marR="0" rtl="0" algn="just">
              <a:spcBef>
                <a:spcPts val="0"/>
              </a:spcBef>
              <a:spcAft>
                <a:spcPts val="0"/>
              </a:spcAft>
              <a:buNone/>
            </a:pPr>
            <a:r>
              <a:t/>
            </a:r>
            <a:endParaRPr sz="1800">
              <a:solidFill>
                <a:srgbClr val="002060"/>
              </a:solidFill>
              <a:latin typeface="Arial"/>
              <a:ea typeface="Arial"/>
              <a:cs typeface="Arial"/>
              <a:sym typeface="Arial"/>
            </a:endParaRPr>
          </a:p>
          <a:p>
            <a:pPr indent="-100013" lvl="0" marL="214313" marR="0" rtl="0" algn="just">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sp>
        <p:nvSpPr>
          <p:cNvPr id="2272" name="Google Shape;2272;p44"/>
          <p:cNvSpPr txBox="1"/>
          <p:nvPr/>
        </p:nvSpPr>
        <p:spPr>
          <a:xfrm>
            <a:off x="1783712" y="198273"/>
            <a:ext cx="8646477" cy="642937"/>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lang="en-US" sz="2800">
                <a:solidFill>
                  <a:srgbClr val="002060"/>
                </a:solidFill>
                <a:latin typeface="Play"/>
                <a:ea typeface="Play"/>
                <a:cs typeface="Play"/>
                <a:sym typeface="Play"/>
              </a:rPr>
              <a:t>Results interpretation</a:t>
            </a:r>
            <a:endParaRPr b="1" sz="2800">
              <a:solidFill>
                <a:srgbClr val="002060"/>
              </a:solidFill>
              <a:latin typeface="Play"/>
              <a:ea typeface="Play"/>
              <a:cs typeface="Play"/>
              <a:sym typeface="Play"/>
            </a:endParaRPr>
          </a:p>
        </p:txBody>
      </p:sp>
      <p:pic>
        <p:nvPicPr>
          <p:cNvPr id="2273" name="Google Shape;2273;p44"/>
          <p:cNvPicPr preferRelativeResize="0"/>
          <p:nvPr/>
        </p:nvPicPr>
        <p:blipFill rotWithShape="1">
          <a:blip r:embed="rId5">
            <a:alphaModFix/>
          </a:blip>
          <a:srcRect b="0" l="0" r="0" t="0"/>
          <a:stretch/>
        </p:blipFill>
        <p:spPr>
          <a:xfrm>
            <a:off x="9194661" y="5131698"/>
            <a:ext cx="2941124" cy="1047258"/>
          </a:xfrm>
          <a:prstGeom prst="rect">
            <a:avLst/>
          </a:prstGeom>
          <a:noFill/>
          <a:ln>
            <a:noFill/>
          </a:ln>
        </p:spPr>
      </p:pic>
      <p:pic>
        <p:nvPicPr>
          <p:cNvPr id="2274" name="Google Shape;2274;p44"/>
          <p:cNvPicPr preferRelativeResize="0"/>
          <p:nvPr/>
        </p:nvPicPr>
        <p:blipFill rotWithShape="1">
          <a:blip r:embed="rId6">
            <a:alphaModFix/>
          </a:blip>
          <a:srcRect b="0" l="0" r="0" t="0"/>
          <a:stretch/>
        </p:blipFill>
        <p:spPr>
          <a:xfrm>
            <a:off x="9194661" y="1687286"/>
            <a:ext cx="2598336" cy="25983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9" name="Shape 2279"/>
        <p:cNvGrpSpPr/>
        <p:nvPr/>
      </p:nvGrpSpPr>
      <p:grpSpPr>
        <a:xfrm>
          <a:off x="0" y="0"/>
          <a:ext cx="0" cy="0"/>
          <a:chOff x="0" y="0"/>
          <a:chExt cx="0" cy="0"/>
        </a:xfrm>
      </p:grpSpPr>
      <p:sp>
        <p:nvSpPr>
          <p:cNvPr id="2280" name="Google Shape;228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81" name="Google Shape;2281;p45"/>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82" name="Google Shape;2282;p45"/>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283" name="Google Shape;2283;p45"/>
          <p:cNvSpPr txBox="1"/>
          <p:nvPr/>
        </p:nvSpPr>
        <p:spPr>
          <a:xfrm>
            <a:off x="1688140" y="282990"/>
            <a:ext cx="9083694" cy="1068118"/>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30000"/>
              </a:lnSpc>
              <a:spcBef>
                <a:spcPts val="0"/>
              </a:spcBef>
              <a:spcAft>
                <a:spcPts val="0"/>
              </a:spcAft>
              <a:buClr>
                <a:srgbClr val="002060"/>
              </a:buClr>
              <a:buSzPct val="100000"/>
              <a:buFont typeface="Play"/>
              <a:buNone/>
            </a:pPr>
            <a:r>
              <a:rPr b="1" lang="en-US" sz="2800">
                <a:solidFill>
                  <a:srgbClr val="002060"/>
                </a:solidFill>
                <a:latin typeface="Play"/>
                <a:ea typeface="Play"/>
                <a:cs typeface="Play"/>
                <a:sym typeface="Play"/>
              </a:rPr>
              <a:t>Flash-VASE™ : Method Parameters for PFAS characterization</a:t>
            </a:r>
            <a:endParaRPr/>
          </a:p>
        </p:txBody>
      </p:sp>
      <p:sp>
        <p:nvSpPr>
          <p:cNvPr id="2284" name="Google Shape;2284;p45"/>
          <p:cNvSpPr/>
          <p:nvPr/>
        </p:nvSpPr>
        <p:spPr>
          <a:xfrm>
            <a:off x="1637060" y="1351108"/>
            <a:ext cx="9001327" cy="4645045"/>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5800A Mode: Split-Splitess</a:t>
            </a:r>
            <a:endParaRPr b="0" sz="2000">
              <a:solidFill>
                <a:schemeClr val="dk1"/>
              </a:solidFill>
              <a:latin typeface="Calibri"/>
              <a:ea typeface="Calibri"/>
              <a:cs typeface="Calibri"/>
              <a:sym typeface="Calibri"/>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1 min preheat to 260 ºC, 3 min desorb at 4:1 split</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GC-MS (Thermo 1310 GC / 7000 ISQ MS)</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Oven starts at 35 ºC, holds for 2 min, ramps at 20 ºC/min to 275 ºC</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Focusing Column: TG-200MS (5m x 0.32mm x 1µm)</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Analytical Column: TG-200MS (30m x 0.25mm x 1µm)</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Column flow: He, 1.2 mL/min</a:t>
            </a:r>
            <a:endParaRPr/>
          </a:p>
          <a:p>
            <a:pPr indent="-342900" lvl="0" marL="342900" marR="0" rtl="0" algn="l">
              <a:lnSpc>
                <a:spcPct val="80000"/>
              </a:lnSpc>
              <a:spcBef>
                <a:spcPts val="1000"/>
              </a:spcBef>
              <a:spcAft>
                <a:spcPts val="0"/>
              </a:spcAft>
              <a:buClr>
                <a:srgbClr val="AEAEAE"/>
              </a:buClr>
              <a:buSzPts val="3000"/>
              <a:buFont typeface="Calibri"/>
              <a:buChar char="•"/>
            </a:pPr>
            <a:r>
              <a:rPr b="0" lang="en-US" sz="2000">
                <a:solidFill>
                  <a:schemeClr val="dk1"/>
                </a:solidFill>
                <a:latin typeface="Calibri"/>
                <a:ea typeface="Calibri"/>
                <a:cs typeface="Calibri"/>
                <a:sym typeface="Calibri"/>
              </a:rPr>
              <a:t>MS Scan range: 50-620 amu</a:t>
            </a:r>
            <a:r>
              <a:rPr lang="en-US" sz="2000">
                <a:solidFill>
                  <a:schemeClr val="dk1"/>
                </a:solidFill>
                <a:latin typeface="Calibri"/>
                <a:ea typeface="Calibri"/>
                <a:cs typeface="Calibri"/>
                <a:sym typeface="Calibri"/>
              </a:rPr>
              <a:t> or SIM</a:t>
            </a:r>
            <a:endParaRPr b="0" sz="2000">
              <a:solidFill>
                <a:schemeClr val="dk1"/>
              </a:solidFill>
              <a:latin typeface="Calibri"/>
              <a:ea typeface="Calibri"/>
              <a:cs typeface="Calibri"/>
              <a:sym typeface="Calibri"/>
            </a:endParaRPr>
          </a:p>
        </p:txBody>
      </p:sp>
      <p:pic>
        <p:nvPicPr>
          <p:cNvPr id="2285" name="Google Shape;2285;p45"/>
          <p:cNvPicPr preferRelativeResize="0"/>
          <p:nvPr/>
        </p:nvPicPr>
        <p:blipFill rotWithShape="1">
          <a:blip r:embed="rId4">
            <a:alphaModFix/>
          </a:blip>
          <a:srcRect b="0" l="0" r="0" t="0"/>
          <a:stretch/>
        </p:blipFill>
        <p:spPr>
          <a:xfrm>
            <a:off x="7007890" y="3577823"/>
            <a:ext cx="4939602" cy="27785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92" name="Google Shape;2292;p46"/>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293" name="Google Shape;2293;p46"/>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294" name="Google Shape;2294;p46"/>
          <p:cNvSpPr txBox="1"/>
          <p:nvPr/>
        </p:nvSpPr>
        <p:spPr>
          <a:xfrm>
            <a:off x="1627849" y="83050"/>
            <a:ext cx="9083694" cy="1068118"/>
          </a:xfrm>
          <a:prstGeom prst="rect">
            <a:avLst/>
          </a:prstGeom>
          <a:noFill/>
          <a:ln>
            <a:noFill/>
          </a:ln>
        </p:spPr>
        <p:txBody>
          <a:bodyPr anchorCtr="0" anchor="t" bIns="45700" lIns="91425" spcFirstLastPara="1" rIns="91425" wrap="square" tIns="45700">
            <a:normAutofit/>
          </a:bodyPr>
          <a:lstStyle/>
          <a:p>
            <a:pPr indent="0" lvl="0" marL="0" marR="0" rtl="0" algn="l">
              <a:lnSpc>
                <a:spcPct val="130000"/>
              </a:lnSpc>
              <a:spcBef>
                <a:spcPts val="0"/>
              </a:spcBef>
              <a:spcAft>
                <a:spcPts val="0"/>
              </a:spcAft>
              <a:buClr>
                <a:srgbClr val="002060"/>
              </a:buClr>
              <a:buSzPts val="2800"/>
              <a:buFont typeface="Play"/>
              <a:buNone/>
            </a:pPr>
            <a:r>
              <a:rPr b="1" lang="en-US" sz="2800">
                <a:solidFill>
                  <a:srgbClr val="002060"/>
                </a:solidFill>
                <a:latin typeface="Play"/>
                <a:ea typeface="Play"/>
                <a:cs typeface="Play"/>
                <a:sym typeface="Play"/>
              </a:rPr>
              <a:t>Flash-VASE™ : PFAS standards responses</a:t>
            </a:r>
            <a:endParaRPr/>
          </a:p>
        </p:txBody>
      </p:sp>
      <p:pic>
        <p:nvPicPr>
          <p:cNvPr id="2295" name="Google Shape;2295;p46"/>
          <p:cNvPicPr preferRelativeResize="0"/>
          <p:nvPr/>
        </p:nvPicPr>
        <p:blipFill rotWithShape="1">
          <a:blip r:embed="rId4">
            <a:alphaModFix/>
          </a:blip>
          <a:srcRect b="0" l="0" r="0" t="0"/>
          <a:stretch/>
        </p:blipFill>
        <p:spPr>
          <a:xfrm>
            <a:off x="5245239" y="1805577"/>
            <a:ext cx="6832879" cy="4241646"/>
          </a:xfrm>
          <a:prstGeom prst="rect">
            <a:avLst/>
          </a:prstGeom>
          <a:noFill/>
          <a:ln>
            <a:noFill/>
          </a:ln>
        </p:spPr>
      </p:pic>
      <p:sp>
        <p:nvSpPr>
          <p:cNvPr id="2296" name="Google Shape;2296;p46"/>
          <p:cNvSpPr txBox="1"/>
          <p:nvPr/>
        </p:nvSpPr>
        <p:spPr>
          <a:xfrm>
            <a:off x="4661818" y="1210976"/>
            <a:ext cx="7897563" cy="43124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Play"/>
              <a:buNone/>
            </a:pPr>
            <a:r>
              <a:rPr lang="en-US" sz="1800">
                <a:solidFill>
                  <a:schemeClr val="dk1"/>
                </a:solidFill>
                <a:latin typeface="Play"/>
                <a:ea typeface="Play"/>
                <a:cs typeface="Play"/>
                <a:sym typeface="Play"/>
              </a:rPr>
              <a:t>1 </a:t>
            </a:r>
            <a:r>
              <a:rPr lang="en-US" sz="1800">
                <a:solidFill>
                  <a:schemeClr val="dk1"/>
                </a:solidFill>
                <a:latin typeface="Calibri"/>
                <a:ea typeface="Calibri"/>
                <a:cs typeface="Calibri"/>
                <a:sym typeface="Calibri"/>
              </a:rPr>
              <a:t>µ</a:t>
            </a:r>
            <a:r>
              <a:rPr lang="en-US" sz="1800">
                <a:solidFill>
                  <a:schemeClr val="dk1"/>
                </a:solidFill>
                <a:latin typeface="Play"/>
                <a:ea typeface="Play"/>
                <a:cs typeface="Play"/>
                <a:sym typeface="Play"/>
              </a:rPr>
              <a:t>L of 5 PPM PFAS standard direct injected on FSP, SIM</a:t>
            </a:r>
            <a:endParaRPr/>
          </a:p>
        </p:txBody>
      </p:sp>
      <p:sp>
        <p:nvSpPr>
          <p:cNvPr id="2297" name="Google Shape;2297;p46"/>
          <p:cNvSpPr txBox="1"/>
          <p:nvPr/>
        </p:nvSpPr>
        <p:spPr>
          <a:xfrm>
            <a:off x="1477108" y="2079740"/>
            <a:ext cx="3768132"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FTAC : acrylate fluorotelomers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FTI : Iodinated fuorotelomers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PFOI : Perfluorooctyl iodide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FTOH : alcool fluorotelomers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FOSA : Perfluorooctanesulfonamide</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FOSE : Perfluorooctanesulfonamidoethanol</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PFHxI : Perfluorohexyl iodide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04" name="Google Shape;2304;p47"/>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2305" name="Google Shape;2305;p47"/>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306" name="Google Shape;2306;p47"/>
          <p:cNvSpPr txBox="1"/>
          <p:nvPr/>
        </p:nvSpPr>
        <p:spPr>
          <a:xfrm>
            <a:off x="1627849" y="83050"/>
            <a:ext cx="9083694" cy="1068118"/>
          </a:xfrm>
          <a:prstGeom prst="rect">
            <a:avLst/>
          </a:prstGeom>
          <a:noFill/>
          <a:ln>
            <a:noFill/>
          </a:ln>
        </p:spPr>
        <p:txBody>
          <a:bodyPr anchorCtr="0" anchor="t" bIns="45700" lIns="91425" spcFirstLastPara="1" rIns="91425" wrap="square" tIns="45700">
            <a:normAutofit/>
          </a:bodyPr>
          <a:lstStyle/>
          <a:p>
            <a:pPr indent="0" lvl="0" marL="0" marR="0" rtl="0" algn="l">
              <a:lnSpc>
                <a:spcPct val="130000"/>
              </a:lnSpc>
              <a:spcBef>
                <a:spcPts val="0"/>
              </a:spcBef>
              <a:spcAft>
                <a:spcPts val="0"/>
              </a:spcAft>
              <a:buClr>
                <a:srgbClr val="002060"/>
              </a:buClr>
              <a:buSzPts val="2800"/>
              <a:buFont typeface="Play"/>
              <a:buNone/>
            </a:pPr>
            <a:r>
              <a:rPr b="1" lang="en-US" sz="2800">
                <a:solidFill>
                  <a:srgbClr val="002060"/>
                </a:solidFill>
                <a:latin typeface="Play"/>
                <a:ea typeface="Play"/>
                <a:cs typeface="Play"/>
                <a:sym typeface="Play"/>
              </a:rPr>
              <a:t>Flash-VASE™ : PFAS characterization</a:t>
            </a:r>
            <a:endParaRPr/>
          </a:p>
        </p:txBody>
      </p:sp>
      <p:sp>
        <p:nvSpPr>
          <p:cNvPr id="2307" name="Google Shape;2307;p47"/>
          <p:cNvSpPr txBox="1"/>
          <p:nvPr/>
        </p:nvSpPr>
        <p:spPr>
          <a:xfrm>
            <a:off x="1923421" y="873940"/>
            <a:ext cx="10504251" cy="9772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Play"/>
              <a:buNone/>
            </a:pPr>
            <a:r>
              <a:rPr b="1" lang="en-US" sz="1800">
                <a:solidFill>
                  <a:schemeClr val="dk1"/>
                </a:solidFill>
                <a:latin typeface="Play"/>
                <a:ea typeface="Play"/>
                <a:cs typeface="Play"/>
                <a:sym typeface="Play"/>
              </a:rPr>
              <a:t>Calibrations of 17 PFAS by direct injections of 1µL of standards at the bottom of the FSPs</a:t>
            </a:r>
            <a:endParaRPr/>
          </a:p>
        </p:txBody>
      </p:sp>
      <p:pic>
        <p:nvPicPr>
          <p:cNvPr id="2308" name="Google Shape;2308;p47"/>
          <p:cNvPicPr preferRelativeResize="0"/>
          <p:nvPr/>
        </p:nvPicPr>
        <p:blipFill rotWithShape="1">
          <a:blip r:embed="rId4">
            <a:alphaModFix/>
          </a:blip>
          <a:srcRect b="0" l="0" r="0" t="0"/>
          <a:stretch/>
        </p:blipFill>
        <p:spPr>
          <a:xfrm>
            <a:off x="7847286" y="1952105"/>
            <a:ext cx="4156186" cy="3977639"/>
          </a:xfrm>
          <a:prstGeom prst="rect">
            <a:avLst/>
          </a:prstGeom>
          <a:noFill/>
          <a:ln>
            <a:noFill/>
          </a:ln>
        </p:spPr>
      </p:pic>
      <p:graphicFrame>
        <p:nvGraphicFramePr>
          <p:cNvPr id="2309" name="Google Shape;2309;p47"/>
          <p:cNvGraphicFramePr/>
          <p:nvPr/>
        </p:nvGraphicFramePr>
        <p:xfrm>
          <a:off x="2454151" y="1942058"/>
          <a:ext cx="3000000" cy="3000000"/>
        </p:xfrm>
        <a:graphic>
          <a:graphicData uri="http://schemas.openxmlformats.org/drawingml/2006/table">
            <a:tbl>
              <a:tblPr firstCol="1" firstRow="1">
                <a:noFill/>
                <a:tableStyleId>{664A33BD-E8A6-4162-A92F-8D91A45974EE}</a:tableStyleId>
              </a:tblPr>
              <a:tblGrid>
                <a:gridCol w="1640450"/>
                <a:gridCol w="1640450"/>
                <a:gridCol w="1640450"/>
              </a:tblGrid>
              <a:tr h="218275">
                <a:tc>
                  <a:txBody>
                    <a:bodyPr/>
                    <a:lstStyle/>
                    <a:p>
                      <a:pPr indent="0" lvl="0" marL="0" marR="0" rtl="0" algn="ctr">
                        <a:spcBef>
                          <a:spcPts val="0"/>
                        </a:spcBef>
                        <a:spcAft>
                          <a:spcPts val="0"/>
                        </a:spcAft>
                        <a:buClr>
                          <a:schemeClr val="dk1"/>
                        </a:buClr>
                        <a:buSzPts val="1400"/>
                        <a:buFont typeface="Arial"/>
                        <a:buNone/>
                      </a:pPr>
                      <a:r>
                        <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Linear range (pg)</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r2</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PFHxI</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50-1000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0.9982</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4:2FTOH</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50-1000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0.9971</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PFOI</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10-1000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0.9999</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4:2 FTI</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10-1000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1.0000</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6:2FTOH</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50-1000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0.9937</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8:2FTOH</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0.9935</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8:2 FTI</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1.0000</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6:2 FTAC</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1.0000</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10:2FTOH</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0.9975</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6:2 FTMAC</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0.9998</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8:2 FTAC</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0.9995</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8:2 FTMAC</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0.9991</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10:2 FTAC</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0.9983</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MeFOSA</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0.9995</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EtFOSA</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0.9996</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MeFOSE</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0.9998</a:t>
                      </a:r>
                      <a:endParaRPr b="0" i="0" sz="1400" u="none" strike="noStrike">
                        <a:solidFill>
                          <a:srgbClr val="000000"/>
                        </a:solidFill>
                        <a:latin typeface="Calibri"/>
                        <a:ea typeface="Calibri"/>
                        <a:cs typeface="Calibri"/>
                        <a:sym typeface="Calibri"/>
                      </a:endParaRPr>
                    </a:p>
                  </a:txBody>
                  <a:tcPr marT="7625" marB="0" marR="7625" marL="7625" anchor="ctr"/>
                </a:tc>
              </a:tr>
              <a:tr h="218275">
                <a:tc>
                  <a:txBody>
                    <a:bodyPr/>
                    <a:lstStyle/>
                    <a:p>
                      <a:pPr indent="0" lvl="0" marL="0" marR="0" rtl="0" algn="ctr">
                        <a:spcBef>
                          <a:spcPts val="0"/>
                        </a:spcBef>
                        <a:spcAft>
                          <a:spcPts val="0"/>
                        </a:spcAft>
                        <a:buClr>
                          <a:schemeClr val="dk1"/>
                        </a:buClr>
                        <a:buSzPts val="1400"/>
                        <a:buFont typeface="Arial"/>
                        <a:buNone/>
                      </a:pPr>
                      <a:r>
                        <a:rPr lang="en-US" sz="1400" u="none" strike="noStrike"/>
                        <a:t>EtFOSE</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0.5-1000</a:t>
                      </a:r>
                      <a:endParaRPr b="0" i="0" sz="1400" u="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Clr>
                          <a:schemeClr val="dk1"/>
                        </a:buClr>
                        <a:buSzPts val="1400"/>
                        <a:buFont typeface="Arial"/>
                        <a:buNone/>
                      </a:pPr>
                      <a:r>
                        <a:rPr lang="en-US" sz="1400" u="none" strike="noStrike"/>
                        <a:t>0.9999</a:t>
                      </a:r>
                      <a:endParaRPr b="0" i="0" sz="1400" u="none" strike="noStrike">
                        <a:solidFill>
                          <a:srgbClr val="000000"/>
                        </a:solidFill>
                        <a:latin typeface="Calibri"/>
                        <a:ea typeface="Calibri"/>
                        <a:cs typeface="Calibri"/>
                        <a:sym typeface="Calibri"/>
                      </a:endParaRPr>
                    </a:p>
                  </a:txBody>
                  <a:tcPr marT="7625" marB="0" marR="7625" marL="7625" anchor="ctr"/>
                </a:tc>
              </a:tr>
            </a:tbl>
          </a:graphicData>
        </a:graphic>
      </p:graphicFrame>
      <p:pic>
        <p:nvPicPr>
          <p:cNvPr id="2310" name="Google Shape;2310;p47"/>
          <p:cNvPicPr preferRelativeResize="0"/>
          <p:nvPr/>
        </p:nvPicPr>
        <p:blipFill rotWithShape="1">
          <a:blip r:embed="rId5">
            <a:alphaModFix/>
          </a:blip>
          <a:srcRect b="0" l="0" r="0" t="0"/>
          <a:stretch/>
        </p:blipFill>
        <p:spPr>
          <a:xfrm>
            <a:off x="10422000" y="4811542"/>
            <a:ext cx="1368302" cy="770961"/>
          </a:xfrm>
          <a:prstGeom prst="rect">
            <a:avLst/>
          </a:prstGeom>
          <a:noFill/>
          <a:ln>
            <a:noFill/>
          </a:ln>
        </p:spPr>
      </p:pic>
      <p:pic>
        <p:nvPicPr>
          <p:cNvPr id="2311" name="Google Shape;2311;p47"/>
          <p:cNvPicPr preferRelativeResize="0"/>
          <p:nvPr/>
        </p:nvPicPr>
        <p:blipFill rotWithShape="1">
          <a:blip r:embed="rId6">
            <a:alphaModFix/>
          </a:blip>
          <a:srcRect b="0" l="0" r="0" t="0"/>
          <a:stretch/>
        </p:blipFill>
        <p:spPr>
          <a:xfrm>
            <a:off x="9053698" y="2241548"/>
            <a:ext cx="1368302" cy="801147"/>
          </a:xfrm>
          <a:prstGeom prst="rect">
            <a:avLst/>
          </a:prstGeom>
          <a:noFill/>
          <a:ln>
            <a:noFill/>
          </a:ln>
        </p:spPr>
      </p:pic>
      <p:pic>
        <p:nvPicPr>
          <p:cNvPr id="2312" name="Google Shape;2312;p47"/>
          <p:cNvPicPr preferRelativeResize="0"/>
          <p:nvPr/>
        </p:nvPicPr>
        <p:blipFill rotWithShape="1">
          <a:blip r:embed="rId7">
            <a:alphaModFix/>
          </a:blip>
          <a:srcRect b="0" l="0" r="0" t="0"/>
          <a:stretch/>
        </p:blipFill>
        <p:spPr>
          <a:xfrm>
            <a:off x="8335435" y="3217262"/>
            <a:ext cx="1402414" cy="786875"/>
          </a:xfrm>
          <a:prstGeom prst="rect">
            <a:avLst/>
          </a:prstGeom>
          <a:noFill/>
          <a:ln>
            <a:noFill/>
          </a:ln>
        </p:spPr>
      </p:pic>
      <p:pic>
        <p:nvPicPr>
          <p:cNvPr id="2313" name="Google Shape;2313;p47"/>
          <p:cNvPicPr preferRelativeResize="0"/>
          <p:nvPr/>
        </p:nvPicPr>
        <p:blipFill rotWithShape="1">
          <a:blip r:embed="rId8">
            <a:alphaModFix/>
          </a:blip>
          <a:srcRect b="0" l="0" r="0" t="0"/>
          <a:stretch/>
        </p:blipFill>
        <p:spPr>
          <a:xfrm>
            <a:off x="10789586" y="3783981"/>
            <a:ext cx="1402414" cy="81425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20" name="Google Shape;2320;p48"/>
          <p:cNvPicPr preferRelativeResize="0"/>
          <p:nvPr/>
        </p:nvPicPr>
        <p:blipFill rotWithShape="1">
          <a:blip r:embed="rId3">
            <a:alphaModFix/>
          </a:blip>
          <a:srcRect b="0" l="0" r="0" t="0"/>
          <a:stretch/>
        </p:blipFill>
        <p:spPr>
          <a:xfrm>
            <a:off x="2303131" y="1983056"/>
            <a:ext cx="5213035" cy="3909777"/>
          </a:xfrm>
          <a:prstGeom prst="rect">
            <a:avLst/>
          </a:prstGeom>
          <a:noFill/>
          <a:ln>
            <a:noFill/>
          </a:ln>
        </p:spPr>
      </p:pic>
      <p:sp>
        <p:nvSpPr>
          <p:cNvPr id="2321" name="Google Shape;2321;p48"/>
          <p:cNvSpPr txBox="1"/>
          <p:nvPr/>
        </p:nvSpPr>
        <p:spPr>
          <a:xfrm>
            <a:off x="1728316" y="224448"/>
            <a:ext cx="8320036"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2800"/>
              <a:buFont typeface="Play"/>
              <a:buNone/>
            </a:pPr>
            <a:r>
              <a:rPr b="1" lang="en-US" sz="2800">
                <a:solidFill>
                  <a:srgbClr val="002060"/>
                </a:solidFill>
                <a:latin typeface="Play"/>
                <a:ea typeface="Play"/>
                <a:cs typeface="Play"/>
                <a:sym typeface="Play"/>
              </a:rPr>
              <a:t>Photo of pieces of the 6 cooking/baking products using 200ºC/1h Flash-VASE after the 2nd extraction. Each sample weighed about 0.1-0.2g</a:t>
            </a:r>
            <a:endParaRPr/>
          </a:p>
        </p:txBody>
      </p:sp>
      <p:pic>
        <p:nvPicPr>
          <p:cNvPr id="2322" name="Google Shape;2322;p48"/>
          <p:cNvPicPr preferRelativeResize="0"/>
          <p:nvPr/>
        </p:nvPicPr>
        <p:blipFill rotWithShape="1">
          <a:blip r:embed="rId4">
            <a:alphaModFix/>
          </a:blip>
          <a:srcRect b="0" l="0" r="0" t="0"/>
          <a:stretch/>
        </p:blipFill>
        <p:spPr>
          <a:xfrm>
            <a:off x="-4798" y="-16784"/>
            <a:ext cx="1481906" cy="6317100"/>
          </a:xfrm>
          <a:prstGeom prst="rect">
            <a:avLst/>
          </a:prstGeom>
          <a:noFill/>
          <a:ln>
            <a:noFill/>
          </a:ln>
        </p:spPr>
      </p:pic>
      <p:pic>
        <p:nvPicPr>
          <p:cNvPr id="2323" name="Google Shape;2323;p48"/>
          <p:cNvPicPr preferRelativeResize="0"/>
          <p:nvPr/>
        </p:nvPicPr>
        <p:blipFill rotWithShape="1">
          <a:blip r:embed="rId5">
            <a:alphaModFix/>
          </a:blip>
          <a:srcRect b="0" l="0" r="0" t="0"/>
          <a:stretch/>
        </p:blipFill>
        <p:spPr>
          <a:xfrm>
            <a:off x="8726703" y="1983056"/>
            <a:ext cx="1572857" cy="39290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4" name="Google Shape;124;p13"/>
          <p:cNvSpPr txBox="1"/>
          <p:nvPr/>
        </p:nvSpPr>
        <p:spPr>
          <a:xfrm>
            <a:off x="1676400" y="202532"/>
            <a:ext cx="10515600" cy="94944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i="0" lang="en-US" sz="2800" u="none" cap="none" strike="noStrike">
                <a:solidFill>
                  <a:schemeClr val="dk1"/>
                </a:solidFill>
                <a:latin typeface="Play"/>
                <a:ea typeface="Play"/>
                <a:cs typeface="Play"/>
                <a:sym typeface="Play"/>
              </a:rPr>
              <a:t>SORBENT PEN and VASE™ Technology</a:t>
            </a:r>
            <a:endParaRPr b="1" i="0" sz="2800" u="none" cap="none" strike="noStrike">
              <a:solidFill>
                <a:schemeClr val="dk1"/>
              </a:solidFill>
              <a:latin typeface="Play"/>
              <a:ea typeface="Play"/>
              <a:cs typeface="Play"/>
              <a:sym typeface="Play"/>
            </a:endParaRPr>
          </a:p>
        </p:txBody>
      </p:sp>
      <p:sp>
        <p:nvSpPr>
          <p:cNvPr id="125" name="Google Shape;125;p13"/>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accent2"/>
                </a:solidFill>
                <a:latin typeface="Arial"/>
                <a:ea typeface="Arial"/>
                <a:cs typeface="Arial"/>
                <a:sym typeface="Arial"/>
              </a:rPr>
              <a:t>‹#›</a:t>
            </a:fld>
            <a:endParaRPr b="0" i="0" sz="1200" u="none" cap="none" strike="noStrike">
              <a:solidFill>
                <a:schemeClr val="accent2"/>
              </a:solidFill>
              <a:latin typeface="Arial"/>
              <a:ea typeface="Arial"/>
              <a:cs typeface="Arial"/>
              <a:sym typeface="Arial"/>
            </a:endParaRPr>
          </a:p>
        </p:txBody>
      </p:sp>
      <p:sp>
        <p:nvSpPr>
          <p:cNvPr id="126" name="Google Shape;126;p13"/>
          <p:cNvSpPr txBox="1"/>
          <p:nvPr/>
        </p:nvSpPr>
        <p:spPr>
          <a:xfrm>
            <a:off x="2507666" y="1151975"/>
            <a:ext cx="9471486" cy="33464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Play"/>
                <a:ea typeface="Play"/>
                <a:cs typeface="Play"/>
                <a:sym typeface="Play"/>
              </a:rPr>
              <a:t>A breakthrough in headspace analysis**</a:t>
            </a:r>
            <a:endParaRPr/>
          </a:p>
          <a:p>
            <a:pPr indent="0" lvl="0" marL="0" marR="0" rtl="0" algn="l">
              <a:lnSpc>
                <a:spcPct val="90000"/>
              </a:lnSpc>
              <a:spcBef>
                <a:spcPts val="1000"/>
              </a:spcBef>
              <a:spcAft>
                <a:spcPts val="0"/>
              </a:spcAft>
              <a:buClr>
                <a:schemeClr val="dk1"/>
              </a:buClr>
              <a:buSzPts val="2000"/>
              <a:buFont typeface="Arial"/>
              <a:buNone/>
            </a:pPr>
            <a:r>
              <a:rPr b="1" i="0" lang="en-US" sz="2000" u="none" cap="none" strike="noStrike">
                <a:solidFill>
                  <a:schemeClr val="dk1"/>
                </a:solidFill>
                <a:latin typeface="Play"/>
                <a:ea typeface="Play"/>
                <a:cs typeface="Play"/>
                <a:sym typeface="Play"/>
              </a:rPr>
              <a:t>The Sorbent Pen represents a major shift in headspace analysis, challenging traditional other tradional Head-space extraction approaches.</a:t>
            </a:r>
            <a:br>
              <a:rPr b="1" i="0" lang="en-US" sz="2000" u="none" cap="none" strike="noStrike">
                <a:solidFill>
                  <a:schemeClr val="dk1"/>
                </a:solidFill>
                <a:latin typeface="Play"/>
                <a:ea typeface="Play"/>
                <a:cs typeface="Play"/>
                <a:sym typeface="Play"/>
              </a:rPr>
            </a:br>
            <a:r>
              <a:rPr b="1" i="0" lang="en-US" sz="2000" u="none" cap="none" strike="noStrike">
                <a:solidFill>
                  <a:schemeClr val="dk1"/>
                </a:solidFill>
                <a:latin typeface="Play"/>
                <a:ea typeface="Play"/>
                <a:cs typeface="Play"/>
                <a:sym typeface="Play"/>
              </a:rPr>
              <a:t>By applying vacuum-assisted adsorption directly in the vial headspace (below 0.01 atm), extraction becomes faster, more efficient, and significantly improved for heavier volatile compounds.</a:t>
            </a:r>
            <a:endParaRPr/>
          </a:p>
        </p:txBody>
      </p:sp>
      <p:pic>
        <p:nvPicPr>
          <p:cNvPr descr="Une image contenant Police, Graphique, logo, symbole&#10;&#10;Le contenu généré par l’IA peut être incorrect." id="127" name="Google Shape;127;p13"/>
          <p:cNvPicPr preferRelativeResize="0"/>
          <p:nvPr/>
        </p:nvPicPr>
        <p:blipFill rotWithShape="1">
          <a:blip r:embed="rId3">
            <a:alphaModFix/>
          </a:blip>
          <a:srcRect b="0" l="0" r="0" t="0"/>
          <a:stretch/>
        </p:blipFill>
        <p:spPr>
          <a:xfrm>
            <a:off x="1693318" y="4239560"/>
            <a:ext cx="584200" cy="558800"/>
          </a:xfrm>
          <a:prstGeom prst="rect">
            <a:avLst/>
          </a:prstGeom>
          <a:noFill/>
          <a:ln>
            <a:noFill/>
          </a:ln>
        </p:spPr>
      </p:pic>
      <p:pic>
        <p:nvPicPr>
          <p:cNvPr descr="Une image contenant Graphique, Police, symbole, logo&#10;&#10;Le contenu généré par l’IA peut être incorrect." id="128" name="Google Shape;128;p13"/>
          <p:cNvPicPr preferRelativeResize="0"/>
          <p:nvPr/>
        </p:nvPicPr>
        <p:blipFill rotWithShape="1">
          <a:blip r:embed="rId4">
            <a:alphaModFix/>
          </a:blip>
          <a:srcRect b="0" l="0" r="0" t="0"/>
          <a:stretch/>
        </p:blipFill>
        <p:spPr>
          <a:xfrm>
            <a:off x="1721983" y="1365868"/>
            <a:ext cx="584200" cy="622300"/>
          </a:xfrm>
          <a:prstGeom prst="rect">
            <a:avLst/>
          </a:prstGeom>
          <a:noFill/>
          <a:ln>
            <a:noFill/>
          </a:ln>
        </p:spPr>
      </p:pic>
      <p:pic>
        <p:nvPicPr>
          <p:cNvPr descr="Une image contenant Graphique, Police, symbole, logo&#10;&#10;Le contenu généré par l’IA peut être incorrect." id="129" name="Google Shape;129;p13"/>
          <p:cNvPicPr preferRelativeResize="0"/>
          <p:nvPr/>
        </p:nvPicPr>
        <p:blipFill rotWithShape="1">
          <a:blip r:embed="rId5">
            <a:alphaModFix/>
          </a:blip>
          <a:srcRect b="0" l="0" r="0" t="0"/>
          <a:stretch/>
        </p:blipFill>
        <p:spPr>
          <a:xfrm>
            <a:off x="1679046" y="2815414"/>
            <a:ext cx="647700" cy="596900"/>
          </a:xfrm>
          <a:prstGeom prst="rect">
            <a:avLst/>
          </a:prstGeom>
          <a:noFill/>
          <a:ln>
            <a:noFill/>
          </a:ln>
        </p:spPr>
      </p:pic>
      <p:pic>
        <p:nvPicPr>
          <p:cNvPr id="130" name="Google Shape;130;p13"/>
          <p:cNvPicPr preferRelativeResize="0"/>
          <p:nvPr/>
        </p:nvPicPr>
        <p:blipFill rotWithShape="1">
          <a:blip r:embed="rId6">
            <a:alphaModFix/>
          </a:blip>
          <a:srcRect b="0" l="0" r="0" t="0"/>
          <a:stretch/>
        </p:blipFill>
        <p:spPr>
          <a:xfrm>
            <a:off x="-4798" y="-16784"/>
            <a:ext cx="1467968" cy="6317100"/>
          </a:xfrm>
          <a:prstGeom prst="rect">
            <a:avLst/>
          </a:prstGeom>
          <a:noFill/>
          <a:ln>
            <a:noFill/>
          </a:ln>
        </p:spPr>
      </p:pic>
      <p:pic>
        <p:nvPicPr>
          <p:cNvPr id="131" name="Google Shape;131;p13"/>
          <p:cNvPicPr preferRelativeResize="0"/>
          <p:nvPr/>
        </p:nvPicPr>
        <p:blipFill rotWithShape="1">
          <a:blip r:embed="rId7">
            <a:alphaModFix/>
          </a:blip>
          <a:srcRect b="0" l="0" r="0" t="0"/>
          <a:stretch/>
        </p:blipFill>
        <p:spPr>
          <a:xfrm>
            <a:off x="3723813" y="3412314"/>
            <a:ext cx="976348" cy="2668685"/>
          </a:xfrm>
          <a:prstGeom prst="rect">
            <a:avLst/>
          </a:prstGeom>
          <a:noFill/>
          <a:ln>
            <a:noFill/>
          </a:ln>
        </p:spPr>
      </p:pic>
      <p:pic>
        <p:nvPicPr>
          <p:cNvPr id="132" name="Google Shape;132;p13"/>
          <p:cNvPicPr preferRelativeResize="0"/>
          <p:nvPr/>
        </p:nvPicPr>
        <p:blipFill rotWithShape="1">
          <a:blip r:embed="rId8">
            <a:alphaModFix/>
          </a:blip>
          <a:srcRect b="0" l="0" r="0" t="0"/>
          <a:stretch/>
        </p:blipFill>
        <p:spPr>
          <a:xfrm>
            <a:off x="4149230" y="3055258"/>
            <a:ext cx="1463702" cy="1463702"/>
          </a:xfrm>
          <a:prstGeom prst="rect">
            <a:avLst/>
          </a:prstGeom>
          <a:noFill/>
          <a:ln>
            <a:noFill/>
          </a:ln>
        </p:spPr>
      </p:pic>
      <p:pic>
        <p:nvPicPr>
          <p:cNvPr id="133" name="Google Shape;133;p13"/>
          <p:cNvPicPr preferRelativeResize="0"/>
          <p:nvPr/>
        </p:nvPicPr>
        <p:blipFill rotWithShape="1">
          <a:blip r:embed="rId9">
            <a:alphaModFix/>
          </a:blip>
          <a:srcRect b="0" l="0" r="0" t="0"/>
          <a:stretch/>
        </p:blipFill>
        <p:spPr>
          <a:xfrm>
            <a:off x="5050591" y="4152130"/>
            <a:ext cx="1642905" cy="1189052"/>
          </a:xfrm>
          <a:prstGeom prst="rect">
            <a:avLst/>
          </a:prstGeom>
          <a:noFill/>
          <a:ln>
            <a:noFill/>
          </a:ln>
        </p:spPr>
      </p:pic>
      <p:pic>
        <p:nvPicPr>
          <p:cNvPr id="134" name="Google Shape;134;p13"/>
          <p:cNvPicPr preferRelativeResize="0"/>
          <p:nvPr/>
        </p:nvPicPr>
        <p:blipFill rotWithShape="1">
          <a:blip r:embed="rId10">
            <a:alphaModFix/>
          </a:blip>
          <a:srcRect b="0" l="0" r="0" t="0"/>
          <a:stretch/>
        </p:blipFill>
        <p:spPr>
          <a:xfrm>
            <a:off x="7165895" y="3192960"/>
            <a:ext cx="743854" cy="2651999"/>
          </a:xfrm>
          <a:prstGeom prst="rect">
            <a:avLst/>
          </a:prstGeom>
          <a:noFill/>
          <a:ln>
            <a:noFill/>
          </a:ln>
        </p:spPr>
      </p:pic>
      <p:pic>
        <p:nvPicPr>
          <p:cNvPr id="135" name="Google Shape;135;p13"/>
          <p:cNvPicPr preferRelativeResize="0"/>
          <p:nvPr/>
        </p:nvPicPr>
        <p:blipFill rotWithShape="1">
          <a:blip r:embed="rId11">
            <a:alphaModFix/>
          </a:blip>
          <a:srcRect b="0" l="0" r="0" t="0"/>
          <a:stretch/>
        </p:blipFill>
        <p:spPr>
          <a:xfrm>
            <a:off x="8382148" y="3285811"/>
            <a:ext cx="3125738" cy="2309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30" name="Google Shape;2330;p49"/>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sp>
        <p:nvSpPr>
          <p:cNvPr id="2331" name="Google Shape;2331;p49"/>
          <p:cNvSpPr txBox="1"/>
          <p:nvPr/>
        </p:nvSpPr>
        <p:spPr>
          <a:xfrm>
            <a:off x="1521961" y="90338"/>
            <a:ext cx="10367253" cy="7819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2400"/>
              <a:buFont typeface="Play"/>
              <a:buNone/>
            </a:pPr>
            <a:r>
              <a:rPr b="1" lang="en-US" sz="2400">
                <a:solidFill>
                  <a:srgbClr val="002060"/>
                </a:solidFill>
                <a:latin typeface="Play"/>
                <a:ea typeface="Play"/>
                <a:cs typeface="Play"/>
                <a:sym typeface="Play"/>
              </a:rPr>
              <a:t>17 PFAS in 6 cooking/baking products using 200ºC/1h Flash-VASE after 1st and 2nd extractions. Values shown in pg </a:t>
            </a:r>
            <a:endParaRPr/>
          </a:p>
        </p:txBody>
      </p:sp>
      <p:graphicFrame>
        <p:nvGraphicFramePr>
          <p:cNvPr id="2332" name="Google Shape;2332;p49"/>
          <p:cNvGraphicFramePr/>
          <p:nvPr/>
        </p:nvGraphicFramePr>
        <p:xfrm>
          <a:off x="1597664" y="787807"/>
          <a:ext cx="3000000" cy="3000000"/>
        </p:xfrm>
        <a:graphic>
          <a:graphicData uri="http://schemas.openxmlformats.org/drawingml/2006/table">
            <a:tbl>
              <a:tblPr bandRow="1" firstCol="1" firstRow="1">
                <a:noFill/>
                <a:tableStyleId>{664A33BD-E8A6-4162-A92F-8D91A45974EE}</a:tableStyleId>
              </a:tblPr>
              <a:tblGrid>
                <a:gridCol w="881525"/>
                <a:gridCol w="739550"/>
                <a:gridCol w="739550"/>
                <a:gridCol w="837025"/>
                <a:gridCol w="675975"/>
                <a:gridCol w="853975"/>
                <a:gridCol w="626175"/>
                <a:gridCol w="802050"/>
                <a:gridCol w="677025"/>
                <a:gridCol w="792525"/>
                <a:gridCol w="687625"/>
                <a:gridCol w="756500"/>
                <a:gridCol w="837025"/>
              </a:tblGrid>
              <a:tr h="285675">
                <a:tc>
                  <a:txBody>
                    <a:bodyPr/>
                    <a:lstStyle/>
                    <a:p>
                      <a:pPr indent="0" lvl="0" marL="0" marR="0" rtl="0" algn="l">
                        <a:spcBef>
                          <a:spcPts val="0"/>
                        </a:spcBef>
                        <a:spcAft>
                          <a:spcPts val="0"/>
                        </a:spcAft>
                        <a:buClr>
                          <a:schemeClr val="dk1"/>
                        </a:buClr>
                        <a:buSzPts val="1100"/>
                        <a:buFont typeface="Arial"/>
                        <a:buNone/>
                      </a:pPr>
                      <a:r>
                        <a:t/>
                      </a:r>
                      <a:endParaRPr sz="1100">
                        <a:latin typeface="Arial"/>
                        <a:ea typeface="Arial"/>
                        <a:cs typeface="Arial"/>
                        <a:sym typeface="Arial"/>
                      </a:endParaRPr>
                    </a:p>
                  </a:txBody>
                  <a:tcPr marT="0" marB="0" marR="46275" marL="46275" anchor="ctr"/>
                </a:tc>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Oven Bag</a:t>
                      </a:r>
                      <a:endParaRPr sz="1100">
                        <a:latin typeface="Arial"/>
                        <a:ea typeface="Arial"/>
                        <a:cs typeface="Arial"/>
                        <a:sym typeface="Arial"/>
                      </a:endParaRPr>
                    </a:p>
                  </a:txBody>
                  <a:tcPr marT="0" marB="0" marR="46275" marL="46275" anchor="ctr"/>
                </a:tc>
                <a:tc hMerge="1"/>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Air Fryer Liner</a:t>
                      </a:r>
                      <a:endParaRPr sz="1100">
                        <a:latin typeface="Arial"/>
                        <a:ea typeface="Arial"/>
                        <a:cs typeface="Arial"/>
                        <a:sym typeface="Arial"/>
                      </a:endParaRPr>
                    </a:p>
                  </a:txBody>
                  <a:tcPr marT="0" marB="0" marR="46275" marL="46275" anchor="ctr"/>
                </a:tc>
                <a:tc hMerge="1"/>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Parchment Paper A</a:t>
                      </a:r>
                      <a:endParaRPr sz="1100">
                        <a:latin typeface="Arial"/>
                        <a:ea typeface="Arial"/>
                        <a:cs typeface="Arial"/>
                        <a:sym typeface="Arial"/>
                      </a:endParaRPr>
                    </a:p>
                  </a:txBody>
                  <a:tcPr marT="0" marB="0" marR="46275" marL="46275" anchor="ctr"/>
                </a:tc>
                <a:tc hMerge="1"/>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Parchment Paper B</a:t>
                      </a:r>
                      <a:endParaRPr sz="1100">
                        <a:latin typeface="Arial"/>
                        <a:ea typeface="Arial"/>
                        <a:cs typeface="Arial"/>
                        <a:sym typeface="Arial"/>
                      </a:endParaRPr>
                    </a:p>
                  </a:txBody>
                  <a:tcPr marT="0" marB="0" marR="46275" marL="46275" anchor="ctr"/>
                </a:tc>
                <a:tc hMerge="1"/>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Nylon Spatula A</a:t>
                      </a:r>
                      <a:endParaRPr sz="1100">
                        <a:latin typeface="Arial"/>
                        <a:ea typeface="Arial"/>
                        <a:cs typeface="Arial"/>
                        <a:sym typeface="Arial"/>
                      </a:endParaRPr>
                    </a:p>
                  </a:txBody>
                  <a:tcPr marT="0" marB="0" marR="46275" marL="46275" anchor="ctr"/>
                </a:tc>
                <a:tc hMerge="1"/>
                <a:tc gridSpan="2">
                  <a:txBody>
                    <a:bodyPr/>
                    <a:lstStyle/>
                    <a:p>
                      <a:pPr indent="0" lvl="0" marL="0" marR="0" rtl="0" algn="ctr">
                        <a:lnSpc>
                          <a:spcPct val="200000"/>
                        </a:lnSpc>
                        <a:spcBef>
                          <a:spcPts val="0"/>
                        </a:spcBef>
                        <a:spcAft>
                          <a:spcPts val="0"/>
                        </a:spcAft>
                        <a:buClr>
                          <a:schemeClr val="dk1"/>
                        </a:buClr>
                        <a:buSzPts val="1100"/>
                        <a:buFont typeface="Arial"/>
                        <a:buNone/>
                      </a:pPr>
                      <a:r>
                        <a:rPr lang="en-US" sz="1100"/>
                        <a:t>Nylon Spatula B</a:t>
                      </a:r>
                      <a:endParaRPr sz="1100">
                        <a:latin typeface="Arial"/>
                        <a:ea typeface="Arial"/>
                        <a:cs typeface="Arial"/>
                        <a:sym typeface="Arial"/>
                      </a:endParaRPr>
                    </a:p>
                  </a:txBody>
                  <a:tcPr marT="0" marB="0" marR="46275" marL="46275" anchor="ctr"/>
                </a:tc>
                <a:tc hMerge="1"/>
              </a:tr>
              <a:tr h="285675">
                <a:tc>
                  <a:txBody>
                    <a:bodyPr/>
                    <a:lstStyle/>
                    <a:p>
                      <a:pPr indent="0" lvl="0" marL="0" marR="0" rtl="0" algn="l">
                        <a:spcBef>
                          <a:spcPts val="0"/>
                        </a:spcBef>
                        <a:spcAft>
                          <a:spcPts val="0"/>
                        </a:spcAft>
                        <a:buClr>
                          <a:schemeClr val="dk1"/>
                        </a:buClr>
                        <a:buSzPts val="1100"/>
                        <a:buFont typeface="Arial"/>
                        <a:buNone/>
                      </a:pPr>
                      <a:r>
                        <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1st</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2nd</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PFHxI</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4:2FTOH</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37.43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35.88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147.30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54.36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500.90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267.48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PFOI</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4:2 FTI</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2.01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2.29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2.10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6:2FTOH</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13.07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19612.10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63.67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806.48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1677.95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353.94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33213.41</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8:2FTOH</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174.97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470.48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13246.52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2989.99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1798.79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1657.37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1794.71</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8:2 FTI</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12.26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8.95</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6:2 FTAC</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23.10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1.94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190.50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187.83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76.55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103.09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60.12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22.32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36.70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103.25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29.09</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10:2FTOH</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62.33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394.06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645.57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3093.88</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6:2 FTMAC</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278.31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35.80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840.92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82.45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4.10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12.79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6.66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183.79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1.03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475.84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635.27</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8:2 FTAC</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2.30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1.24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1.18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1.42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1.05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147.07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126.76</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8:2 FTMAC</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3.87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0.65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1.16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3.37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0.97</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10:2 FTAC</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3.36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7.05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29.42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24.94</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MeFOSA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169.24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9.32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393.50</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343.58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86.15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74.45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157.08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191.51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19.59</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EtFOSA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0.03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32.12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17.48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13.11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2.41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47.46</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7.13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0.69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0.58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MeFOSE</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29.08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1.49</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38.27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34.97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38.55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2.84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r h="285675">
                <a:tc>
                  <a:txBody>
                    <a:bodyPr/>
                    <a:lstStyle/>
                    <a:p>
                      <a:pPr indent="0" lvl="0" marL="0" marR="0" rtl="0" algn="ctr">
                        <a:lnSpc>
                          <a:spcPct val="200000"/>
                        </a:lnSpc>
                        <a:spcBef>
                          <a:spcPts val="0"/>
                        </a:spcBef>
                        <a:spcAft>
                          <a:spcPts val="0"/>
                        </a:spcAft>
                        <a:buClr>
                          <a:schemeClr val="dk1"/>
                        </a:buClr>
                        <a:buSzPts val="1100"/>
                        <a:buFont typeface="Arial"/>
                        <a:buNone/>
                      </a:pPr>
                      <a:r>
                        <a:rPr lang="en-US" sz="1100"/>
                        <a:t>EtFOSE</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59.21</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5.38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64.77</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70.04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68.28</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5.13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15.52</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7.85</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7.73</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4.94</a:t>
                      </a:r>
                      <a:endParaRPr sz="1100">
                        <a:latin typeface="Arial"/>
                        <a:ea typeface="Arial"/>
                        <a:cs typeface="Arial"/>
                        <a:sym typeface="Arial"/>
                      </a:endParaRPr>
                    </a:p>
                  </a:txBody>
                  <a:tcPr marT="0" marB="0" marR="46275" marL="46275" anchor="ctr"/>
                </a:tc>
                <a:tc>
                  <a:txBody>
                    <a:bodyPr/>
                    <a:lstStyle/>
                    <a:p>
                      <a:pPr indent="0" lvl="0" marL="0" marR="0" rtl="0" algn="ctr">
                        <a:lnSpc>
                          <a:spcPct val="200000"/>
                        </a:lnSpc>
                        <a:spcBef>
                          <a:spcPts val="0"/>
                        </a:spcBef>
                        <a:spcAft>
                          <a:spcPts val="0"/>
                        </a:spcAft>
                        <a:buClr>
                          <a:schemeClr val="dk1"/>
                        </a:buClr>
                        <a:buSzPts val="1100"/>
                        <a:buFont typeface="Arial"/>
                        <a:buNone/>
                      </a:pPr>
                      <a:r>
                        <a:rPr lang="en-US" sz="1100"/>
                        <a:t>n.a.</a:t>
                      </a:r>
                      <a:endParaRPr sz="1100">
                        <a:latin typeface="Arial"/>
                        <a:ea typeface="Arial"/>
                        <a:cs typeface="Arial"/>
                        <a:sym typeface="Arial"/>
                      </a:endParaRPr>
                    </a:p>
                  </a:txBody>
                  <a:tcPr marT="0" marB="0" marR="46275" marL="46275" anchor="ct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339" name="Google Shape;2339;p50"/>
          <p:cNvGrpSpPr/>
          <p:nvPr/>
        </p:nvGrpSpPr>
        <p:grpSpPr>
          <a:xfrm>
            <a:off x="1288390" y="159529"/>
            <a:ext cx="9615220" cy="5964474"/>
            <a:chOff x="1288390" y="183327"/>
            <a:chExt cx="9615220" cy="5964474"/>
          </a:xfrm>
        </p:grpSpPr>
        <p:pic>
          <p:nvPicPr>
            <p:cNvPr descr="Une image contenant capture d’écran, texte, diagramme, cercle&#10;&#10;Le contenu généré par l’IA peut être incorrect." id="2340" name="Google Shape;2340;p50"/>
            <p:cNvPicPr preferRelativeResize="0"/>
            <p:nvPr/>
          </p:nvPicPr>
          <p:blipFill rotWithShape="1">
            <a:blip r:embed="rId3">
              <a:alphaModFix/>
            </a:blip>
            <a:srcRect b="0" l="0" r="0" t="0"/>
            <a:stretch/>
          </p:blipFill>
          <p:spPr>
            <a:xfrm>
              <a:off x="1288390" y="281767"/>
              <a:ext cx="9615220" cy="5813213"/>
            </a:xfrm>
            <a:prstGeom prst="rect">
              <a:avLst/>
            </a:prstGeom>
            <a:noFill/>
            <a:ln>
              <a:noFill/>
            </a:ln>
          </p:spPr>
        </p:pic>
        <p:sp>
          <p:nvSpPr>
            <p:cNvPr id="2341" name="Google Shape;2341;p50"/>
            <p:cNvSpPr/>
            <p:nvPr/>
          </p:nvSpPr>
          <p:spPr>
            <a:xfrm>
              <a:off x="5988818" y="289303"/>
              <a:ext cx="1045028" cy="2633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2" name="Google Shape;2342;p50"/>
            <p:cNvSpPr txBox="1"/>
            <p:nvPr/>
          </p:nvSpPr>
          <p:spPr>
            <a:xfrm>
              <a:off x="5988818" y="183327"/>
              <a:ext cx="12459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Shampoo</a:t>
              </a:r>
              <a:endParaRPr sz="1400">
                <a:solidFill>
                  <a:schemeClr val="dk1"/>
                </a:solidFill>
                <a:latin typeface="Arial"/>
                <a:ea typeface="Arial"/>
                <a:cs typeface="Arial"/>
                <a:sym typeface="Arial"/>
              </a:endParaRPr>
            </a:p>
          </p:txBody>
        </p:sp>
        <p:sp>
          <p:nvSpPr>
            <p:cNvPr id="2343" name="Google Shape;2343;p50"/>
            <p:cNvSpPr/>
            <p:nvPr/>
          </p:nvSpPr>
          <p:spPr>
            <a:xfrm>
              <a:off x="3810000" y="491104"/>
              <a:ext cx="1045028" cy="2633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4" name="Google Shape;2344;p50"/>
            <p:cNvSpPr txBox="1"/>
            <p:nvPr/>
          </p:nvSpPr>
          <p:spPr>
            <a:xfrm>
              <a:off x="3810000" y="491104"/>
              <a:ext cx="12459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Paints</a:t>
              </a:r>
              <a:endParaRPr sz="1400">
                <a:solidFill>
                  <a:schemeClr val="dk1"/>
                </a:solidFill>
                <a:latin typeface="Arial"/>
                <a:ea typeface="Arial"/>
                <a:cs typeface="Arial"/>
                <a:sym typeface="Arial"/>
              </a:endParaRPr>
            </a:p>
          </p:txBody>
        </p:sp>
        <p:sp>
          <p:nvSpPr>
            <p:cNvPr id="2345" name="Google Shape;2345;p50"/>
            <p:cNvSpPr/>
            <p:nvPr/>
          </p:nvSpPr>
          <p:spPr>
            <a:xfrm>
              <a:off x="2067760" y="2857988"/>
              <a:ext cx="1128191" cy="30777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6" name="Google Shape;2346;p50"/>
            <p:cNvSpPr txBox="1"/>
            <p:nvPr/>
          </p:nvSpPr>
          <p:spPr>
            <a:xfrm>
              <a:off x="2330405" y="2651112"/>
              <a:ext cx="12459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Packaging</a:t>
              </a:r>
              <a:endParaRPr/>
            </a:p>
          </p:txBody>
        </p:sp>
        <p:sp>
          <p:nvSpPr>
            <p:cNvPr id="2347" name="Google Shape;2347;p50"/>
            <p:cNvSpPr/>
            <p:nvPr/>
          </p:nvSpPr>
          <p:spPr>
            <a:xfrm>
              <a:off x="1928758" y="4172475"/>
              <a:ext cx="1647642" cy="7713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8" name="Google Shape;2348;p50"/>
            <p:cNvSpPr txBox="1"/>
            <p:nvPr/>
          </p:nvSpPr>
          <p:spPr>
            <a:xfrm>
              <a:off x="2752579" y="3899112"/>
              <a:ext cx="124599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stain and moisture resistant products</a:t>
              </a:r>
              <a:endParaRPr sz="1400">
                <a:solidFill>
                  <a:schemeClr val="dk1"/>
                </a:solidFill>
                <a:latin typeface="Arial"/>
                <a:ea typeface="Arial"/>
                <a:cs typeface="Arial"/>
                <a:sym typeface="Arial"/>
              </a:endParaRPr>
            </a:p>
          </p:txBody>
        </p:sp>
        <p:sp>
          <p:nvSpPr>
            <p:cNvPr id="2349" name="Google Shape;2349;p50"/>
            <p:cNvSpPr/>
            <p:nvPr/>
          </p:nvSpPr>
          <p:spPr>
            <a:xfrm>
              <a:off x="2701525" y="5376487"/>
              <a:ext cx="1647642" cy="7713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0" name="Google Shape;2350;p50"/>
            <p:cNvSpPr txBox="1"/>
            <p:nvPr/>
          </p:nvSpPr>
          <p:spPr>
            <a:xfrm>
              <a:off x="2541492" y="5332066"/>
              <a:ext cx="20698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kitchen utensil coatings</a:t>
              </a:r>
              <a:endParaRPr sz="1400">
                <a:solidFill>
                  <a:schemeClr val="dk1"/>
                </a:solidFill>
                <a:latin typeface="Arial"/>
                <a:ea typeface="Arial"/>
                <a:cs typeface="Arial"/>
                <a:sym typeface="Arial"/>
              </a:endParaRPr>
            </a:p>
          </p:txBody>
        </p:sp>
        <p:sp>
          <p:nvSpPr>
            <p:cNvPr id="2351" name="Google Shape;2351;p50"/>
            <p:cNvSpPr/>
            <p:nvPr/>
          </p:nvSpPr>
          <p:spPr>
            <a:xfrm>
              <a:off x="5607268" y="5743262"/>
              <a:ext cx="1647642" cy="3459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2" name="Google Shape;2352;p50"/>
            <p:cNvSpPr txBox="1"/>
            <p:nvPr/>
          </p:nvSpPr>
          <p:spPr>
            <a:xfrm>
              <a:off x="5888334" y="5781261"/>
              <a:ext cx="19545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cosmetic products</a:t>
              </a:r>
              <a:endParaRPr/>
            </a:p>
          </p:txBody>
        </p:sp>
        <p:sp>
          <p:nvSpPr>
            <p:cNvPr id="2353" name="Google Shape;2353;p50"/>
            <p:cNvSpPr/>
            <p:nvPr/>
          </p:nvSpPr>
          <p:spPr>
            <a:xfrm>
              <a:off x="8273815" y="3999484"/>
              <a:ext cx="2069814" cy="3459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4" name="Google Shape;2354;p50"/>
            <p:cNvSpPr txBox="1"/>
            <p:nvPr/>
          </p:nvSpPr>
          <p:spPr>
            <a:xfrm>
              <a:off x="8182946" y="3999484"/>
              <a:ext cx="19545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6"/>
                  </a:solidFill>
                  <a:latin typeface="Arial"/>
                  <a:ea typeface="Arial"/>
                  <a:cs typeface="Arial"/>
                  <a:sym typeface="Arial"/>
                </a:rPr>
                <a:t>fertility troubles</a:t>
              </a:r>
              <a:endParaRPr/>
            </a:p>
          </p:txBody>
        </p:sp>
        <p:sp>
          <p:nvSpPr>
            <p:cNvPr id="2355" name="Google Shape;2355;p50"/>
            <p:cNvSpPr/>
            <p:nvPr/>
          </p:nvSpPr>
          <p:spPr>
            <a:xfrm>
              <a:off x="8273815" y="3165765"/>
              <a:ext cx="2166422" cy="3459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6" name="Google Shape;2356;p50"/>
            <p:cNvSpPr txBox="1"/>
            <p:nvPr/>
          </p:nvSpPr>
          <p:spPr>
            <a:xfrm>
              <a:off x="8226875" y="3176999"/>
              <a:ext cx="19545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6"/>
                  </a:solidFill>
                  <a:latin typeface="Arial"/>
                  <a:ea typeface="Arial"/>
                  <a:cs typeface="Arial"/>
                  <a:sym typeface="Arial"/>
                </a:rPr>
                <a:t>thyroid diseases</a:t>
              </a:r>
              <a:endParaRPr b="1" sz="1400">
                <a:solidFill>
                  <a:schemeClr val="accent6"/>
                </a:solidFill>
                <a:latin typeface="Arial"/>
                <a:ea typeface="Arial"/>
                <a:cs typeface="Arial"/>
                <a:sym typeface="Arial"/>
              </a:endParaRPr>
            </a:p>
          </p:txBody>
        </p:sp>
        <p:sp>
          <p:nvSpPr>
            <p:cNvPr id="2357" name="Google Shape;2357;p50"/>
            <p:cNvSpPr/>
            <p:nvPr/>
          </p:nvSpPr>
          <p:spPr>
            <a:xfrm>
              <a:off x="8226875" y="2031238"/>
              <a:ext cx="1647642" cy="3459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8" name="Google Shape;2358;p50"/>
            <p:cNvSpPr txBox="1"/>
            <p:nvPr/>
          </p:nvSpPr>
          <p:spPr>
            <a:xfrm>
              <a:off x="8226875" y="2004267"/>
              <a:ext cx="19545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6"/>
                  </a:solidFill>
                  <a:latin typeface="Arial"/>
                  <a:ea typeface="Arial"/>
                  <a:cs typeface="Arial"/>
                  <a:sym typeface="Arial"/>
                </a:rPr>
                <a:t>immunotoxicity</a:t>
              </a:r>
              <a:endParaRPr b="1" sz="1400">
                <a:solidFill>
                  <a:schemeClr val="accent6"/>
                </a:solidFill>
                <a:latin typeface="Arial"/>
                <a:ea typeface="Arial"/>
                <a:cs typeface="Arial"/>
                <a:sym typeface="Arial"/>
              </a:endParaRPr>
            </a:p>
          </p:txBody>
        </p:sp>
        <p:sp>
          <p:nvSpPr>
            <p:cNvPr id="2359" name="Google Shape;2359;p50"/>
            <p:cNvSpPr/>
            <p:nvPr/>
          </p:nvSpPr>
          <p:spPr>
            <a:xfrm>
              <a:off x="8284316" y="1176734"/>
              <a:ext cx="1954500" cy="3459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0" name="Google Shape;2360;p50"/>
            <p:cNvSpPr txBox="1"/>
            <p:nvPr/>
          </p:nvSpPr>
          <p:spPr>
            <a:xfrm>
              <a:off x="8182945" y="1231459"/>
              <a:ext cx="19545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6"/>
                  </a:solidFill>
                  <a:latin typeface="Arial"/>
                  <a:ea typeface="Arial"/>
                  <a:cs typeface="Arial"/>
                  <a:sym typeface="Arial"/>
                </a:rPr>
                <a:t>endocrine disorders</a:t>
              </a:r>
              <a:endParaRPr b="1" sz="1400">
                <a:solidFill>
                  <a:schemeClr val="accent6"/>
                </a:solidFill>
                <a:latin typeface="Arial"/>
                <a:ea typeface="Arial"/>
                <a:cs typeface="Arial"/>
                <a:sym typeface="Arial"/>
              </a:endParaRPr>
            </a:p>
          </p:txBody>
        </p:sp>
      </p:grpSp>
      <p:pic>
        <p:nvPicPr>
          <p:cNvPr id="2361" name="Google Shape;2361;p50"/>
          <p:cNvPicPr preferRelativeResize="0"/>
          <p:nvPr/>
        </p:nvPicPr>
        <p:blipFill rotWithShape="1">
          <a:blip r:embed="rId4">
            <a:alphaModFix/>
          </a:blip>
          <a:srcRect b="0" l="0" r="0" t="0"/>
          <a:stretch/>
        </p:blipFill>
        <p:spPr>
          <a:xfrm>
            <a:off x="-4798" y="-16784"/>
            <a:ext cx="1467968" cy="6317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68" name="Google Shape;2368;p51"/>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pic>
        <p:nvPicPr>
          <p:cNvPr id="2369" name="Google Shape;2369;p51"/>
          <p:cNvPicPr preferRelativeResize="0"/>
          <p:nvPr/>
        </p:nvPicPr>
        <p:blipFill rotWithShape="1">
          <a:blip r:embed="rId4">
            <a:alphaModFix/>
          </a:blip>
          <a:srcRect b="0" l="0" r="0" t="0"/>
          <a:stretch/>
        </p:blipFill>
        <p:spPr>
          <a:xfrm>
            <a:off x="1606512" y="3048299"/>
            <a:ext cx="5378399" cy="2813635"/>
          </a:xfrm>
          <a:prstGeom prst="rect">
            <a:avLst/>
          </a:prstGeom>
          <a:noFill/>
          <a:ln>
            <a:noFill/>
          </a:ln>
        </p:spPr>
      </p:pic>
      <p:sp>
        <p:nvSpPr>
          <p:cNvPr id="2370" name="Google Shape;2370;p51"/>
          <p:cNvSpPr/>
          <p:nvPr/>
        </p:nvSpPr>
        <p:spPr>
          <a:xfrm>
            <a:off x="6798072" y="1406713"/>
            <a:ext cx="4990274" cy="4682896"/>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609C"/>
              </a:buClr>
              <a:buSzPts val="2700"/>
              <a:buFont typeface="Arial"/>
              <a:buChar char="•"/>
            </a:pPr>
            <a:r>
              <a:rPr b="0" lang="en-US" sz="1800">
                <a:solidFill>
                  <a:schemeClr val="dk1"/>
                </a:solidFill>
                <a:latin typeface="Arial"/>
                <a:ea typeface="Arial"/>
                <a:cs typeface="Arial"/>
                <a:sym typeface="Arial"/>
              </a:rPr>
              <a:t>PET has a melting point of 260 deg C</a:t>
            </a:r>
            <a:endParaRPr/>
          </a:p>
          <a:p>
            <a:pPr indent="-342900" lvl="0" marL="342900" marR="0" rtl="0" algn="just">
              <a:lnSpc>
                <a:spcPct val="100000"/>
              </a:lnSpc>
              <a:spcBef>
                <a:spcPts val="1200"/>
              </a:spcBef>
              <a:spcAft>
                <a:spcPts val="0"/>
              </a:spcAft>
              <a:buClr>
                <a:srgbClr val="00609C"/>
              </a:buClr>
              <a:buSzPts val="2700"/>
              <a:buFont typeface="Arial"/>
              <a:buChar char="•"/>
            </a:pPr>
            <a:r>
              <a:rPr b="0" lang="en-US" sz="1800">
                <a:solidFill>
                  <a:schemeClr val="dk1"/>
                </a:solidFill>
                <a:latin typeface="Arial"/>
                <a:ea typeface="Arial"/>
                <a:cs typeface="Arial"/>
                <a:sym typeface="Arial"/>
              </a:rPr>
              <a:t>Between 140C-250C, PET exists in a “crystallization State”, where very slow release of volatiles are experienced</a:t>
            </a:r>
            <a:endParaRPr/>
          </a:p>
          <a:p>
            <a:pPr indent="-342900" lvl="0" marL="342900" marR="0" rtl="0" algn="just">
              <a:lnSpc>
                <a:spcPct val="100000"/>
              </a:lnSpc>
              <a:spcBef>
                <a:spcPts val="1200"/>
              </a:spcBef>
              <a:spcAft>
                <a:spcPts val="0"/>
              </a:spcAft>
              <a:buClr>
                <a:srgbClr val="00609C"/>
              </a:buClr>
              <a:buSzPts val="2700"/>
              <a:buFont typeface="Arial"/>
              <a:buChar char="•"/>
            </a:pPr>
            <a:r>
              <a:rPr b="0" lang="en-US" sz="1800">
                <a:solidFill>
                  <a:schemeClr val="dk1"/>
                </a:solidFill>
                <a:latin typeface="Arial"/>
                <a:ea typeface="Arial"/>
                <a:cs typeface="Arial"/>
                <a:sym typeface="Arial"/>
              </a:rPr>
              <a:t>Even after melting at 280C, incomplete recovery of Benzene was experienced</a:t>
            </a:r>
            <a:endParaRPr/>
          </a:p>
          <a:p>
            <a:pPr indent="-342900" lvl="0" marL="342900" marR="0" rtl="0" algn="just">
              <a:lnSpc>
                <a:spcPct val="100000"/>
              </a:lnSpc>
              <a:spcBef>
                <a:spcPts val="1200"/>
              </a:spcBef>
              <a:spcAft>
                <a:spcPts val="0"/>
              </a:spcAft>
              <a:buClr>
                <a:srgbClr val="00609C"/>
              </a:buClr>
              <a:buSzPts val="2700"/>
              <a:buFont typeface="Arial"/>
              <a:buChar char="•"/>
            </a:pPr>
            <a:r>
              <a:rPr b="0" lang="en-US" sz="1800">
                <a:solidFill>
                  <a:schemeClr val="dk1"/>
                </a:solidFill>
                <a:latin typeface="Arial"/>
                <a:ea typeface="Arial"/>
                <a:cs typeface="Arial"/>
                <a:sym typeface="Arial"/>
              </a:rPr>
              <a:t>Extending the temperature to 300C allowed most of the Benzene to be recovered in a single extraction</a:t>
            </a:r>
            <a:endParaRPr/>
          </a:p>
          <a:p>
            <a:pPr indent="-342900" lvl="0" marL="342900" marR="0" rtl="0" algn="just">
              <a:lnSpc>
                <a:spcPct val="100000"/>
              </a:lnSpc>
              <a:spcBef>
                <a:spcPts val="1200"/>
              </a:spcBef>
              <a:spcAft>
                <a:spcPts val="0"/>
              </a:spcAft>
              <a:buClr>
                <a:srgbClr val="00609C"/>
              </a:buClr>
              <a:buSzPts val="2700"/>
              <a:buFont typeface="Arial"/>
              <a:buChar char="•"/>
            </a:pPr>
            <a:r>
              <a:rPr b="0" lang="en-US" sz="1800">
                <a:solidFill>
                  <a:schemeClr val="dk1"/>
                </a:solidFill>
                <a:latin typeface="Arial"/>
                <a:ea typeface="Arial"/>
                <a:cs typeface="Arial"/>
                <a:sym typeface="Arial"/>
              </a:rPr>
              <a:t>Most of time, to measure Benzene in PET, cryogenic grinding is required to release the Benzene (temperature of 230 deg C, after 45 minutes of heating)</a:t>
            </a:r>
            <a:endParaRPr/>
          </a:p>
          <a:p>
            <a:pPr indent="-342900" lvl="0" marL="342900" marR="0" rtl="0" algn="just">
              <a:lnSpc>
                <a:spcPct val="100000"/>
              </a:lnSpc>
              <a:spcBef>
                <a:spcPts val="1200"/>
              </a:spcBef>
              <a:spcAft>
                <a:spcPts val="0"/>
              </a:spcAft>
              <a:buClr>
                <a:srgbClr val="00609C"/>
              </a:buClr>
              <a:buSzPts val="2700"/>
              <a:buFont typeface="Arial"/>
              <a:buChar char="•"/>
            </a:pPr>
            <a:r>
              <a:rPr b="0" lang="en-US" sz="1800">
                <a:solidFill>
                  <a:schemeClr val="dk1"/>
                </a:solidFill>
                <a:latin typeface="Arial"/>
                <a:ea typeface="Arial"/>
                <a:cs typeface="Arial"/>
                <a:sym typeface="Arial"/>
              </a:rPr>
              <a:t>The latest Flash-VASE from Entech can now heat the back 6 positions to 330 deg C to allowing PET analysis with no expensive pre-grinding step</a:t>
            </a:r>
            <a:endParaRPr/>
          </a:p>
        </p:txBody>
      </p:sp>
      <p:pic>
        <p:nvPicPr>
          <p:cNvPr id="2371" name="Google Shape;2371;p51"/>
          <p:cNvPicPr preferRelativeResize="0"/>
          <p:nvPr/>
        </p:nvPicPr>
        <p:blipFill rotWithShape="1">
          <a:blip r:embed="rId5">
            <a:alphaModFix/>
          </a:blip>
          <a:srcRect b="0" l="0" r="19607" t="0"/>
          <a:stretch/>
        </p:blipFill>
        <p:spPr>
          <a:xfrm rot="5400000">
            <a:off x="4667855" y="1422544"/>
            <a:ext cx="1637020" cy="1614490"/>
          </a:xfrm>
          <a:prstGeom prst="rect">
            <a:avLst/>
          </a:prstGeom>
          <a:noFill/>
          <a:ln>
            <a:noFill/>
          </a:ln>
        </p:spPr>
      </p:pic>
      <p:pic>
        <p:nvPicPr>
          <p:cNvPr id="2372" name="Google Shape;2372;p51"/>
          <p:cNvPicPr preferRelativeResize="0"/>
          <p:nvPr/>
        </p:nvPicPr>
        <p:blipFill rotWithShape="1">
          <a:blip r:embed="rId6">
            <a:alphaModFix/>
          </a:blip>
          <a:srcRect b="0" l="0" r="0" t="0"/>
          <a:stretch/>
        </p:blipFill>
        <p:spPr>
          <a:xfrm>
            <a:off x="2526017" y="1411279"/>
            <a:ext cx="1842828" cy="1380342"/>
          </a:xfrm>
          <a:prstGeom prst="rect">
            <a:avLst/>
          </a:prstGeom>
          <a:noFill/>
          <a:ln>
            <a:noFill/>
          </a:ln>
        </p:spPr>
      </p:pic>
      <p:sp>
        <p:nvSpPr>
          <p:cNvPr id="2373" name="Google Shape;2373;p51"/>
          <p:cNvSpPr txBox="1"/>
          <p:nvPr/>
        </p:nvSpPr>
        <p:spPr>
          <a:xfrm>
            <a:off x="1606512" y="190942"/>
            <a:ext cx="9326794" cy="816481"/>
          </a:xfrm>
          <a:prstGeom prst="rect">
            <a:avLst/>
          </a:prstGeom>
          <a:noFill/>
          <a:ln>
            <a:noFill/>
          </a:ln>
        </p:spPr>
        <p:txBody>
          <a:bodyPr anchorCtr="0" anchor="t" bIns="45700" lIns="91425" spcFirstLastPara="1" rIns="91425" wrap="square" tIns="45700">
            <a:normAutofit fontScale="90000" lnSpcReduction="10000"/>
          </a:bodyPr>
          <a:lstStyle/>
          <a:p>
            <a:pPr indent="0" lvl="1" marL="0" marR="0" rtl="0" algn="l">
              <a:spcBef>
                <a:spcPts val="0"/>
              </a:spcBef>
              <a:spcAft>
                <a:spcPts val="0"/>
              </a:spcAft>
              <a:buNone/>
            </a:pPr>
            <a:r>
              <a:rPr b="1" i="0" lang="en-US" sz="2800" u="none" cap="none" strike="noStrike">
                <a:solidFill>
                  <a:srgbClr val="002060"/>
                </a:solidFill>
                <a:latin typeface="Play"/>
                <a:ea typeface="Play"/>
                <a:cs typeface="Play"/>
                <a:sym typeface="Play"/>
              </a:rPr>
              <a:t>Benzene Flash-VASE Extraction from PET Pellets</a:t>
            </a:r>
            <a:br>
              <a:rPr b="1" i="0" lang="en-US" sz="2800" u="none" cap="none" strike="noStrike">
                <a:solidFill>
                  <a:srgbClr val="002060"/>
                </a:solidFill>
                <a:latin typeface="Play"/>
                <a:ea typeface="Play"/>
                <a:cs typeface="Play"/>
                <a:sym typeface="Play"/>
              </a:rPr>
            </a:br>
            <a:endParaRPr b="1" i="0" sz="2800" u="none" cap="none" strike="noStrike">
              <a:solidFill>
                <a:srgbClr val="002060"/>
              </a:solidFill>
              <a:latin typeface="Play"/>
              <a:ea typeface="Play"/>
              <a:cs typeface="Play"/>
              <a:sym typeface="Pl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80" name="Google Shape;2380;p52"/>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sp>
        <p:nvSpPr>
          <p:cNvPr id="2381" name="Google Shape;2381;p52"/>
          <p:cNvSpPr txBox="1"/>
          <p:nvPr/>
        </p:nvSpPr>
        <p:spPr>
          <a:xfrm>
            <a:off x="1616823" y="165848"/>
            <a:ext cx="9326794" cy="816481"/>
          </a:xfrm>
          <a:prstGeom prst="rect">
            <a:avLst/>
          </a:prstGeom>
          <a:noFill/>
          <a:ln>
            <a:noFill/>
          </a:ln>
        </p:spPr>
        <p:txBody>
          <a:bodyPr anchorCtr="0" anchor="t" bIns="45700" lIns="91425" spcFirstLastPara="1" rIns="91425" wrap="square" tIns="45700">
            <a:normAutofit fontScale="90000"/>
          </a:bodyPr>
          <a:lstStyle/>
          <a:p>
            <a:pPr indent="0" lvl="1" marL="0" marR="0" rtl="0" algn="l">
              <a:spcBef>
                <a:spcPts val="0"/>
              </a:spcBef>
              <a:spcAft>
                <a:spcPts val="0"/>
              </a:spcAft>
              <a:buNone/>
            </a:pPr>
            <a:r>
              <a:rPr b="1" i="0" lang="en-US" sz="2800" u="none" cap="none" strike="noStrike">
                <a:solidFill>
                  <a:srgbClr val="002060"/>
                </a:solidFill>
                <a:latin typeface="Play"/>
                <a:ea typeface="Play"/>
                <a:cs typeface="Play"/>
                <a:sym typeface="Play"/>
              </a:rPr>
              <a:t>Importance of Oxygen Elimination During Flash-VASE Extractions</a:t>
            </a:r>
            <a:endParaRPr/>
          </a:p>
        </p:txBody>
      </p:sp>
      <p:sp>
        <p:nvSpPr>
          <p:cNvPr id="2382" name="Google Shape;2382;p52"/>
          <p:cNvSpPr/>
          <p:nvPr/>
        </p:nvSpPr>
        <p:spPr>
          <a:xfrm>
            <a:off x="6588685" y="907786"/>
            <a:ext cx="5012346" cy="4682896"/>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12500"/>
              </a:lnSpc>
              <a:spcBef>
                <a:spcPts val="0"/>
              </a:spcBef>
              <a:spcAft>
                <a:spcPts val="0"/>
              </a:spcAft>
              <a:buClr>
                <a:srgbClr val="00609C"/>
              </a:buClr>
              <a:buSzPts val="2400"/>
              <a:buFont typeface="Arial"/>
              <a:buChar char="•"/>
            </a:pPr>
            <a:r>
              <a:rPr b="0" lang="en-US" sz="1600">
                <a:solidFill>
                  <a:schemeClr val="dk1"/>
                </a:solidFill>
                <a:latin typeface="Arial"/>
                <a:ea typeface="Arial"/>
                <a:cs typeface="Arial"/>
                <a:sym typeface="Arial"/>
              </a:rPr>
              <a:t>For VASE Extractions, a vacuum only approach is fine, because 70C is the max temperature and because some water evaporation also helps to flush the air out</a:t>
            </a:r>
            <a:endParaRPr/>
          </a:p>
          <a:p>
            <a:pPr indent="-342900" lvl="0" marL="342900" marR="0" rtl="0" algn="just">
              <a:lnSpc>
                <a:spcPct val="112500"/>
              </a:lnSpc>
              <a:spcBef>
                <a:spcPts val="1200"/>
              </a:spcBef>
              <a:spcAft>
                <a:spcPts val="0"/>
              </a:spcAft>
              <a:buClr>
                <a:srgbClr val="00609C"/>
              </a:buClr>
              <a:buSzPts val="2400"/>
              <a:buFont typeface="Arial"/>
              <a:buChar char="•"/>
            </a:pPr>
            <a:r>
              <a:rPr b="0" lang="en-US" sz="1600">
                <a:solidFill>
                  <a:schemeClr val="dk1"/>
                </a:solidFill>
                <a:latin typeface="Arial"/>
                <a:ea typeface="Arial"/>
                <a:cs typeface="Arial"/>
                <a:sym typeface="Arial"/>
              </a:rPr>
              <a:t>For Flash-VASE, it is best to use the VXB-PV-EP Module which allows multiple fill/evacuations of the Pen/Vial assemblies</a:t>
            </a:r>
            <a:endParaRPr/>
          </a:p>
          <a:p>
            <a:pPr indent="-342900" lvl="0" marL="342900" marR="0" rtl="0" algn="just">
              <a:lnSpc>
                <a:spcPct val="112500"/>
              </a:lnSpc>
              <a:spcBef>
                <a:spcPts val="1200"/>
              </a:spcBef>
              <a:spcAft>
                <a:spcPts val="0"/>
              </a:spcAft>
              <a:buClr>
                <a:srgbClr val="00609C"/>
              </a:buClr>
              <a:buSzPts val="2400"/>
              <a:buFont typeface="Arial"/>
              <a:buChar char="•"/>
            </a:pPr>
            <a:r>
              <a:rPr b="0" lang="en-US" sz="1600">
                <a:solidFill>
                  <a:schemeClr val="dk1"/>
                </a:solidFill>
                <a:latin typeface="Arial"/>
                <a:ea typeface="Arial"/>
                <a:cs typeface="Arial"/>
                <a:sym typeface="Arial"/>
              </a:rPr>
              <a:t>Theoretical Oxygen levels left in vials relative to atmospheric pressure when evacuating to 0.2 psia</a:t>
            </a:r>
            <a:endParaRPr/>
          </a:p>
          <a:p>
            <a:pPr indent="-342900" lvl="1" marL="800100" marR="0" rtl="0" algn="just">
              <a:lnSpc>
                <a:spcPct val="112500"/>
              </a:lnSpc>
              <a:spcBef>
                <a:spcPts val="1200"/>
              </a:spcBef>
              <a:spcAft>
                <a:spcPts val="0"/>
              </a:spcAft>
              <a:buClr>
                <a:srgbClr val="00609C"/>
              </a:buClr>
              <a:buSzPts val="2400"/>
              <a:buFont typeface="Arial"/>
              <a:buChar char="•"/>
            </a:pPr>
            <a:r>
              <a:rPr b="0" i="0" lang="en-US" sz="1600" u="none" cap="none" strike="noStrike">
                <a:solidFill>
                  <a:schemeClr val="dk1"/>
                </a:solidFill>
                <a:latin typeface="Arial"/>
                <a:ea typeface="Arial"/>
                <a:cs typeface="Arial"/>
                <a:sym typeface="Arial"/>
              </a:rPr>
              <a:t>Vacuum Only     3000 PPM</a:t>
            </a:r>
            <a:endParaRPr/>
          </a:p>
          <a:p>
            <a:pPr indent="-342900" lvl="1" marL="800100" marR="0" rtl="0" algn="just">
              <a:lnSpc>
                <a:spcPct val="112500"/>
              </a:lnSpc>
              <a:spcBef>
                <a:spcPts val="1200"/>
              </a:spcBef>
              <a:spcAft>
                <a:spcPts val="0"/>
              </a:spcAft>
              <a:buClr>
                <a:srgbClr val="00609C"/>
              </a:buClr>
              <a:buSzPts val="2400"/>
              <a:buFont typeface="Arial"/>
              <a:buChar char="•"/>
            </a:pPr>
            <a:r>
              <a:rPr b="0" i="0" lang="en-US" sz="1600" u="none" cap="none" strike="noStrike">
                <a:solidFill>
                  <a:schemeClr val="dk1"/>
                </a:solidFill>
                <a:latin typeface="Arial"/>
                <a:ea typeface="Arial"/>
                <a:cs typeface="Arial"/>
                <a:sym typeface="Arial"/>
              </a:rPr>
              <a:t>1 N2 Flush to 5.3 psig (20 psia),    30 PPM</a:t>
            </a:r>
            <a:endParaRPr/>
          </a:p>
          <a:p>
            <a:pPr indent="-342900" lvl="1" marL="800100" marR="0" rtl="0" algn="just">
              <a:lnSpc>
                <a:spcPct val="112500"/>
              </a:lnSpc>
              <a:spcBef>
                <a:spcPts val="1200"/>
              </a:spcBef>
              <a:spcAft>
                <a:spcPts val="0"/>
              </a:spcAft>
              <a:buClr>
                <a:srgbClr val="00609C"/>
              </a:buClr>
              <a:buSzPts val="2400"/>
              <a:buFont typeface="Arial"/>
              <a:buChar char="•"/>
            </a:pPr>
            <a:r>
              <a:rPr b="0" i="0" lang="en-US" sz="1600" u="none" cap="none" strike="noStrike">
                <a:solidFill>
                  <a:schemeClr val="dk1"/>
                </a:solidFill>
                <a:latin typeface="Arial"/>
                <a:ea typeface="Arial"/>
                <a:cs typeface="Arial"/>
                <a:sym typeface="Arial"/>
              </a:rPr>
              <a:t>2 N2 Flushes to 5.3 psig, 0.3 PPM</a:t>
            </a:r>
            <a:endParaRPr/>
          </a:p>
          <a:p>
            <a:pPr indent="-342900" lvl="1" marL="800100" marR="0" rtl="0" algn="just">
              <a:lnSpc>
                <a:spcPct val="112500"/>
              </a:lnSpc>
              <a:spcBef>
                <a:spcPts val="1200"/>
              </a:spcBef>
              <a:spcAft>
                <a:spcPts val="0"/>
              </a:spcAft>
              <a:buClr>
                <a:srgbClr val="00609C"/>
              </a:buClr>
              <a:buSzPts val="2400"/>
              <a:buFont typeface="Arial"/>
              <a:buChar char="•"/>
            </a:pPr>
            <a:r>
              <a:rPr b="0" i="0" lang="en-US" sz="1600" u="none" cap="none" strike="noStrike">
                <a:solidFill>
                  <a:schemeClr val="dk1"/>
                </a:solidFill>
                <a:latin typeface="Arial"/>
                <a:ea typeface="Arial"/>
                <a:cs typeface="Arial"/>
                <a:sym typeface="Arial"/>
              </a:rPr>
              <a:t>3 N2 Flushes to 5.3 psig,  0.003 PPM</a:t>
            </a:r>
            <a:endParaRPr/>
          </a:p>
          <a:p>
            <a:pPr indent="-342900" lvl="0" marL="342900" marR="0" rtl="0" algn="just">
              <a:lnSpc>
                <a:spcPct val="112500"/>
              </a:lnSpc>
              <a:spcBef>
                <a:spcPts val="1200"/>
              </a:spcBef>
              <a:spcAft>
                <a:spcPts val="0"/>
              </a:spcAft>
              <a:buClr>
                <a:srgbClr val="00609C"/>
              </a:buClr>
              <a:buSzPts val="2400"/>
              <a:buFont typeface="Arial"/>
              <a:buChar char="•"/>
            </a:pPr>
            <a:r>
              <a:rPr b="0" lang="en-US" sz="1600">
                <a:solidFill>
                  <a:schemeClr val="dk1"/>
                </a:solidFill>
                <a:latin typeface="Arial"/>
                <a:ea typeface="Arial"/>
                <a:cs typeface="Arial"/>
                <a:sym typeface="Arial"/>
              </a:rPr>
              <a:t>Visible oxidation was seen during PET heating to over 230 deg C when Oxygen was not properly eliminated</a:t>
            </a:r>
            <a:endParaRPr/>
          </a:p>
          <a:p>
            <a:pPr indent="-342900" lvl="0" marL="342900" marR="0" rtl="0" algn="just">
              <a:lnSpc>
                <a:spcPct val="112500"/>
              </a:lnSpc>
              <a:spcBef>
                <a:spcPts val="1200"/>
              </a:spcBef>
              <a:spcAft>
                <a:spcPts val="0"/>
              </a:spcAft>
              <a:buClr>
                <a:srgbClr val="00609C"/>
              </a:buClr>
              <a:buSzPts val="2400"/>
              <a:buFont typeface="Arial"/>
              <a:buChar char="•"/>
            </a:pPr>
            <a:r>
              <a:rPr b="0" lang="en-US" sz="1600">
                <a:solidFill>
                  <a:schemeClr val="dk1"/>
                </a:solidFill>
                <a:latin typeface="Arial"/>
                <a:ea typeface="Arial"/>
                <a:cs typeface="Arial"/>
                <a:sym typeface="Arial"/>
              </a:rPr>
              <a:t>Flash-VASE of natural products will definitely benefit from an O2 reduced vacuum </a:t>
            </a:r>
            <a:endParaRPr/>
          </a:p>
        </p:txBody>
      </p:sp>
      <p:pic>
        <p:nvPicPr>
          <p:cNvPr id="2383" name="Google Shape;2383;p52"/>
          <p:cNvPicPr preferRelativeResize="0"/>
          <p:nvPr/>
        </p:nvPicPr>
        <p:blipFill rotWithShape="1">
          <a:blip r:embed="rId4">
            <a:alphaModFix/>
          </a:blip>
          <a:srcRect b="0" l="0" r="0" t="0"/>
          <a:stretch/>
        </p:blipFill>
        <p:spPr>
          <a:xfrm>
            <a:off x="1551038" y="2625213"/>
            <a:ext cx="4656034" cy="3543802"/>
          </a:xfrm>
          <a:prstGeom prst="rect">
            <a:avLst/>
          </a:prstGeom>
          <a:noFill/>
          <a:ln>
            <a:noFill/>
          </a:ln>
        </p:spPr>
      </p:pic>
      <p:pic>
        <p:nvPicPr>
          <p:cNvPr id="2384" name="Google Shape;2384;p52"/>
          <p:cNvPicPr preferRelativeResize="0"/>
          <p:nvPr/>
        </p:nvPicPr>
        <p:blipFill rotWithShape="1">
          <a:blip r:embed="rId5">
            <a:alphaModFix/>
          </a:blip>
          <a:srcRect b="0" l="0" r="0" t="0"/>
          <a:stretch/>
        </p:blipFill>
        <p:spPr>
          <a:xfrm>
            <a:off x="4438824" y="1222418"/>
            <a:ext cx="1841396" cy="186084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9" name="Shape 2389"/>
        <p:cNvGrpSpPr/>
        <p:nvPr/>
      </p:nvGrpSpPr>
      <p:grpSpPr>
        <a:xfrm>
          <a:off x="0" y="0"/>
          <a:ext cx="0" cy="0"/>
          <a:chOff x="0" y="0"/>
          <a:chExt cx="0" cy="0"/>
        </a:xfrm>
      </p:grpSpPr>
      <p:sp>
        <p:nvSpPr>
          <p:cNvPr id="2390" name="Google Shape;239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91" name="Google Shape;2391;p53"/>
          <p:cNvPicPr preferRelativeResize="0"/>
          <p:nvPr/>
        </p:nvPicPr>
        <p:blipFill rotWithShape="1">
          <a:blip r:embed="rId3">
            <a:alphaModFix/>
          </a:blip>
          <a:srcRect b="0" l="0" r="0" t="0"/>
          <a:stretch/>
        </p:blipFill>
        <p:spPr>
          <a:xfrm>
            <a:off x="-4798" y="-16784"/>
            <a:ext cx="1481906" cy="6317100"/>
          </a:xfrm>
          <a:prstGeom prst="rect">
            <a:avLst/>
          </a:prstGeom>
          <a:noFill/>
          <a:ln>
            <a:noFill/>
          </a:ln>
        </p:spPr>
      </p:pic>
      <p:sp>
        <p:nvSpPr>
          <p:cNvPr id="2392" name="Google Shape;2392;p53"/>
          <p:cNvSpPr txBox="1"/>
          <p:nvPr/>
        </p:nvSpPr>
        <p:spPr>
          <a:xfrm>
            <a:off x="1661916" y="136525"/>
            <a:ext cx="9284677" cy="10952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Conclusions about VASE™ and Flash-VASE™….</a:t>
            </a:r>
            <a:endParaRPr/>
          </a:p>
        </p:txBody>
      </p:sp>
      <p:sp>
        <p:nvSpPr>
          <p:cNvPr id="2393" name="Google Shape;2393;p53"/>
          <p:cNvSpPr txBox="1"/>
          <p:nvPr/>
        </p:nvSpPr>
        <p:spPr>
          <a:xfrm>
            <a:off x="1946122" y="1609591"/>
            <a:ext cx="10126430" cy="49293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Play"/>
                <a:ea typeface="Play"/>
                <a:cs typeface="Play"/>
                <a:sym typeface="Play"/>
              </a:rPr>
              <a:t>VASE or Flash-VASE/ TD-GC-MS has demonstrated recovery of a wide range of compounds from liquid and solid samples. </a:t>
            </a:r>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dk1"/>
              </a:solidFill>
              <a:latin typeface="Play"/>
              <a:ea typeface="Play"/>
              <a:cs typeface="Play"/>
              <a:sym typeface="Play"/>
            </a:endParaRPr>
          </a:p>
          <a:p>
            <a:pPr indent="0" lvl="0" marL="0" marR="0" rtl="0" algn="l">
              <a:lnSpc>
                <a:spcPct val="90000"/>
              </a:lnSpc>
              <a:spcBef>
                <a:spcPts val="1000"/>
              </a:spcBef>
              <a:spcAft>
                <a:spcPts val="0"/>
              </a:spcAft>
              <a:buClr>
                <a:schemeClr val="dk1"/>
              </a:buClr>
              <a:buSzPts val="2000"/>
              <a:buFont typeface="Arial"/>
              <a:buNone/>
            </a:pPr>
            <a:r>
              <a:rPr b="1" lang="en-US" sz="2000">
                <a:solidFill>
                  <a:schemeClr val="dk1"/>
                </a:solidFill>
                <a:latin typeface="Play"/>
                <a:ea typeface="Play"/>
                <a:cs typeface="Play"/>
                <a:sym typeface="Play"/>
              </a:rPr>
              <a:t>Sorbent Pens are quantitative and vastly improve the recovery of low volatility compounds from complex matrices without having to perform isotope dilution for each target compound.</a:t>
            </a:r>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dk1"/>
              </a:solidFill>
              <a:latin typeface="Play"/>
              <a:ea typeface="Play"/>
              <a:cs typeface="Play"/>
              <a:sym typeface="Play"/>
            </a:endParaRPr>
          </a:p>
          <a:p>
            <a:pPr indent="0" lvl="0" marL="0" marR="0" rtl="0" algn="l">
              <a:lnSpc>
                <a:spcPct val="90000"/>
              </a:lnSpc>
              <a:spcBef>
                <a:spcPts val="1000"/>
              </a:spcBef>
              <a:spcAft>
                <a:spcPts val="0"/>
              </a:spcAft>
              <a:buClr>
                <a:schemeClr val="dk1"/>
              </a:buClr>
              <a:buSzPts val="2000"/>
              <a:buFont typeface="Arial"/>
              <a:buNone/>
            </a:pPr>
            <a:r>
              <a:rPr b="1" lang="en-US" sz="2000">
                <a:solidFill>
                  <a:schemeClr val="dk1"/>
                </a:solidFill>
                <a:latin typeface="Play"/>
                <a:ea typeface="Play"/>
                <a:cs typeface="Play"/>
                <a:sym typeface="Play"/>
              </a:rPr>
              <a:t>VASE provides a more sensitive and reproducible solution than SPME and Purge and Trap for volatiles, while also extending extractions to SVOCs.</a:t>
            </a:r>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dk1"/>
              </a:solidFill>
              <a:latin typeface="Play"/>
              <a:ea typeface="Play"/>
              <a:cs typeface="Play"/>
              <a:sym typeface="Play"/>
            </a:endParaRPr>
          </a:p>
          <a:p>
            <a:pPr indent="0" lvl="0" marL="0" marR="0" rtl="0" algn="l">
              <a:lnSpc>
                <a:spcPct val="90000"/>
              </a:lnSpc>
              <a:spcBef>
                <a:spcPts val="1000"/>
              </a:spcBef>
              <a:spcAft>
                <a:spcPts val="0"/>
              </a:spcAft>
              <a:buClr>
                <a:schemeClr val="dk1"/>
              </a:buClr>
              <a:buSzPts val="2000"/>
              <a:buFont typeface="Arial"/>
              <a:buNone/>
            </a:pPr>
            <a:r>
              <a:rPr b="1" lang="en-US" sz="2000">
                <a:solidFill>
                  <a:schemeClr val="dk1"/>
                </a:solidFill>
                <a:latin typeface="Play"/>
                <a:ea typeface="Play"/>
                <a:cs typeface="Play"/>
                <a:sym typeface="Play"/>
              </a:rPr>
              <a:t>Applications include contaminants in water, flavor profiling, clinical samples, materials, plastics, oils….</a:t>
            </a:r>
            <a:endParaRPr/>
          </a:p>
          <a:p>
            <a:pPr indent="0" lvl="0" marL="0" marR="0" rtl="0" algn="l">
              <a:lnSpc>
                <a:spcPct val="90000"/>
              </a:lnSpc>
              <a:spcBef>
                <a:spcPts val="1000"/>
              </a:spcBef>
              <a:spcAft>
                <a:spcPts val="0"/>
              </a:spcAft>
              <a:buClr>
                <a:schemeClr val="dk1"/>
              </a:buClr>
              <a:buSzPts val="1800"/>
              <a:buFont typeface="Arial"/>
              <a:buNone/>
            </a:pPr>
            <a:r>
              <a:t/>
            </a:r>
            <a:endParaRPr b="1" sz="1800">
              <a:solidFill>
                <a:schemeClr val="dk1"/>
              </a:solidFill>
              <a:latin typeface="Play"/>
              <a:ea typeface="Play"/>
              <a:cs typeface="Play"/>
              <a:sym typeface="Play"/>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dk1"/>
              </a:solidFill>
              <a:latin typeface="Play"/>
              <a:ea typeface="Play"/>
              <a:cs typeface="Play"/>
              <a:sym typeface="Play"/>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dk1"/>
              </a:solidFill>
              <a:latin typeface="Play"/>
              <a:ea typeface="Play"/>
              <a:cs typeface="Play"/>
              <a:sym typeface="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8" name="Shape 2398"/>
        <p:cNvGrpSpPr/>
        <p:nvPr/>
      </p:nvGrpSpPr>
      <p:grpSpPr>
        <a:xfrm>
          <a:off x="0" y="0"/>
          <a:ext cx="0" cy="0"/>
          <a:chOff x="0" y="0"/>
          <a:chExt cx="0" cy="0"/>
        </a:xfrm>
      </p:grpSpPr>
      <p:sp>
        <p:nvSpPr>
          <p:cNvPr id="2399" name="Google Shape;2399;p54"/>
          <p:cNvSpPr txBox="1"/>
          <p:nvPr>
            <p:ph type="ctrTitle"/>
          </p:nvPr>
        </p:nvSpPr>
        <p:spPr>
          <a:xfrm>
            <a:off x="3101404" y="2354826"/>
            <a:ext cx="7916449" cy="163575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en-US"/>
              <a:t>THANK YOU FOR YOUR ATTENTION!!!</a:t>
            </a:r>
            <a:endParaRPr/>
          </a:p>
        </p:txBody>
      </p:sp>
      <p:pic>
        <p:nvPicPr>
          <p:cNvPr id="2400" name="Google Shape;2400;p54"/>
          <p:cNvPicPr preferRelativeResize="0"/>
          <p:nvPr/>
        </p:nvPicPr>
        <p:blipFill rotWithShape="1">
          <a:blip r:embed="rId3">
            <a:alphaModFix/>
          </a:blip>
          <a:srcRect b="0" l="0" r="0" t="0"/>
          <a:stretch/>
        </p:blipFill>
        <p:spPr>
          <a:xfrm>
            <a:off x="-2" y="6079252"/>
            <a:ext cx="12192001" cy="791308"/>
          </a:xfrm>
          <a:prstGeom prst="rect">
            <a:avLst/>
          </a:prstGeom>
          <a:noFill/>
          <a:ln>
            <a:noFill/>
          </a:ln>
        </p:spPr>
      </p:pic>
      <p:pic>
        <p:nvPicPr>
          <p:cNvPr id="2401" name="Google Shape;2401;p54"/>
          <p:cNvPicPr preferRelativeResize="0"/>
          <p:nvPr/>
        </p:nvPicPr>
        <p:blipFill rotWithShape="1">
          <a:blip r:embed="rId4">
            <a:alphaModFix/>
          </a:blip>
          <a:srcRect b="0" l="0" r="0" t="0"/>
          <a:stretch/>
        </p:blipFill>
        <p:spPr>
          <a:xfrm>
            <a:off x="10134355" y="4159603"/>
            <a:ext cx="2002971" cy="3870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2" name="Google Shape;142;p14"/>
          <p:cNvSpPr txBox="1"/>
          <p:nvPr/>
        </p:nvSpPr>
        <p:spPr>
          <a:xfrm>
            <a:off x="1592577" y="136525"/>
            <a:ext cx="8948144" cy="8647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i="0" lang="en-US" sz="2800" u="none" cap="none" strike="noStrike">
                <a:solidFill>
                  <a:schemeClr val="dk1"/>
                </a:solidFill>
                <a:latin typeface="Play"/>
                <a:ea typeface="Play"/>
                <a:cs typeface="Play"/>
                <a:sym typeface="Play"/>
              </a:rPr>
              <a:t>SORBENT PEN and VASE™ Technology</a:t>
            </a:r>
            <a:endParaRPr b="1" i="0" sz="2800" u="none" cap="none" strike="noStrike">
              <a:solidFill>
                <a:schemeClr val="dk1"/>
              </a:solidFill>
              <a:latin typeface="Play"/>
              <a:ea typeface="Play"/>
              <a:cs typeface="Play"/>
              <a:sym typeface="Play"/>
            </a:endParaRPr>
          </a:p>
        </p:txBody>
      </p:sp>
      <p:sp>
        <p:nvSpPr>
          <p:cNvPr id="143" name="Google Shape;143;p14"/>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accent2"/>
                </a:solidFill>
                <a:latin typeface="Arial"/>
                <a:ea typeface="Arial"/>
                <a:cs typeface="Arial"/>
                <a:sym typeface="Arial"/>
              </a:rPr>
              <a:t>‹#›</a:t>
            </a:fld>
            <a:endParaRPr b="0" i="0" sz="1200" u="none" cap="none" strike="noStrike">
              <a:solidFill>
                <a:schemeClr val="accent2"/>
              </a:solidFill>
              <a:latin typeface="Arial"/>
              <a:ea typeface="Arial"/>
              <a:cs typeface="Arial"/>
              <a:sym typeface="Arial"/>
            </a:endParaRPr>
          </a:p>
        </p:txBody>
      </p:sp>
      <p:sp>
        <p:nvSpPr>
          <p:cNvPr id="144" name="Google Shape;144;p14"/>
          <p:cNvSpPr txBox="1"/>
          <p:nvPr/>
        </p:nvSpPr>
        <p:spPr>
          <a:xfrm>
            <a:off x="2201286" y="1244010"/>
            <a:ext cx="5944736" cy="33464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Play"/>
                <a:ea typeface="Play"/>
                <a:cs typeface="Play"/>
                <a:sym typeface="Play"/>
              </a:rPr>
              <a:t>V.A.S.E.® (Vacuum Assisted Sorbent Extraction): a true innovation</a:t>
            </a:r>
            <a:endParaRPr/>
          </a:p>
          <a:p>
            <a:pPr indent="-133350" lvl="0"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Vacuum extraction in a vial for liquid or solid samples</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No Solvents</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No direct contact with the matrix</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Fast Transfer to the sorbent</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No Transfer Lines</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No rotary valves (Split and Split/Splitless Modes)</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Closed system (breakthrough/losses not possible)</a:t>
            </a:r>
            <a:endParaRPr/>
          </a:p>
          <a:p>
            <a:pPr indent="-133350" lvl="0"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Extremely selective to compounds amenable to GC</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If it’s not in the gas phase, it doesn’t belong in a gas phase analyzer</a:t>
            </a:r>
            <a:endParaRPr/>
          </a:p>
          <a:p>
            <a:pPr indent="-133350" lvl="0"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Avoids contact with non-volatiles (clean system, less maintenance) </a:t>
            </a:r>
            <a:endParaRPr/>
          </a:p>
          <a:p>
            <a:pPr indent="-133350" lvl="1"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Very low artifact formation as is common with solvent extracts and direct immersion techniques</a:t>
            </a:r>
            <a:endParaRPr/>
          </a:p>
          <a:p>
            <a:pPr indent="-133350" lvl="0" marL="0" marR="0" rtl="0" algn="l">
              <a:lnSpc>
                <a:spcPct val="90000"/>
              </a:lnSpc>
              <a:spcBef>
                <a:spcPts val="1000"/>
              </a:spcBef>
              <a:spcAft>
                <a:spcPts val="0"/>
              </a:spcAft>
              <a:buClr>
                <a:srgbClr val="AEAEAE"/>
              </a:buClr>
              <a:buSzPts val="2100"/>
              <a:buFont typeface="Arial"/>
              <a:buChar char="•"/>
            </a:pPr>
            <a:r>
              <a:rPr b="1" i="0" lang="en-US" sz="1400" u="none" cap="none" strike="noStrike">
                <a:solidFill>
                  <a:schemeClr val="dk1"/>
                </a:solidFill>
                <a:latin typeface="Play"/>
                <a:ea typeface="Play"/>
                <a:cs typeface="Play"/>
                <a:sym typeface="Play"/>
              </a:rPr>
              <a:t>100,000x the surface area of a PDMS fiber, so no matrix effects</a:t>
            </a:r>
            <a:endParaRPr/>
          </a:p>
        </p:txBody>
      </p:sp>
      <p:pic>
        <p:nvPicPr>
          <p:cNvPr descr="Une image contenant Police, Graphique, logo, symbole&#10;&#10;Le contenu généré par l’IA peut être incorrect." id="145" name="Google Shape;145;p14"/>
          <p:cNvPicPr preferRelativeResize="0"/>
          <p:nvPr/>
        </p:nvPicPr>
        <p:blipFill rotWithShape="1">
          <a:blip r:embed="rId3">
            <a:alphaModFix/>
          </a:blip>
          <a:srcRect b="0" l="0" r="0" t="0"/>
          <a:stretch/>
        </p:blipFill>
        <p:spPr>
          <a:xfrm>
            <a:off x="1592577" y="4311033"/>
            <a:ext cx="584200" cy="558800"/>
          </a:xfrm>
          <a:prstGeom prst="rect">
            <a:avLst/>
          </a:prstGeom>
          <a:noFill/>
          <a:ln>
            <a:noFill/>
          </a:ln>
        </p:spPr>
      </p:pic>
      <p:pic>
        <p:nvPicPr>
          <p:cNvPr descr="Une image contenant Graphique, Police, symbole, logo&#10;&#10;Le contenu généré par l’IA peut être incorrect." id="146" name="Google Shape;146;p14"/>
          <p:cNvPicPr preferRelativeResize="0"/>
          <p:nvPr/>
        </p:nvPicPr>
        <p:blipFill rotWithShape="1">
          <a:blip r:embed="rId4">
            <a:alphaModFix/>
          </a:blip>
          <a:srcRect b="0" l="0" r="0" t="0"/>
          <a:stretch/>
        </p:blipFill>
        <p:spPr>
          <a:xfrm>
            <a:off x="1617086" y="1335723"/>
            <a:ext cx="584200" cy="622300"/>
          </a:xfrm>
          <a:prstGeom prst="rect">
            <a:avLst/>
          </a:prstGeom>
          <a:noFill/>
          <a:ln>
            <a:noFill/>
          </a:ln>
        </p:spPr>
      </p:pic>
      <p:pic>
        <p:nvPicPr>
          <p:cNvPr id="147" name="Google Shape;147;p14"/>
          <p:cNvPicPr preferRelativeResize="0"/>
          <p:nvPr/>
        </p:nvPicPr>
        <p:blipFill rotWithShape="1">
          <a:blip r:embed="rId5">
            <a:alphaModFix/>
          </a:blip>
          <a:srcRect b="0" l="0" r="0" t="0"/>
          <a:stretch/>
        </p:blipFill>
        <p:spPr>
          <a:xfrm>
            <a:off x="-4798" y="-16784"/>
            <a:ext cx="1467968" cy="6317100"/>
          </a:xfrm>
          <a:prstGeom prst="rect">
            <a:avLst/>
          </a:prstGeom>
          <a:noFill/>
          <a:ln>
            <a:noFill/>
          </a:ln>
        </p:spPr>
      </p:pic>
      <p:sp>
        <p:nvSpPr>
          <p:cNvPr id="148" name="Google Shape;148;p14"/>
          <p:cNvSpPr txBox="1"/>
          <p:nvPr/>
        </p:nvSpPr>
        <p:spPr>
          <a:xfrm>
            <a:off x="8312659" y="2169387"/>
            <a:ext cx="3879341"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Proven performance on complex matrices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V.A.S.E.® has been successfully validated on a wide range of matrices, including</a:t>
            </a:r>
            <a:br>
              <a:rPr lang="en-US" sz="1800">
                <a:solidFill>
                  <a:schemeClr val="dk1"/>
                </a:solidFill>
                <a:latin typeface="Arial"/>
                <a:ea typeface="Arial"/>
                <a:cs typeface="Arial"/>
                <a:sym typeface="Arial"/>
              </a:rPr>
            </a:br>
            <a:r>
              <a:rPr b="1" lang="en-US" sz="1800">
                <a:solidFill>
                  <a:schemeClr val="dk1"/>
                </a:solidFill>
                <a:latin typeface="Arial"/>
                <a:ea typeface="Arial"/>
                <a:cs typeface="Arial"/>
                <a:sym typeface="Arial"/>
              </a:rPr>
              <a:t>dairy products, cosmetics, materials, wines and spirits, water….</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With this extensive experience, REVOLAB supports laboratories in selecting and implementing the most suitable extraction strategy for their analytical needs.</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5" name="Google Shape;155;p15"/>
          <p:cNvSpPr txBox="1"/>
          <p:nvPr/>
        </p:nvSpPr>
        <p:spPr>
          <a:xfrm>
            <a:off x="1676400" y="136525"/>
            <a:ext cx="10515600" cy="10154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SORBENT PEN technology and evolution…</a:t>
            </a:r>
            <a:endParaRPr/>
          </a:p>
        </p:txBody>
      </p:sp>
      <p:sp>
        <p:nvSpPr>
          <p:cNvPr id="156" name="Google Shape;156;p15"/>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157" name="Google Shape;157;p15"/>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pic>
        <p:nvPicPr>
          <p:cNvPr id="158" name="Google Shape;158;p15"/>
          <p:cNvPicPr preferRelativeResize="0"/>
          <p:nvPr/>
        </p:nvPicPr>
        <p:blipFill rotWithShape="1">
          <a:blip r:embed="rId4">
            <a:alphaModFix/>
          </a:blip>
          <a:srcRect b="0" l="0" r="0" t="0"/>
          <a:stretch/>
        </p:blipFill>
        <p:spPr>
          <a:xfrm>
            <a:off x="1587807" y="1458612"/>
            <a:ext cx="4644315" cy="3940775"/>
          </a:xfrm>
          <a:prstGeom prst="rect">
            <a:avLst/>
          </a:prstGeom>
          <a:noFill/>
          <a:ln>
            <a:noFill/>
          </a:ln>
        </p:spPr>
      </p:pic>
      <p:pic>
        <p:nvPicPr>
          <p:cNvPr id="159" name="Google Shape;159;p15"/>
          <p:cNvPicPr preferRelativeResize="0"/>
          <p:nvPr/>
        </p:nvPicPr>
        <p:blipFill rotWithShape="1">
          <a:blip r:embed="rId5">
            <a:alphaModFix/>
          </a:blip>
          <a:srcRect b="0" l="0" r="0" t="0"/>
          <a:stretch/>
        </p:blipFill>
        <p:spPr>
          <a:xfrm>
            <a:off x="6372696" y="950100"/>
            <a:ext cx="2478900" cy="2478900"/>
          </a:xfrm>
          <a:prstGeom prst="rect">
            <a:avLst/>
          </a:prstGeom>
          <a:noFill/>
          <a:ln>
            <a:noFill/>
          </a:ln>
        </p:spPr>
      </p:pic>
      <p:pic>
        <p:nvPicPr>
          <p:cNvPr id="160" name="Google Shape;160;p15"/>
          <p:cNvPicPr preferRelativeResize="0"/>
          <p:nvPr/>
        </p:nvPicPr>
        <p:blipFill rotWithShape="1">
          <a:blip r:embed="rId6">
            <a:alphaModFix/>
          </a:blip>
          <a:srcRect b="0" l="0" r="0" t="0"/>
          <a:stretch/>
        </p:blipFill>
        <p:spPr>
          <a:xfrm>
            <a:off x="6113217" y="3511855"/>
            <a:ext cx="2670824" cy="2761640"/>
          </a:xfrm>
          <a:prstGeom prst="rect">
            <a:avLst/>
          </a:prstGeom>
          <a:noFill/>
          <a:ln>
            <a:noFill/>
          </a:ln>
        </p:spPr>
      </p:pic>
      <p:pic>
        <p:nvPicPr>
          <p:cNvPr id="161" name="Google Shape;161;p15"/>
          <p:cNvPicPr preferRelativeResize="0"/>
          <p:nvPr/>
        </p:nvPicPr>
        <p:blipFill rotWithShape="1">
          <a:blip r:embed="rId7">
            <a:alphaModFix/>
          </a:blip>
          <a:srcRect b="0" l="0" r="0" t="0"/>
          <a:stretch/>
        </p:blipFill>
        <p:spPr>
          <a:xfrm>
            <a:off x="9065189" y="2460656"/>
            <a:ext cx="3083924" cy="27802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8" name="Google Shape;168;p16"/>
          <p:cNvSpPr txBox="1"/>
          <p:nvPr/>
        </p:nvSpPr>
        <p:spPr>
          <a:xfrm>
            <a:off x="1676400" y="87669"/>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Sorbent Pen Techniques</a:t>
            </a:r>
            <a:endParaRPr b="1" sz="2800">
              <a:solidFill>
                <a:schemeClr val="dk1"/>
              </a:solidFill>
              <a:latin typeface="Play"/>
              <a:ea typeface="Play"/>
              <a:cs typeface="Play"/>
              <a:sym typeface="Play"/>
            </a:endParaRPr>
          </a:p>
        </p:txBody>
      </p:sp>
      <p:sp>
        <p:nvSpPr>
          <p:cNvPr id="169" name="Google Shape;169;p16"/>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170" name="Google Shape;170;p16"/>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graphicFrame>
        <p:nvGraphicFramePr>
          <p:cNvPr id="171" name="Google Shape;171;p16"/>
          <p:cNvGraphicFramePr/>
          <p:nvPr/>
        </p:nvGraphicFramePr>
        <p:xfrm>
          <a:off x="1676400" y="1761941"/>
          <a:ext cx="3000000" cy="3000000"/>
        </p:xfrm>
        <a:graphic>
          <a:graphicData uri="http://schemas.openxmlformats.org/drawingml/2006/table">
            <a:tbl>
              <a:tblPr bandRow="1" firstCol="1" firstRow="1">
                <a:noFill/>
                <a:tableStyleId>{664A33BD-E8A6-4162-A92F-8D91A45974EE}</a:tableStyleId>
              </a:tblPr>
              <a:tblGrid>
                <a:gridCol w="1760125"/>
                <a:gridCol w="2773350"/>
                <a:gridCol w="2692950"/>
                <a:gridCol w="3177925"/>
              </a:tblGrid>
              <a:tr h="437175">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Technique </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lt1"/>
                        </a:buClr>
                        <a:buSzPts val="1200"/>
                        <a:buFont typeface="Arial"/>
                        <a:buNone/>
                      </a:pPr>
                      <a:r>
                        <a:rPr b="1" lang="en-US" sz="1200" u="none" cap="none" strike="noStrike">
                          <a:solidFill>
                            <a:schemeClr val="lt1"/>
                          </a:solidFill>
                          <a:latin typeface="Arial"/>
                          <a:ea typeface="Arial"/>
                          <a:cs typeface="Arial"/>
                          <a:sym typeface="Arial"/>
                        </a:rPr>
                        <a:t>VASE </a:t>
                      </a:r>
                      <a:endParaRPr/>
                    </a:p>
                    <a:p>
                      <a:pPr indent="0" lvl="0" marL="0" marR="0" rtl="0" algn="ctr">
                        <a:spcBef>
                          <a:spcPts val="0"/>
                        </a:spcBef>
                        <a:spcAft>
                          <a:spcPts val="0"/>
                        </a:spcAft>
                        <a:buClr>
                          <a:schemeClr val="lt1"/>
                        </a:buClr>
                        <a:buSzPts val="1200"/>
                        <a:buFont typeface="Arial"/>
                        <a:buNone/>
                      </a:pPr>
                      <a:r>
                        <a:rPr b="1" lang="en-US" sz="1200" u="none" cap="none" strike="noStrike">
                          <a:solidFill>
                            <a:schemeClr val="lt1"/>
                          </a:solidFill>
                          <a:latin typeface="Arial"/>
                          <a:ea typeface="Arial"/>
                          <a:cs typeface="Arial"/>
                          <a:sym typeface="Arial"/>
                        </a:rPr>
                        <a:t>(Vacuum Assisted Sorbent Extraction)</a:t>
                      </a:r>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EAEAE"/>
                    </a:solidFill>
                  </a:tcPr>
                </a:tc>
                <a:tc>
                  <a:txBody>
                    <a:bodyPr/>
                    <a:lstStyle/>
                    <a:p>
                      <a:pPr indent="0" lvl="0" marL="0" marR="0" rtl="0" algn="ctr">
                        <a:spcBef>
                          <a:spcPts val="0"/>
                        </a:spcBef>
                        <a:spcAft>
                          <a:spcPts val="0"/>
                        </a:spcAft>
                        <a:buClr>
                          <a:schemeClr val="lt1"/>
                        </a:buClr>
                        <a:buSzPts val="1200"/>
                        <a:buFont typeface="Arial"/>
                        <a:buNone/>
                      </a:pPr>
                      <a:r>
                        <a:rPr lang="en-US" sz="1200" u="none" cap="none" strike="noStrike">
                          <a:solidFill>
                            <a:schemeClr val="lt1"/>
                          </a:solidFill>
                          <a:latin typeface="Arial"/>
                          <a:ea typeface="Arial"/>
                          <a:cs typeface="Arial"/>
                          <a:sym typeface="Arial"/>
                        </a:rPr>
                        <a:t>Flash-VASE</a:t>
                      </a:r>
                      <a:endParaRPr/>
                    </a:p>
                    <a:p>
                      <a:pPr indent="0" lvl="0" marL="0" marR="0" rtl="0" algn="ctr">
                        <a:spcBef>
                          <a:spcPts val="0"/>
                        </a:spcBef>
                        <a:spcAft>
                          <a:spcPts val="0"/>
                        </a:spcAft>
                        <a:buClr>
                          <a:schemeClr val="lt1"/>
                        </a:buClr>
                        <a:buSzPts val="1200"/>
                        <a:buFont typeface="Arial"/>
                        <a:buNone/>
                      </a:pPr>
                      <a:r>
                        <a:rPr lang="en-US" sz="1200" u="none" cap="none" strike="noStrike">
                          <a:solidFill>
                            <a:schemeClr val="lt1"/>
                          </a:solidFill>
                          <a:latin typeface="Arial"/>
                          <a:ea typeface="Arial"/>
                          <a:cs typeface="Arial"/>
                          <a:sym typeface="Arial"/>
                        </a:rPr>
                        <a:t> </a:t>
                      </a:r>
                      <a:endParaRPr/>
                    </a:p>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 </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E9FFA"/>
                    </a:solidFill>
                  </a:tcPr>
                </a:tc>
                <a:tc>
                  <a:txBody>
                    <a:bodyPr/>
                    <a:lstStyle/>
                    <a:p>
                      <a:pPr indent="0" lvl="0" marL="0" marR="0" rtl="0" algn="ctr">
                        <a:spcBef>
                          <a:spcPts val="0"/>
                        </a:spcBef>
                        <a:spcAft>
                          <a:spcPts val="0"/>
                        </a:spcAft>
                        <a:buClr>
                          <a:schemeClr val="lt1"/>
                        </a:buClr>
                        <a:buSzPts val="1200"/>
                        <a:buFont typeface="Arial"/>
                        <a:buNone/>
                      </a:pPr>
                      <a:r>
                        <a:rPr lang="en-US" sz="1200" u="none" cap="none" strike="noStrike">
                          <a:solidFill>
                            <a:schemeClr val="lt1"/>
                          </a:solidFill>
                          <a:latin typeface="Arial"/>
                          <a:ea typeface="Arial"/>
                          <a:cs typeface="Arial"/>
                          <a:sym typeface="Arial"/>
                        </a:rPr>
                        <a:t>FEVE (Full Evaporative Vacuum Extraction) </a:t>
                      </a:r>
                      <a:endParaRPr/>
                    </a:p>
                    <a:p>
                      <a:pPr indent="0" lvl="0" marL="0" marR="0" rtl="0" algn="ctr">
                        <a:spcBef>
                          <a:spcPts val="0"/>
                        </a:spcBef>
                        <a:spcAft>
                          <a:spcPts val="0"/>
                        </a:spcAft>
                        <a:buClr>
                          <a:schemeClr val="lt1"/>
                        </a:buClr>
                        <a:buSzPts val="1200"/>
                        <a:buFont typeface="Arial"/>
                        <a:buNone/>
                      </a:pPr>
                      <a:r>
                        <a:rPr lang="en-US" sz="1200" u="none" cap="none" strike="noStrike">
                          <a:solidFill>
                            <a:schemeClr val="lt1"/>
                          </a:solidFill>
                          <a:latin typeface="Arial"/>
                          <a:ea typeface="Arial"/>
                          <a:cs typeface="Arial"/>
                          <a:sym typeface="Arial"/>
                        </a:rPr>
                        <a:t> </a:t>
                      </a:r>
                      <a:endParaRPr sz="1200" u="none" cap="none" strike="noStrike">
                        <a:solidFill>
                          <a:schemeClr val="lt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030A0"/>
                    </a:solidFill>
                  </a:tcPr>
                </a:tc>
              </a:tr>
              <a:tr h="145725">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Matrix</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Liquid or solid</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Liquid or solid</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Liquid (water or solvent)</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45725">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Vial Size</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20, 40, 125 mL</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 6, 20 mL </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 or 6 mL</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53850">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When to Use</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Compositional analysis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Compositional analysis; quick extraction</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PTV replacement – preconcentrating sample or sample extract results in higher concentration injection of target analytes for enhanced trace analysis with minimized matrix interference</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15400">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Extraction Technique </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Equilibrium extraction; diffusive; closed system under vacuum; mechanical agitation, heat up to 70 ˚C</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Diffusive, closed system under vacuum, mechanical agitation, heat up to 280 ˚C</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Exhaustive extraction; matrix evaporative transfer under vacuum followed by heating vials (up to 280 ˚C) for full SVOC recovery from glass vials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8475">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Analyte Boiling Point Range</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-50 ˚C – 450 ˚C</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-50 ˚C – 550 ˚C</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80 ˚C – 550 ˚C</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15400">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Automation </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Manual sample extraction setup; automated desorption onto GC-MS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Manual sample extraction setup with automated software-controlled extraction process; automated desorption onto GC-MS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Manual sample extraction setup with automated software-controlled extraction process; automated desorption onto GC-MS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76925">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dk1"/>
                          </a:solidFill>
                          <a:latin typeface="Arial"/>
                          <a:ea typeface="Arial"/>
                          <a:cs typeface="Arial"/>
                          <a:sym typeface="Arial"/>
                        </a:rPr>
                        <a:t>Example Applications</a:t>
                      </a:r>
                      <a:endParaRPr sz="1200" u="none" cap="none" strike="noStrike">
                        <a:solidFill>
                          <a:schemeClr val="dk1"/>
                        </a:solidFill>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Contaminants in water; Flavor profiling; general VOC-SVOC profiling </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Leachables from pellets/raw materials; outgassing analysis; PFAS in materials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Drinking water, wastewater, seawater; biological extracts, trace analysis of water or solvent extracts</a:t>
                      </a:r>
                      <a:endParaRPr sz="1200" u="none" cap="none" strike="noStrike">
                        <a:latin typeface="Arial"/>
                        <a:ea typeface="Arial"/>
                        <a:cs typeface="Arial"/>
                        <a:sym typeface="Arial"/>
                      </a:endParaRPr>
                    </a:p>
                  </a:txBody>
                  <a:tcPr marT="0" marB="0" marR="56125" marL="561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8" name="Google Shape;178;p17"/>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179" name="Google Shape;179;p17"/>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sp>
        <p:nvSpPr>
          <p:cNvPr id="180" name="Google Shape;180;p17"/>
          <p:cNvSpPr txBox="1"/>
          <p:nvPr/>
        </p:nvSpPr>
        <p:spPr>
          <a:xfrm>
            <a:off x="2349105" y="2606040"/>
            <a:ext cx="8241858" cy="164592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00"/>
              <a:buFont typeface="Play"/>
              <a:buNone/>
            </a:pPr>
            <a:r>
              <a:rPr b="1" lang="en-US" sz="2800">
                <a:solidFill>
                  <a:schemeClr val="dk1"/>
                </a:solidFill>
                <a:latin typeface="Play"/>
                <a:ea typeface="Play"/>
                <a:cs typeface="Play"/>
                <a:sym typeface="Play"/>
              </a:rPr>
              <a:t>Non-Targeted Profiling of Plant Volatolome : New Perspectives Enabled by VASE</a:t>
            </a:r>
            <a:r>
              <a:rPr b="1" baseline="30000" lang="en-US" sz="2800">
                <a:solidFill>
                  <a:schemeClr val="dk1"/>
                </a:solidFill>
                <a:latin typeface="Play"/>
                <a:ea typeface="Play"/>
                <a:cs typeface="Play"/>
                <a:sym typeface="Play"/>
              </a:rPr>
              <a:t>TM</a:t>
            </a:r>
            <a:r>
              <a:rPr b="1" lang="en-US" sz="2800">
                <a:solidFill>
                  <a:schemeClr val="dk1"/>
                </a:solidFill>
                <a:latin typeface="Play"/>
                <a:ea typeface="Play"/>
                <a:cs typeface="Play"/>
                <a:sym typeface="Play"/>
              </a:rPr>
              <a:t> (Vacuum Assisted Sorbent Extraction) Technology</a:t>
            </a:r>
            <a:endParaRPr/>
          </a:p>
          <a:p>
            <a:pPr indent="0" lvl="0" marL="0" marR="0" rtl="0" algn="ctr">
              <a:lnSpc>
                <a:spcPct val="90000"/>
              </a:lnSpc>
              <a:spcBef>
                <a:spcPts val="0"/>
              </a:spcBef>
              <a:spcAft>
                <a:spcPts val="0"/>
              </a:spcAft>
              <a:buClr>
                <a:schemeClr val="dk1"/>
              </a:buClr>
              <a:buSzPts val="2800"/>
              <a:buFont typeface="Play"/>
              <a:buNone/>
            </a:pPr>
            <a:r>
              <a:t/>
            </a:r>
            <a:endParaRPr b="1" sz="2800">
              <a:solidFill>
                <a:schemeClr val="dk1"/>
              </a:solidFill>
              <a:latin typeface="Play"/>
              <a:ea typeface="Play"/>
              <a:cs typeface="Play"/>
              <a:sym typeface="Play"/>
            </a:endParaRPr>
          </a:p>
          <a:p>
            <a:pPr indent="0" lvl="0" marL="0" marR="0" rtl="0" algn="ctr">
              <a:lnSpc>
                <a:spcPct val="90000"/>
              </a:lnSpc>
              <a:spcBef>
                <a:spcPts val="0"/>
              </a:spcBef>
              <a:spcAft>
                <a:spcPts val="0"/>
              </a:spcAft>
              <a:buClr>
                <a:schemeClr val="dk1"/>
              </a:buClr>
              <a:buSzPts val="1600"/>
              <a:buFont typeface="Play"/>
              <a:buNone/>
            </a:pPr>
            <a:r>
              <a:rPr b="1" lang="en-US" sz="1600" u="sng">
                <a:solidFill>
                  <a:schemeClr val="dk1"/>
                </a:solidFill>
                <a:latin typeface="Play"/>
                <a:ea typeface="Play"/>
                <a:cs typeface="Play"/>
                <a:sym typeface="Play"/>
              </a:rPr>
              <a:t>Aknowledgments : Léo Andruszkow, Alain Bouchereau</a:t>
            </a:r>
            <a:endParaRPr b="1" sz="1600">
              <a:solidFill>
                <a:schemeClr val="dk1"/>
              </a:solidFill>
              <a:latin typeface="Play"/>
              <a:ea typeface="Play"/>
              <a:cs typeface="Play"/>
              <a:sym typeface="Play"/>
            </a:endParaRPr>
          </a:p>
        </p:txBody>
      </p:sp>
      <p:pic>
        <p:nvPicPr>
          <p:cNvPr id="181" name="Google Shape;181;p17"/>
          <p:cNvPicPr preferRelativeResize="0"/>
          <p:nvPr/>
        </p:nvPicPr>
        <p:blipFill rotWithShape="1">
          <a:blip r:embed="rId4">
            <a:alphaModFix/>
          </a:blip>
          <a:srcRect b="0" l="0" r="0" t="0"/>
          <a:stretch/>
        </p:blipFill>
        <p:spPr>
          <a:xfrm>
            <a:off x="8227266" y="5543859"/>
            <a:ext cx="1014045" cy="608427"/>
          </a:xfrm>
          <a:prstGeom prst="rect">
            <a:avLst/>
          </a:prstGeom>
          <a:noFill/>
          <a:ln>
            <a:noFill/>
          </a:ln>
        </p:spPr>
      </p:pic>
      <p:pic>
        <p:nvPicPr>
          <p:cNvPr id="182" name="Google Shape;182;p17"/>
          <p:cNvPicPr preferRelativeResize="0"/>
          <p:nvPr/>
        </p:nvPicPr>
        <p:blipFill rotWithShape="1">
          <a:blip r:embed="rId5">
            <a:alphaModFix/>
          </a:blip>
          <a:srcRect b="0" l="0" r="0" t="0"/>
          <a:stretch/>
        </p:blipFill>
        <p:spPr>
          <a:xfrm>
            <a:off x="6694197" y="5670070"/>
            <a:ext cx="1348181" cy="356004"/>
          </a:xfrm>
          <a:prstGeom prst="rect">
            <a:avLst/>
          </a:prstGeom>
          <a:noFill/>
          <a:ln>
            <a:noFill/>
          </a:ln>
        </p:spPr>
      </p:pic>
      <p:pic>
        <p:nvPicPr>
          <p:cNvPr id="183" name="Google Shape;183;p17"/>
          <p:cNvPicPr preferRelativeResize="0"/>
          <p:nvPr/>
        </p:nvPicPr>
        <p:blipFill rotWithShape="1">
          <a:blip r:embed="rId6">
            <a:alphaModFix/>
          </a:blip>
          <a:srcRect b="0" l="0" r="0" t="0"/>
          <a:stretch/>
        </p:blipFill>
        <p:spPr>
          <a:xfrm>
            <a:off x="9426199" y="5430040"/>
            <a:ext cx="1235690" cy="700225"/>
          </a:xfrm>
          <a:prstGeom prst="rect">
            <a:avLst/>
          </a:prstGeom>
          <a:noFill/>
          <a:ln>
            <a:noFill/>
          </a:ln>
        </p:spPr>
      </p:pic>
      <p:pic>
        <p:nvPicPr>
          <p:cNvPr id="184" name="Google Shape;184;p17"/>
          <p:cNvPicPr preferRelativeResize="0"/>
          <p:nvPr/>
        </p:nvPicPr>
        <p:blipFill rotWithShape="1">
          <a:blip r:embed="rId7">
            <a:alphaModFix/>
          </a:blip>
          <a:srcRect b="0" l="0" r="0" t="0"/>
          <a:stretch/>
        </p:blipFill>
        <p:spPr>
          <a:xfrm>
            <a:off x="10846777" y="5356551"/>
            <a:ext cx="1014045" cy="8037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1" name="Google Shape;191;p18"/>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accent2"/>
                </a:solidFill>
                <a:latin typeface="Arial"/>
                <a:ea typeface="Arial"/>
                <a:cs typeface="Arial"/>
                <a:sym typeface="Arial"/>
              </a:rPr>
              <a:t>‹#›</a:t>
            </a:fld>
            <a:endParaRPr sz="1200">
              <a:solidFill>
                <a:schemeClr val="accent2"/>
              </a:solidFill>
              <a:latin typeface="Arial"/>
              <a:ea typeface="Arial"/>
              <a:cs typeface="Arial"/>
              <a:sym typeface="Arial"/>
            </a:endParaRPr>
          </a:p>
        </p:txBody>
      </p:sp>
      <p:pic>
        <p:nvPicPr>
          <p:cNvPr id="192" name="Google Shape;192;p18"/>
          <p:cNvPicPr preferRelativeResize="0"/>
          <p:nvPr/>
        </p:nvPicPr>
        <p:blipFill rotWithShape="1">
          <a:blip r:embed="rId3">
            <a:alphaModFix/>
          </a:blip>
          <a:srcRect b="0" l="0" r="0" t="0"/>
          <a:stretch/>
        </p:blipFill>
        <p:spPr>
          <a:xfrm>
            <a:off x="-4798" y="-16784"/>
            <a:ext cx="1467968" cy="6317100"/>
          </a:xfrm>
          <a:prstGeom prst="rect">
            <a:avLst/>
          </a:prstGeom>
          <a:noFill/>
          <a:ln>
            <a:noFill/>
          </a:ln>
        </p:spPr>
      </p:pic>
      <p:pic>
        <p:nvPicPr>
          <p:cNvPr id="193" name="Google Shape;193;p18"/>
          <p:cNvPicPr preferRelativeResize="0"/>
          <p:nvPr/>
        </p:nvPicPr>
        <p:blipFill rotWithShape="1">
          <a:blip r:embed="rId4">
            <a:alphaModFix/>
          </a:blip>
          <a:srcRect b="0" l="0" r="0" t="0"/>
          <a:stretch/>
        </p:blipFill>
        <p:spPr>
          <a:xfrm>
            <a:off x="1866132" y="1816677"/>
            <a:ext cx="1041155" cy="780547"/>
          </a:xfrm>
          <a:prstGeom prst="ellipse">
            <a:avLst/>
          </a:prstGeom>
          <a:noFill/>
          <a:ln>
            <a:noFill/>
          </a:ln>
        </p:spPr>
      </p:pic>
      <p:pic>
        <p:nvPicPr>
          <p:cNvPr id="194" name="Google Shape;194;p18"/>
          <p:cNvPicPr preferRelativeResize="0"/>
          <p:nvPr/>
        </p:nvPicPr>
        <p:blipFill rotWithShape="1">
          <a:blip r:embed="rId5">
            <a:alphaModFix/>
          </a:blip>
          <a:srcRect b="0" l="0" r="0" t="0"/>
          <a:stretch/>
        </p:blipFill>
        <p:spPr>
          <a:xfrm>
            <a:off x="1802947" y="3589415"/>
            <a:ext cx="1034221" cy="1034221"/>
          </a:xfrm>
          <a:prstGeom prst="ellipse">
            <a:avLst/>
          </a:prstGeom>
          <a:noFill/>
          <a:ln>
            <a:noFill/>
          </a:ln>
        </p:spPr>
      </p:pic>
      <p:pic>
        <p:nvPicPr>
          <p:cNvPr id="195" name="Google Shape;195;p18"/>
          <p:cNvPicPr preferRelativeResize="0"/>
          <p:nvPr/>
        </p:nvPicPr>
        <p:blipFill rotWithShape="1">
          <a:blip r:embed="rId6">
            <a:alphaModFix/>
          </a:blip>
          <a:srcRect b="0" l="0" r="0" t="0"/>
          <a:stretch/>
        </p:blipFill>
        <p:spPr>
          <a:xfrm>
            <a:off x="3757740" y="1625535"/>
            <a:ext cx="928698" cy="1237426"/>
          </a:xfrm>
          <a:prstGeom prst="ellipse">
            <a:avLst/>
          </a:prstGeom>
          <a:noFill/>
          <a:ln>
            <a:noFill/>
          </a:ln>
        </p:spPr>
      </p:pic>
      <p:pic>
        <p:nvPicPr>
          <p:cNvPr id="196" name="Google Shape;196;p18"/>
          <p:cNvPicPr preferRelativeResize="0"/>
          <p:nvPr/>
        </p:nvPicPr>
        <p:blipFill rotWithShape="1">
          <a:blip r:embed="rId7">
            <a:alphaModFix/>
          </a:blip>
          <a:srcRect b="0" l="0" r="0" t="0"/>
          <a:stretch/>
        </p:blipFill>
        <p:spPr>
          <a:xfrm>
            <a:off x="3720582" y="3589415"/>
            <a:ext cx="1034222" cy="1063437"/>
          </a:xfrm>
          <a:prstGeom prst="ellipse">
            <a:avLst/>
          </a:prstGeom>
          <a:noFill/>
          <a:ln>
            <a:noFill/>
          </a:ln>
        </p:spPr>
      </p:pic>
      <p:pic>
        <p:nvPicPr>
          <p:cNvPr id="197" name="Google Shape;197;p18"/>
          <p:cNvPicPr preferRelativeResize="0"/>
          <p:nvPr/>
        </p:nvPicPr>
        <p:blipFill rotWithShape="1">
          <a:blip r:embed="rId8">
            <a:alphaModFix/>
          </a:blip>
          <a:srcRect b="0" l="0" r="50607" t="503"/>
          <a:stretch/>
        </p:blipFill>
        <p:spPr>
          <a:xfrm>
            <a:off x="7653496" y="1429909"/>
            <a:ext cx="850961" cy="1285636"/>
          </a:xfrm>
          <a:prstGeom prst="ellipse">
            <a:avLst/>
          </a:prstGeom>
          <a:noFill/>
          <a:ln>
            <a:noFill/>
          </a:ln>
        </p:spPr>
      </p:pic>
      <p:pic>
        <p:nvPicPr>
          <p:cNvPr id="198" name="Google Shape;198;p18"/>
          <p:cNvPicPr preferRelativeResize="0"/>
          <p:nvPr/>
        </p:nvPicPr>
        <p:blipFill rotWithShape="1">
          <a:blip r:embed="rId9">
            <a:alphaModFix/>
          </a:blip>
          <a:srcRect b="0" l="0" r="0" t="0"/>
          <a:stretch/>
        </p:blipFill>
        <p:spPr>
          <a:xfrm>
            <a:off x="5464022" y="1691883"/>
            <a:ext cx="1263956" cy="949371"/>
          </a:xfrm>
          <a:prstGeom prst="ellipse">
            <a:avLst/>
          </a:prstGeom>
          <a:noFill/>
          <a:ln>
            <a:noFill/>
          </a:ln>
        </p:spPr>
      </p:pic>
      <p:pic>
        <p:nvPicPr>
          <p:cNvPr id="199" name="Google Shape;199;p18"/>
          <p:cNvPicPr preferRelativeResize="0"/>
          <p:nvPr/>
        </p:nvPicPr>
        <p:blipFill rotWithShape="1">
          <a:blip r:embed="rId10">
            <a:alphaModFix/>
          </a:blip>
          <a:srcRect b="0" l="0" r="0" t="0"/>
          <a:stretch/>
        </p:blipFill>
        <p:spPr>
          <a:xfrm>
            <a:off x="5414782" y="3612457"/>
            <a:ext cx="1363858" cy="909239"/>
          </a:xfrm>
          <a:prstGeom prst="ellipse">
            <a:avLst/>
          </a:prstGeom>
          <a:noFill/>
          <a:ln>
            <a:noFill/>
          </a:ln>
        </p:spPr>
      </p:pic>
      <p:sp>
        <p:nvSpPr>
          <p:cNvPr id="200" name="Google Shape;200;p18"/>
          <p:cNvSpPr txBox="1"/>
          <p:nvPr/>
        </p:nvSpPr>
        <p:spPr>
          <a:xfrm>
            <a:off x="1717333" y="2743852"/>
            <a:ext cx="1338754"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cornflower (</a:t>
            </a:r>
            <a:r>
              <a:rPr b="1" i="1" lang="en-US" sz="1100">
                <a:solidFill>
                  <a:schemeClr val="dk1"/>
                </a:solidFill>
                <a:latin typeface="Arial"/>
                <a:ea typeface="Arial"/>
                <a:cs typeface="Arial"/>
                <a:sym typeface="Arial"/>
              </a:rPr>
              <a:t>Cyanus segetum</a:t>
            </a:r>
            <a:r>
              <a:rPr b="1" lang="en-US" sz="1100">
                <a:solidFill>
                  <a:schemeClr val="dk1"/>
                </a:solidFill>
                <a:latin typeface="Arial"/>
                <a:ea typeface="Arial"/>
                <a:cs typeface="Arial"/>
                <a:sym typeface="Arial"/>
              </a:rPr>
              <a:t>)</a:t>
            </a:r>
            <a:r>
              <a:rPr b="1" i="1" lang="en-US" sz="1100">
                <a:solidFill>
                  <a:schemeClr val="dk1"/>
                </a:solidFill>
                <a:latin typeface="Arial"/>
                <a:ea typeface="Arial"/>
                <a:cs typeface="Arial"/>
                <a:sym typeface="Arial"/>
              </a:rPr>
              <a:t> </a:t>
            </a:r>
            <a:r>
              <a:rPr b="1" lang="en-US" sz="1100">
                <a:solidFill>
                  <a:schemeClr val="dk1"/>
                </a:solidFill>
                <a:latin typeface="Arial"/>
                <a:ea typeface="Arial"/>
                <a:cs typeface="Arial"/>
                <a:sym typeface="Arial"/>
              </a:rPr>
              <a:t>flower</a:t>
            </a:r>
            <a:endParaRPr/>
          </a:p>
        </p:txBody>
      </p:sp>
      <p:sp>
        <p:nvSpPr>
          <p:cNvPr id="201" name="Google Shape;201;p18"/>
          <p:cNvSpPr txBox="1"/>
          <p:nvPr/>
        </p:nvSpPr>
        <p:spPr>
          <a:xfrm>
            <a:off x="1579697" y="4652800"/>
            <a:ext cx="1533774"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leaves of </a:t>
            </a:r>
            <a:r>
              <a:rPr b="1" i="1" lang="en-US" sz="1100">
                <a:solidFill>
                  <a:schemeClr val="dk1"/>
                </a:solidFill>
                <a:latin typeface="Arial"/>
                <a:ea typeface="Arial"/>
                <a:cs typeface="Arial"/>
                <a:sym typeface="Arial"/>
              </a:rPr>
              <a:t>Prunus padus</a:t>
            </a:r>
            <a:endParaRPr b="1" sz="1100">
              <a:solidFill>
                <a:schemeClr val="dk1"/>
              </a:solidFill>
              <a:latin typeface="Arial"/>
              <a:ea typeface="Arial"/>
              <a:cs typeface="Arial"/>
              <a:sym typeface="Arial"/>
            </a:endParaRPr>
          </a:p>
        </p:txBody>
      </p:sp>
      <p:pic>
        <p:nvPicPr>
          <p:cNvPr id="202" name="Google Shape;202;p18"/>
          <p:cNvPicPr preferRelativeResize="0"/>
          <p:nvPr/>
        </p:nvPicPr>
        <p:blipFill rotWithShape="1">
          <a:blip r:embed="rId11">
            <a:alphaModFix/>
          </a:blip>
          <a:srcRect b="0" l="0" r="0" t="0"/>
          <a:stretch/>
        </p:blipFill>
        <p:spPr>
          <a:xfrm>
            <a:off x="7577995" y="3726901"/>
            <a:ext cx="1205668" cy="785567"/>
          </a:xfrm>
          <a:prstGeom prst="ellipse">
            <a:avLst/>
          </a:prstGeom>
          <a:noFill/>
          <a:ln>
            <a:noFill/>
          </a:ln>
        </p:spPr>
      </p:pic>
      <p:sp>
        <p:nvSpPr>
          <p:cNvPr id="203" name="Google Shape;203;p18"/>
          <p:cNvSpPr txBox="1"/>
          <p:nvPr/>
        </p:nvSpPr>
        <p:spPr>
          <a:xfrm>
            <a:off x="3668605" y="2828490"/>
            <a:ext cx="11381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leaves of </a:t>
            </a:r>
            <a:r>
              <a:rPr b="1" i="1" lang="en-US" sz="1100">
                <a:solidFill>
                  <a:schemeClr val="dk1"/>
                </a:solidFill>
                <a:latin typeface="Arial"/>
                <a:ea typeface="Arial"/>
                <a:cs typeface="Arial"/>
                <a:sym typeface="Arial"/>
              </a:rPr>
              <a:t>Avena sativa</a:t>
            </a:r>
            <a:endParaRPr b="1" sz="1100">
              <a:solidFill>
                <a:schemeClr val="dk1"/>
              </a:solidFill>
              <a:latin typeface="Arial"/>
              <a:ea typeface="Arial"/>
              <a:cs typeface="Arial"/>
              <a:sym typeface="Arial"/>
            </a:endParaRPr>
          </a:p>
        </p:txBody>
      </p:sp>
      <p:sp>
        <p:nvSpPr>
          <p:cNvPr id="204" name="Google Shape;204;p18"/>
          <p:cNvSpPr txBox="1"/>
          <p:nvPr/>
        </p:nvSpPr>
        <p:spPr>
          <a:xfrm>
            <a:off x="3744474" y="4652800"/>
            <a:ext cx="94176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Rapeseed nectar</a:t>
            </a:r>
            <a:endParaRPr/>
          </a:p>
        </p:txBody>
      </p:sp>
      <p:sp>
        <p:nvSpPr>
          <p:cNvPr id="205" name="Google Shape;205;p18"/>
          <p:cNvSpPr txBox="1"/>
          <p:nvPr/>
        </p:nvSpPr>
        <p:spPr>
          <a:xfrm>
            <a:off x="5513292" y="2743852"/>
            <a:ext cx="1186253"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leaves of </a:t>
            </a:r>
            <a:r>
              <a:rPr b="1" i="1" lang="en-US" sz="1100">
                <a:solidFill>
                  <a:schemeClr val="dk1"/>
                </a:solidFill>
                <a:latin typeface="Arial"/>
                <a:ea typeface="Arial"/>
                <a:cs typeface="Arial"/>
                <a:sym typeface="Arial"/>
              </a:rPr>
              <a:t>Calendula officinalis</a:t>
            </a:r>
            <a:endParaRPr b="1" sz="1100">
              <a:solidFill>
                <a:schemeClr val="dk1"/>
              </a:solidFill>
              <a:latin typeface="Arial"/>
              <a:ea typeface="Arial"/>
              <a:cs typeface="Arial"/>
              <a:sym typeface="Arial"/>
            </a:endParaRPr>
          </a:p>
        </p:txBody>
      </p:sp>
      <p:sp>
        <p:nvSpPr>
          <p:cNvPr id="206" name="Google Shape;206;p18"/>
          <p:cNvSpPr txBox="1"/>
          <p:nvPr/>
        </p:nvSpPr>
        <p:spPr>
          <a:xfrm>
            <a:off x="5389627" y="4572446"/>
            <a:ext cx="1433584"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leaves, roots and flowers of </a:t>
            </a:r>
            <a:r>
              <a:rPr b="1" i="1" lang="en-US" sz="1100">
                <a:solidFill>
                  <a:schemeClr val="dk1"/>
                </a:solidFill>
                <a:latin typeface="Arial"/>
                <a:ea typeface="Arial"/>
                <a:cs typeface="Arial"/>
                <a:sym typeface="Arial"/>
              </a:rPr>
              <a:t>Brassica napus</a:t>
            </a:r>
            <a:endParaRPr b="1" sz="1100">
              <a:solidFill>
                <a:schemeClr val="dk1"/>
              </a:solidFill>
              <a:latin typeface="Arial"/>
              <a:ea typeface="Arial"/>
              <a:cs typeface="Arial"/>
              <a:sym typeface="Arial"/>
            </a:endParaRPr>
          </a:p>
        </p:txBody>
      </p:sp>
      <p:sp>
        <p:nvSpPr>
          <p:cNvPr id="207" name="Google Shape;207;p18"/>
          <p:cNvSpPr txBox="1"/>
          <p:nvPr/>
        </p:nvSpPr>
        <p:spPr>
          <a:xfrm>
            <a:off x="7432344" y="2831297"/>
            <a:ext cx="1293266"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leaves of </a:t>
            </a:r>
            <a:r>
              <a:rPr b="1" i="1" lang="en-US" sz="1100">
                <a:solidFill>
                  <a:schemeClr val="dk1"/>
                </a:solidFill>
                <a:latin typeface="Arial"/>
                <a:ea typeface="Arial"/>
                <a:cs typeface="Arial"/>
                <a:sym typeface="Arial"/>
              </a:rPr>
              <a:t>Brassica oleracea </a:t>
            </a:r>
            <a:endParaRPr b="1" sz="1100">
              <a:solidFill>
                <a:schemeClr val="dk1"/>
              </a:solidFill>
              <a:latin typeface="Arial"/>
              <a:ea typeface="Arial"/>
              <a:cs typeface="Arial"/>
              <a:sym typeface="Arial"/>
            </a:endParaRPr>
          </a:p>
        </p:txBody>
      </p:sp>
      <p:sp>
        <p:nvSpPr>
          <p:cNvPr id="208" name="Google Shape;208;p18"/>
          <p:cNvSpPr txBox="1"/>
          <p:nvPr/>
        </p:nvSpPr>
        <p:spPr>
          <a:xfrm>
            <a:off x="7398462" y="4503759"/>
            <a:ext cx="1564734"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samples of </a:t>
            </a:r>
            <a:r>
              <a:rPr b="1" i="1" lang="en-US" sz="1100">
                <a:solidFill>
                  <a:schemeClr val="dk1"/>
                </a:solidFill>
                <a:latin typeface="Arial"/>
                <a:ea typeface="Arial"/>
                <a:cs typeface="Arial"/>
                <a:sym typeface="Arial"/>
              </a:rPr>
              <a:t>Laminaria digitata</a:t>
            </a:r>
            <a:r>
              <a:rPr b="1" lang="en-US" sz="1100">
                <a:solidFill>
                  <a:schemeClr val="dk1"/>
                </a:solidFill>
                <a:latin typeface="Arial"/>
                <a:ea typeface="Arial"/>
                <a:cs typeface="Arial"/>
                <a:sym typeface="Arial"/>
              </a:rPr>
              <a:t> </a:t>
            </a:r>
            <a:endParaRPr/>
          </a:p>
        </p:txBody>
      </p:sp>
      <p:pic>
        <p:nvPicPr>
          <p:cNvPr id="209" name="Google Shape;209;p18"/>
          <p:cNvPicPr preferRelativeResize="0"/>
          <p:nvPr/>
        </p:nvPicPr>
        <p:blipFill rotWithShape="1">
          <a:blip r:embed="rId12">
            <a:alphaModFix/>
          </a:blip>
          <a:srcRect b="0" l="0" r="0" t="0"/>
          <a:stretch/>
        </p:blipFill>
        <p:spPr>
          <a:xfrm>
            <a:off x="9458407" y="1583891"/>
            <a:ext cx="1564734" cy="1043156"/>
          </a:xfrm>
          <a:prstGeom prst="ellipse">
            <a:avLst/>
          </a:prstGeom>
          <a:noFill/>
          <a:ln>
            <a:noFill/>
          </a:ln>
        </p:spPr>
      </p:pic>
      <p:sp>
        <p:nvSpPr>
          <p:cNvPr id="210" name="Google Shape;210;p18"/>
          <p:cNvSpPr txBox="1"/>
          <p:nvPr/>
        </p:nvSpPr>
        <p:spPr>
          <a:xfrm>
            <a:off x="9594141" y="2837034"/>
            <a:ext cx="129326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100">
                <a:solidFill>
                  <a:schemeClr val="dk1"/>
                </a:solidFill>
                <a:latin typeface="Arial"/>
                <a:ea typeface="Arial"/>
                <a:cs typeface="Arial"/>
                <a:sym typeface="Arial"/>
              </a:rPr>
              <a:t>Cannabis sativa </a:t>
            </a:r>
            <a:r>
              <a:rPr b="1" lang="en-US" sz="1100">
                <a:solidFill>
                  <a:schemeClr val="dk1"/>
                </a:solidFill>
                <a:latin typeface="Arial"/>
                <a:ea typeface="Arial"/>
                <a:cs typeface="Arial"/>
                <a:sym typeface="Arial"/>
              </a:rPr>
              <a:t>fresh</a:t>
            </a:r>
            <a:r>
              <a:rPr b="1" i="1" lang="en-US" sz="1100">
                <a:solidFill>
                  <a:schemeClr val="dk1"/>
                </a:solidFill>
                <a:latin typeface="Arial"/>
                <a:ea typeface="Arial"/>
                <a:cs typeface="Arial"/>
                <a:sym typeface="Arial"/>
              </a:rPr>
              <a:t> </a:t>
            </a:r>
            <a:r>
              <a:rPr b="1" lang="en-US" sz="1100">
                <a:solidFill>
                  <a:schemeClr val="dk1"/>
                </a:solidFill>
                <a:latin typeface="Arial"/>
                <a:ea typeface="Arial"/>
                <a:cs typeface="Arial"/>
                <a:sym typeface="Arial"/>
              </a:rPr>
              <a:t>leaves </a:t>
            </a:r>
            <a:endParaRPr/>
          </a:p>
        </p:txBody>
      </p:sp>
      <p:pic>
        <p:nvPicPr>
          <p:cNvPr id="211" name="Google Shape;211;p18"/>
          <p:cNvPicPr preferRelativeResize="0"/>
          <p:nvPr/>
        </p:nvPicPr>
        <p:blipFill rotWithShape="1">
          <a:blip r:embed="rId13">
            <a:alphaModFix/>
          </a:blip>
          <a:srcRect b="14504" l="0" r="0" t="7782"/>
          <a:stretch/>
        </p:blipFill>
        <p:spPr>
          <a:xfrm>
            <a:off x="9517454" y="3736866"/>
            <a:ext cx="1433584" cy="835580"/>
          </a:xfrm>
          <a:prstGeom prst="ellipse">
            <a:avLst/>
          </a:prstGeom>
          <a:noFill/>
          <a:ln>
            <a:noFill/>
          </a:ln>
        </p:spPr>
      </p:pic>
      <p:sp>
        <p:nvSpPr>
          <p:cNvPr id="212" name="Google Shape;212;p18"/>
          <p:cNvSpPr/>
          <p:nvPr/>
        </p:nvSpPr>
        <p:spPr>
          <a:xfrm>
            <a:off x="9523982" y="4639091"/>
            <a:ext cx="1433584"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chemeClr val="dk1"/>
                </a:solidFill>
                <a:latin typeface="Arial"/>
                <a:ea typeface="Arial"/>
                <a:cs typeface="Arial"/>
                <a:sym typeface="Arial"/>
              </a:rPr>
              <a:t>Fresh samples of </a:t>
            </a:r>
            <a:r>
              <a:rPr b="1" i="1" lang="en-US" sz="1100">
                <a:solidFill>
                  <a:schemeClr val="dk1"/>
                </a:solidFill>
                <a:latin typeface="Arial"/>
                <a:ea typeface="Arial"/>
                <a:cs typeface="Arial"/>
                <a:sym typeface="Arial"/>
              </a:rPr>
              <a:t>Ectocarpus </a:t>
            </a:r>
            <a:endParaRPr sz="1100">
              <a:solidFill>
                <a:schemeClr val="dk1"/>
              </a:solidFill>
              <a:latin typeface="Arial"/>
              <a:ea typeface="Arial"/>
              <a:cs typeface="Arial"/>
              <a:sym typeface="Arial"/>
            </a:endParaRPr>
          </a:p>
        </p:txBody>
      </p:sp>
      <p:sp>
        <p:nvSpPr>
          <p:cNvPr id="213" name="Google Shape;213;p18"/>
          <p:cNvSpPr txBox="1"/>
          <p:nvPr/>
        </p:nvSpPr>
        <p:spPr>
          <a:xfrm>
            <a:off x="1743804" y="5265500"/>
            <a:ext cx="10223783"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Solid and liquid matrices </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Families of molecules sought very diverses : Sulphur compounds, halogenated compounds, Terpenes, etc.</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Aromatic plants and low-emitting plants</a:t>
            </a:r>
            <a:endParaRPr sz="1600">
              <a:solidFill>
                <a:schemeClr val="dk1"/>
              </a:solidFill>
              <a:latin typeface="Gill Sans"/>
              <a:ea typeface="Gill Sans"/>
              <a:cs typeface="Gill Sans"/>
              <a:sym typeface="Gill Sans"/>
            </a:endParaRPr>
          </a:p>
        </p:txBody>
      </p:sp>
      <p:sp>
        <p:nvSpPr>
          <p:cNvPr id="214" name="Google Shape;214;p18"/>
          <p:cNvSpPr txBox="1"/>
          <p:nvPr/>
        </p:nvSpPr>
        <p:spPr>
          <a:xfrm>
            <a:off x="1743804" y="-10048"/>
            <a:ext cx="9077551"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Play"/>
              <a:buNone/>
            </a:pPr>
            <a:r>
              <a:rPr b="1" lang="en-US" sz="3200">
                <a:solidFill>
                  <a:schemeClr val="dk1"/>
                </a:solidFill>
                <a:latin typeface="Play"/>
                <a:ea typeface="Play"/>
                <a:cs typeface="Play"/>
                <a:sym typeface="Play"/>
              </a:rPr>
              <a:t>Plant  study</a:t>
            </a:r>
            <a:endParaRPr b="1" sz="3200">
              <a:solidFill>
                <a:schemeClr val="dk1"/>
              </a:solidFill>
              <a:latin typeface="Play"/>
              <a:ea typeface="Play"/>
              <a:cs typeface="Play"/>
              <a:sym typeface="Play"/>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Couleur Revolab">
      <a:dk1>
        <a:srgbClr val="1E345F"/>
      </a:dk1>
      <a:lt1>
        <a:srgbClr val="FFFFFF"/>
      </a:lt1>
      <a:dk2>
        <a:srgbClr val="0E2841"/>
      </a:dk2>
      <a:lt2>
        <a:srgbClr val="E8E8E8"/>
      </a:lt2>
      <a:accent1>
        <a:srgbClr val="00A1B6"/>
      </a:accent1>
      <a:accent2>
        <a:srgbClr val="00A2D7"/>
      </a:accent2>
      <a:accent3>
        <a:srgbClr val="2456AB"/>
      </a:accent3>
      <a:accent4>
        <a:srgbClr val="4DC000"/>
      </a:accent4>
      <a:accent5>
        <a:srgbClr val="48952C"/>
      </a:accent5>
      <a:accent6>
        <a:srgbClr val="B1482F"/>
      </a:accent6>
      <a:hlink>
        <a:srgbClr val="2C4088"/>
      </a:hlink>
      <a:folHlink>
        <a:srgbClr val="6377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